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5" autoAdjust="0"/>
    <p:restoredTop sz="94670" autoAdjust="0"/>
  </p:normalViewPr>
  <p:slideViewPr>
    <p:cSldViewPr>
      <p:cViewPr varScale="1">
        <p:scale>
          <a:sx n="74" d="100"/>
          <a:sy n="74" d="100"/>
        </p:scale>
        <p:origin x="-104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2916666666666669E-2"/>
          <c:y val="0.2276094980314961"/>
          <c:w val="0.720501968503937"/>
          <c:h val="0.738015501968504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опрошенных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210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2916666666666668"/>
          <c:y val="0.14323449803149615"/>
          <c:w val="0.82889780183727035"/>
          <c:h val="0.825515501968503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опрошенных 210 человек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100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  <c:pt idx="3">
                  <c:v>Все равно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146</c:v>
                </c:pt>
                <c:pt idx="1">
                  <c:v>32</c:v>
                </c:pt>
                <c:pt idx="2">
                  <c:v>18</c:v>
                </c:pt>
                <c:pt idx="3">
                  <c:v>14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Опрос жителей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  <c:pt idx="3">
                  <c:v>Все равно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146</c:v>
                </c:pt>
                <c:pt idx="1">
                  <c:v>32</c:v>
                </c:pt>
                <c:pt idx="2">
                  <c:v>18</c:v>
                </c:pt>
                <c:pt idx="3">
                  <c:v>14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4394" y="4357695"/>
            <a:ext cx="8458200" cy="1718092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400" dirty="0" smtClean="0"/>
              <a:t>МОУ СОШ </a:t>
            </a:r>
            <a:r>
              <a:rPr lang="ru-RU" sz="1400" dirty="0" err="1" smtClean="0"/>
              <a:t>с.Живайкино</a:t>
            </a:r>
            <a:r>
              <a:rPr lang="ru-RU" sz="1400" dirty="0" smtClean="0"/>
              <a:t> МО «</a:t>
            </a:r>
            <a:r>
              <a:rPr lang="ru-RU" sz="1400" dirty="0" err="1" smtClean="0"/>
              <a:t>Барышский</a:t>
            </a:r>
            <a:r>
              <a:rPr lang="ru-RU" sz="1400" dirty="0" smtClean="0"/>
              <a:t> район»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Николаева Ольга Алексеевна ,</a:t>
            </a:r>
            <a:br>
              <a:rPr lang="ru-RU" sz="2000" dirty="0" smtClean="0"/>
            </a:br>
            <a:r>
              <a:rPr lang="ru-RU" sz="1400" dirty="0" smtClean="0"/>
              <a:t>учитель </a:t>
            </a:r>
            <a:r>
              <a:rPr lang="ru-RU" sz="1400" dirty="0" err="1" smtClean="0"/>
              <a:t>биологии</a:t>
            </a:r>
            <a:r>
              <a:rPr lang="ru-RU" sz="1400" dirty="0" err="1" smtClean="0"/>
              <a:t>,Высшей</a:t>
            </a:r>
            <a:r>
              <a:rPr lang="ru-RU" sz="1400" dirty="0" smtClean="0"/>
              <a:t> квалификационной категории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571612"/>
            <a:ext cx="8458200" cy="2428892"/>
          </a:xfrm>
        </p:spPr>
        <p:txBody>
          <a:bodyPr>
            <a:noAutofit/>
          </a:bodyPr>
          <a:lstStyle/>
          <a:p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74762" y="31403"/>
            <a:ext cx="6511947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endParaRPr lang="ru-RU" sz="2800" dirty="0" smtClean="0">
              <a:solidFill>
                <a:srgbClr val="4E3B30">
                  <a:shade val="75000"/>
                </a:srgbClr>
              </a:solidFill>
            </a:endParaRP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endParaRPr lang="ru-RU" sz="2800" dirty="0" smtClean="0">
              <a:solidFill>
                <a:srgbClr val="4E3B30">
                  <a:shade val="75000"/>
                </a:srgbClr>
              </a:solidFill>
            </a:endParaRP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800" dirty="0" smtClean="0">
                <a:solidFill>
                  <a:srgbClr val="4E3B30">
                    <a:shade val="75000"/>
                  </a:srgbClr>
                </a:solidFill>
              </a:rPr>
              <a:t>ИССЛЕДОВАТЕЛЬСКИЙ ПРОЕКТ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1" y="2214554"/>
            <a:ext cx="91440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ВОССТАНОВЛЕНИЕ ЗОЛИНСКОГО ПРУДА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Скопление мусора на территории пруда</a:t>
            </a:r>
            <a:endParaRPr lang="ru-RU" dirty="0"/>
          </a:p>
        </p:txBody>
      </p:sp>
      <p:pic>
        <p:nvPicPr>
          <p:cNvPr id="4" name="Содержимое 3" descr="SUC52536.JPG"/>
          <p:cNvPicPr>
            <a:picLocks noGrp="1"/>
          </p:cNvPicPr>
          <p:nvPr>
            <p:ph idx="1"/>
          </p:nvPr>
        </p:nvPicPr>
        <p:blipFill>
          <a:blip r:embed="rId2" cstate="print"/>
          <a:srcRect l="11722" t="3049" r="13553" b="27286"/>
          <a:stretch>
            <a:fillRect/>
          </a:stretch>
        </p:blipFill>
        <p:spPr>
          <a:xfrm>
            <a:off x="1643042" y="1643050"/>
            <a:ext cx="6072230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400" u="sng" dirty="0" smtClean="0"/>
              <a:t>Дно пруда представляет заросли деревьев с 2005 года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endParaRPr lang="ru-RU" sz="2000" dirty="0"/>
          </a:p>
        </p:txBody>
      </p:sp>
      <p:pic>
        <p:nvPicPr>
          <p:cNvPr id="4" name="Содержимое 3" descr="Изображение 003.jpg"/>
          <p:cNvPicPr>
            <a:picLocks noGrp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00628" y="4071942"/>
            <a:ext cx="3429024" cy="2357454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5041921"/>
          </a:xfrm>
        </p:spPr>
        <p:txBody>
          <a:bodyPr/>
          <a:lstStyle/>
          <a:p>
            <a:r>
              <a:rPr lang="ru-RU" dirty="0" smtClean="0"/>
              <a:t>Экологическая операция «Парк моего детства»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Экологическая операция «Первоцветы»</a:t>
            </a:r>
            <a:endParaRPr lang="ru-RU" dirty="0"/>
          </a:p>
        </p:txBody>
      </p:sp>
      <p:pic>
        <p:nvPicPr>
          <p:cNvPr id="5" name="Рисунок 4" descr="Изображение 02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71736" y="1500174"/>
            <a:ext cx="2143140" cy="2714644"/>
          </a:xfrm>
          <a:prstGeom prst="rect">
            <a:avLst/>
          </a:prstGeom>
        </p:spPr>
      </p:pic>
      <p:pic>
        <p:nvPicPr>
          <p:cNvPr id="6" name="Рисунок 5" descr="Изображение 0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071678"/>
            <a:ext cx="2143140" cy="3643338"/>
          </a:xfrm>
          <a:prstGeom prst="rect">
            <a:avLst/>
          </a:prstGeom>
        </p:spPr>
      </p:pic>
      <p:pic>
        <p:nvPicPr>
          <p:cNvPr id="10" name="Рисунок 9" descr="поход-золино 1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5214950"/>
            <a:ext cx="2000264" cy="1214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Состояние </a:t>
            </a:r>
            <a:r>
              <a:rPr lang="ru-RU" b="1" dirty="0" err="1" smtClean="0"/>
              <a:t>Золинского</a:t>
            </a:r>
            <a:r>
              <a:rPr lang="ru-RU" b="1" dirty="0" smtClean="0"/>
              <a:t> пруда 2013-2014годы.</a:t>
            </a:r>
            <a:endParaRPr lang="ru-RU" dirty="0"/>
          </a:p>
        </p:txBody>
      </p:sp>
      <p:pic>
        <p:nvPicPr>
          <p:cNvPr id="4" name="Содержимое 3" descr="Изображение 007.jpg"/>
          <p:cNvPicPr>
            <a:picLocks noGrp="1"/>
          </p:cNvPicPr>
          <p:nvPr>
            <p:ph idx="1"/>
          </p:nvPr>
        </p:nvPicPr>
        <p:blipFill>
          <a:blip r:embed="rId2" cstate="print"/>
          <a:srcRect l="11281" t="12000" r="21341"/>
          <a:stretch>
            <a:fillRect/>
          </a:stretch>
        </p:blipFill>
        <p:spPr>
          <a:xfrm>
            <a:off x="500034" y="1500174"/>
            <a:ext cx="2357454" cy="2071702"/>
          </a:xfrm>
          <a:prstGeom prst="rect">
            <a:avLst/>
          </a:prstGeom>
        </p:spPr>
      </p:pic>
      <p:pic>
        <p:nvPicPr>
          <p:cNvPr id="5" name="Рисунок 4" descr="Изображение 01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3174" y="2500306"/>
            <a:ext cx="3643338" cy="2428892"/>
          </a:xfrm>
          <a:prstGeom prst="rect">
            <a:avLst/>
          </a:prstGeom>
        </p:spPr>
      </p:pic>
      <p:pic>
        <p:nvPicPr>
          <p:cNvPr id="6" name="Рисунок 5" descr="Изображение 008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596" y="3929066"/>
            <a:ext cx="2466975" cy="2071702"/>
          </a:xfrm>
          <a:prstGeom prst="rect">
            <a:avLst/>
          </a:prstGeom>
        </p:spPr>
      </p:pic>
      <p:pic>
        <p:nvPicPr>
          <p:cNvPr id="7" name="Рисунок 6" descr="Изображение 002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57884" y="1357298"/>
            <a:ext cx="3048000" cy="1895475"/>
          </a:xfrm>
          <a:prstGeom prst="rect">
            <a:avLst/>
          </a:prstGeom>
        </p:spPr>
      </p:pic>
      <p:pic>
        <p:nvPicPr>
          <p:cNvPr id="8" name="Рисунок 7" descr="DSC07199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57884" y="4357694"/>
            <a:ext cx="3000395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Социологический опрос.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1. Как вы оцениваете экологическое состояние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Золинского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пруда?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357554" y="857232"/>
            <a:ext cx="5340350" cy="4800600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048000" y="221455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2500298" y="157161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429264"/>
            <a:ext cx="8458200" cy="5207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400" b="1" i="1" u="sng" dirty="0" smtClean="0"/>
              <a:t>2. Каково значение </a:t>
            </a:r>
            <a:r>
              <a:rPr lang="ru-RU" sz="2400" b="1" i="1" u="sng" dirty="0" err="1" smtClean="0"/>
              <a:t>Золинского</a:t>
            </a:r>
            <a:r>
              <a:rPr lang="ru-RU" sz="2400" b="1" i="1" u="sng" dirty="0" smtClean="0"/>
              <a:t> пруда для местных жителей? 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а) Единственное место отдыха для жителей – 67 %                                                                                                             б) Хорошая рыбалка                                                     – 13%                                                                            в) Другое                                                                        – 2%</a:t>
            </a:r>
            <a:endParaRPr lang="ru-RU" sz="18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500430" y="2357430"/>
          <a:ext cx="5286380" cy="2849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400" b="1" i="1" u="sng" dirty="0" smtClean="0"/>
              <a:t>3. Необходимо ли восстановление    </a:t>
            </a:r>
            <a:r>
              <a:rPr lang="ru-RU" sz="2400" b="1" i="1" u="sng" dirty="0" err="1" smtClean="0"/>
              <a:t>Золинского</a:t>
            </a:r>
            <a:r>
              <a:rPr lang="ru-RU" sz="2400" b="1" i="1" u="sng" dirty="0" smtClean="0"/>
              <a:t> пруда?</a:t>
            </a:r>
            <a:endParaRPr lang="ru-RU" sz="2400" dirty="0" smtClean="0"/>
          </a:p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3575050" y="609600"/>
          <a:ext cx="5340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4.Какие меры можно предпринять для восстановления </a:t>
            </a:r>
            <a:r>
              <a:rPr lang="ru-RU" b="1" u="sng" dirty="0" err="1" smtClean="0"/>
              <a:t>Золинского</a:t>
            </a:r>
            <a:r>
              <a:rPr lang="ru-RU" b="1" u="sng" dirty="0" smtClean="0"/>
              <a:t> пруда? 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произвести очистку пруда      –     56%                                                                                 привлечь спонсоров для восстановления пруда –  12%                                                 создание краеведческого маршрута для ознакомления жителей района с достопримечательностями территории- 42%                                                                запретить подъезд автомобилей к пруду  –   8%                                                                 разнообразие видового состава рыб   – 16%                                                                    запретить разведение костров на территории пруда        –  8%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err="1" smtClean="0"/>
              <a:t>Золинский</a:t>
            </a:r>
            <a:r>
              <a:rPr lang="ru-RU" u="sng" dirty="0" smtClean="0"/>
              <a:t> пруд сегодня. 2014 год</a:t>
            </a:r>
            <a:endParaRPr lang="ru-RU" dirty="0"/>
          </a:p>
        </p:txBody>
      </p:sp>
      <p:pic>
        <p:nvPicPr>
          <p:cNvPr id="4" name="Содержимое 3" descr="DSC0699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714488"/>
            <a:ext cx="6500858" cy="4500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Меры по охране пруда (программа действий)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производить очистку пруда;</a:t>
            </a:r>
          </a:p>
          <a:p>
            <a:r>
              <a:rPr lang="ru-RU" sz="2800" dirty="0" smtClean="0"/>
              <a:t>организовать экологическую трапу;</a:t>
            </a:r>
          </a:p>
          <a:p>
            <a:r>
              <a:rPr lang="ru-RU" sz="2800" dirty="0" smtClean="0"/>
              <a:t> запретить разведение костров на территории и на берегу пруда; </a:t>
            </a:r>
          </a:p>
          <a:p>
            <a:r>
              <a:rPr lang="ru-RU" sz="2800" dirty="0" smtClean="0"/>
              <a:t> изучить видовой состав биогеоценоза </a:t>
            </a:r>
            <a:r>
              <a:rPr lang="ru-RU" sz="2800" dirty="0" err="1" smtClean="0"/>
              <a:t>Золинский</a:t>
            </a:r>
            <a:r>
              <a:rPr lang="ru-RU" sz="2800" dirty="0" smtClean="0"/>
              <a:t> пруд; </a:t>
            </a:r>
          </a:p>
          <a:p>
            <a:r>
              <a:rPr lang="ru-RU" sz="2800" dirty="0" smtClean="0"/>
              <a:t> обеспечить охрану пруда и  </a:t>
            </a:r>
            <a:r>
              <a:rPr lang="ru-RU" sz="2800" dirty="0" err="1" smtClean="0"/>
              <a:t>водоохранные</a:t>
            </a:r>
            <a:r>
              <a:rPr lang="ru-RU" sz="2800" dirty="0" smtClean="0"/>
              <a:t> зоны в соответствии с требованиями Водного Кодекса Российской Федерации.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проекте участвовали обучающиеся МОУ СОШ </a:t>
            </a:r>
            <a:r>
              <a:rPr lang="ru-RU" dirty="0" err="1" smtClean="0"/>
              <a:t>с.Загарино</a:t>
            </a:r>
            <a:r>
              <a:rPr lang="ru-RU" dirty="0" smtClean="0"/>
              <a:t> МО «</a:t>
            </a:r>
            <a:r>
              <a:rPr lang="ru-RU" dirty="0" err="1" smtClean="0"/>
              <a:t>Барышский</a:t>
            </a:r>
            <a:r>
              <a:rPr lang="ru-RU" dirty="0" smtClean="0"/>
              <a:t> район</a:t>
            </a:r>
            <a:r>
              <a:rPr lang="ru-RU" smtClean="0"/>
              <a:t>»  </a:t>
            </a:r>
            <a:r>
              <a:rPr lang="ru-RU" smtClean="0"/>
              <a:t>с </a:t>
            </a:r>
            <a:r>
              <a:rPr lang="ru-RU" dirty="0" smtClean="0"/>
              <a:t>2005 -2014 года.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Мясникова</a:t>
            </a:r>
            <a:r>
              <a:rPr lang="ru-RU" dirty="0" smtClean="0"/>
              <a:t> Екатерина Владимировна</a:t>
            </a:r>
          </a:p>
          <a:p>
            <a:r>
              <a:rPr lang="ru-RU" dirty="0" smtClean="0"/>
              <a:t>Маслова Татьяна Александровна</a:t>
            </a:r>
          </a:p>
          <a:p>
            <a:r>
              <a:rPr lang="ru-RU" dirty="0" smtClean="0"/>
              <a:t>Егорова Дарья Игоревна</a:t>
            </a:r>
          </a:p>
          <a:p>
            <a:r>
              <a:rPr lang="ru-RU" dirty="0" smtClean="0"/>
              <a:t>Илюшкина Анастасия Александровна</a:t>
            </a:r>
          </a:p>
          <a:p>
            <a:r>
              <a:rPr lang="ru-RU" dirty="0" smtClean="0"/>
              <a:t>Оздоева Заира Мухамедовна</a:t>
            </a:r>
          </a:p>
          <a:p>
            <a:r>
              <a:rPr lang="ru-RU" dirty="0" err="1" smtClean="0"/>
              <a:t>Ховрина</a:t>
            </a:r>
            <a:r>
              <a:rPr lang="ru-RU" dirty="0" smtClean="0"/>
              <a:t> Ксения Владимировна</a:t>
            </a:r>
          </a:p>
          <a:p>
            <a:r>
              <a:rPr lang="ru-RU" dirty="0" err="1" smtClean="0"/>
              <a:t>Муллова</a:t>
            </a:r>
            <a:r>
              <a:rPr lang="ru-RU" dirty="0" smtClean="0"/>
              <a:t> Александра Вячеславовна</a:t>
            </a:r>
          </a:p>
          <a:p>
            <a:r>
              <a:rPr lang="ru-RU" dirty="0" err="1" smtClean="0"/>
              <a:t>Русова</a:t>
            </a:r>
            <a:r>
              <a:rPr lang="ru-RU" dirty="0" smtClean="0"/>
              <a:t> Ирина Николаевна</a:t>
            </a:r>
          </a:p>
          <a:p>
            <a:r>
              <a:rPr lang="ru-RU" dirty="0" smtClean="0"/>
              <a:t>Макарычева Жанна Сергеевна</a:t>
            </a:r>
          </a:p>
          <a:p>
            <a:r>
              <a:rPr lang="ru-RU" dirty="0" err="1" smtClean="0"/>
              <a:t>Нуйкина</a:t>
            </a:r>
            <a:r>
              <a:rPr lang="ru-RU" dirty="0" smtClean="0"/>
              <a:t> Анна Викторовна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цель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Представить реализованный проект работы экологической группы обучающихся </a:t>
            </a:r>
            <a:r>
              <a:rPr lang="ru-RU" dirty="0" smtClean="0"/>
              <a:t>с </a:t>
            </a:r>
            <a:r>
              <a:rPr lang="ru-RU" dirty="0" smtClean="0"/>
              <a:t>2005 по 2014 год</a:t>
            </a:r>
          </a:p>
          <a:p>
            <a:pPr>
              <a:buNone/>
            </a:pPr>
            <a:r>
              <a:rPr lang="ru-RU" i="1" dirty="0" smtClean="0"/>
              <a:t>Задачи</a:t>
            </a:r>
          </a:p>
          <a:p>
            <a:pPr>
              <a:buNone/>
            </a:pPr>
            <a:r>
              <a:rPr lang="ru-RU" dirty="0" smtClean="0"/>
              <a:t>Показать на примере отрицательное антропогенное  влияние на смену биогеоценозов водных ресурсов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СПОНСОРЫ, ЗАИНТЕРЕСОВАННЫЕ ЛЮДИ</a:t>
            </a:r>
            <a:r>
              <a:rPr lang="ru-RU" sz="2800" dirty="0" smtClean="0"/>
              <a:t> оказавшие посильную помощь в  восстановлении пруда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Тимонин Виктор Николаевич</a:t>
            </a:r>
          </a:p>
          <a:p>
            <a:r>
              <a:rPr lang="ru-RU" dirty="0" err="1" smtClean="0"/>
              <a:t>Князькин</a:t>
            </a:r>
            <a:r>
              <a:rPr lang="ru-RU" dirty="0" smtClean="0"/>
              <a:t> Александр Петрович</a:t>
            </a:r>
          </a:p>
          <a:p>
            <a:r>
              <a:rPr lang="ru-RU" dirty="0" smtClean="0"/>
              <a:t>Главные </a:t>
            </a:r>
            <a:r>
              <a:rPr lang="ru-RU" dirty="0" smtClean="0"/>
              <a:t>врачи</a:t>
            </a:r>
          </a:p>
          <a:p>
            <a:r>
              <a:rPr lang="ru-RU" dirty="0" smtClean="0"/>
              <a:t>Кудряшов Юрий Викторович</a:t>
            </a:r>
          </a:p>
          <a:p>
            <a:r>
              <a:rPr lang="ru-RU" dirty="0" err="1" smtClean="0"/>
              <a:t>Сятойкин</a:t>
            </a:r>
            <a:r>
              <a:rPr lang="ru-RU" dirty="0" smtClean="0"/>
              <a:t> Игорь Николаевич</a:t>
            </a:r>
          </a:p>
          <a:p>
            <a:r>
              <a:rPr lang="ru-RU" dirty="0" err="1" smtClean="0"/>
              <a:t>Муллов</a:t>
            </a:r>
            <a:r>
              <a:rPr lang="ru-RU" dirty="0" smtClean="0"/>
              <a:t> Вячеслав Анатольевич</a:t>
            </a:r>
          </a:p>
          <a:p>
            <a:r>
              <a:rPr lang="ru-RU" dirty="0" err="1" smtClean="0"/>
              <a:t>Муллов</a:t>
            </a:r>
            <a:r>
              <a:rPr lang="ru-RU" dirty="0" smtClean="0"/>
              <a:t> Александр Анатольевич</a:t>
            </a:r>
          </a:p>
          <a:p>
            <a:r>
              <a:rPr lang="ru-RU" dirty="0" err="1" smtClean="0"/>
              <a:t>Чиндин</a:t>
            </a:r>
            <a:r>
              <a:rPr lang="ru-RU" dirty="0" smtClean="0"/>
              <a:t> Сергей Петрович</a:t>
            </a:r>
          </a:p>
          <a:p>
            <a:r>
              <a:rPr lang="ru-RU" dirty="0" smtClean="0"/>
              <a:t>Николаев Кирилл Владимирович</a:t>
            </a:r>
          </a:p>
          <a:p>
            <a:r>
              <a:rPr lang="ru-RU" dirty="0" smtClean="0"/>
              <a:t>Николаева Виктория Олеговна</a:t>
            </a:r>
          </a:p>
          <a:p>
            <a:r>
              <a:rPr lang="ru-RU" dirty="0" smtClean="0"/>
              <a:t>Николаев Павел Кириллович</a:t>
            </a:r>
          </a:p>
          <a:p>
            <a:r>
              <a:rPr lang="ru-RU" dirty="0" err="1" smtClean="0"/>
              <a:t>Ховрин</a:t>
            </a:r>
            <a:r>
              <a:rPr lang="ru-RU" dirty="0" smtClean="0"/>
              <a:t> Владимир Николаевич</a:t>
            </a:r>
          </a:p>
          <a:p>
            <a:r>
              <a:rPr lang="ru-RU" dirty="0" err="1" smtClean="0"/>
              <a:t>Радионова</a:t>
            </a:r>
            <a:r>
              <a:rPr lang="ru-RU" dirty="0" smtClean="0"/>
              <a:t> Татьяна Николаевна</a:t>
            </a:r>
          </a:p>
          <a:p>
            <a:r>
              <a:rPr lang="ru-RU" dirty="0" smtClean="0"/>
              <a:t>Ильина Людмила Николаевна</a:t>
            </a:r>
          </a:p>
          <a:p>
            <a:r>
              <a:rPr lang="ru-RU" dirty="0" err="1" smtClean="0"/>
              <a:t>Глухова</a:t>
            </a:r>
            <a:r>
              <a:rPr lang="ru-RU" dirty="0" smtClean="0"/>
              <a:t> Лариса Александровна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Реализация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</a:t>
            </a:r>
            <a:r>
              <a:rPr lang="ru-RU" sz="2000" dirty="0" smtClean="0"/>
              <a:t>    Краеведение                                                                                                     1.1.Составить карту- маршрут «Экологическая тропа </a:t>
            </a:r>
            <a:r>
              <a:rPr lang="ru-RU" sz="2000" dirty="0" err="1" smtClean="0"/>
              <a:t>Золинский</a:t>
            </a:r>
            <a:r>
              <a:rPr lang="ru-RU" sz="2000" dirty="0" smtClean="0"/>
              <a:t> пруд»                                                                                                                                  </a:t>
            </a:r>
            <a:r>
              <a:rPr lang="en-US" sz="2000" dirty="0" smtClean="0"/>
              <a:t>II</a:t>
            </a:r>
            <a:r>
              <a:rPr lang="ru-RU" sz="2000" dirty="0" smtClean="0"/>
              <a:t>    Экология.                                                                                                                            2.1.  Составить паспорта трех </a:t>
            </a:r>
            <a:r>
              <a:rPr lang="ru-RU" sz="2000" dirty="0" err="1" smtClean="0"/>
              <a:t>золинских</a:t>
            </a:r>
            <a:r>
              <a:rPr lang="ru-RU" sz="2000" dirty="0" smtClean="0"/>
              <a:t> родников.                                                                        2.2.  Составить флористический список биоценозов </a:t>
            </a:r>
            <a:r>
              <a:rPr lang="ru-RU" sz="2000" dirty="0" err="1" smtClean="0"/>
              <a:t>Золинского</a:t>
            </a:r>
            <a:r>
              <a:rPr lang="ru-RU" sz="2000" dirty="0" smtClean="0"/>
              <a:t> пруда.                                                                                                                                   2.3. Поддерживать экологическое состояние </a:t>
            </a:r>
            <a:r>
              <a:rPr lang="ru-RU" sz="2000" dirty="0" err="1" smtClean="0"/>
              <a:t>Золинского</a:t>
            </a:r>
            <a:r>
              <a:rPr lang="ru-RU" sz="2000" dirty="0" smtClean="0"/>
              <a:t> пруда       2.4.Сбалансировать видовой состав </a:t>
            </a:r>
            <a:r>
              <a:rPr lang="ru-RU" sz="2000" dirty="0" err="1" smtClean="0"/>
              <a:t>Золинского</a:t>
            </a:r>
            <a:r>
              <a:rPr lang="ru-RU" sz="2000" dirty="0" smtClean="0"/>
              <a:t> пруда.                                                        </a:t>
            </a:r>
            <a:r>
              <a:rPr lang="en-US" sz="2000" dirty="0" smtClean="0"/>
              <a:t>III</a:t>
            </a:r>
            <a:r>
              <a:rPr lang="ru-RU" sz="2000" dirty="0" smtClean="0"/>
              <a:t>   Взять информацию о Зеленовке по эрам, в археологическом Московском музее.                                                                                                                               </a:t>
            </a:r>
            <a:r>
              <a:rPr lang="en-US" sz="2000" dirty="0" smtClean="0"/>
              <a:t>IV</a:t>
            </a:r>
            <a:r>
              <a:rPr lang="ru-RU" sz="2000" dirty="0" smtClean="0"/>
              <a:t>   Местный национальный состав населения. Их традиции, фольклор.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История возникновения природного комплекса село </a:t>
            </a:r>
            <a:r>
              <a:rPr lang="ru-RU" sz="2400" b="1" dirty="0" err="1" smtClean="0"/>
              <a:t>Золино</a:t>
            </a:r>
            <a:r>
              <a:rPr lang="ru-RU" sz="2400" b="1" dirty="0" smtClean="0"/>
              <a:t> и </a:t>
            </a:r>
            <a:r>
              <a:rPr lang="ru-RU" sz="2400" b="1" dirty="0" err="1" smtClean="0"/>
              <a:t>Золинский</a:t>
            </a:r>
            <a:r>
              <a:rPr lang="ru-RU" sz="2400" b="1" dirty="0" smtClean="0"/>
              <a:t> пруда </a:t>
            </a:r>
            <a:br>
              <a:rPr lang="ru-RU" sz="24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400" b="1" dirty="0" smtClean="0"/>
              <a:t>Село </a:t>
            </a:r>
            <a:r>
              <a:rPr lang="ru-RU" sz="2400" b="1" dirty="0" err="1" smtClean="0"/>
              <a:t>золино</a:t>
            </a:r>
            <a:r>
              <a:rPr lang="ru-RU" sz="2400" b="1" dirty="0" smtClean="0"/>
              <a:t>. Усадьба Мусиных- Пушкиных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endParaRPr lang="ru-RU" sz="2400" dirty="0"/>
          </a:p>
        </p:txBody>
      </p:sp>
      <p:pic>
        <p:nvPicPr>
          <p:cNvPr id="4" name="Содержимое 3" descr="Изображение 030.jpg"/>
          <p:cNvPicPr>
            <a:picLocks noGrp="1"/>
          </p:cNvPicPr>
          <p:nvPr>
            <p:ph idx="1"/>
          </p:nvPr>
        </p:nvPicPr>
        <p:blipFill>
          <a:blip r:embed="rId2"/>
          <a:srcRect l="9011" t="7330" r="7951" b="10995"/>
          <a:stretch>
            <a:fillRect/>
          </a:stretch>
        </p:blipFill>
        <p:spPr>
          <a:xfrm>
            <a:off x="1285852" y="1857364"/>
            <a:ext cx="6429420" cy="4214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План поместья Мусиных- Пушкиных</a:t>
            </a:r>
            <a:endParaRPr lang="ru-RU" sz="2800" dirty="0"/>
          </a:p>
        </p:txBody>
      </p:sp>
      <p:pic>
        <p:nvPicPr>
          <p:cNvPr id="4" name="Содержимое 3" descr="Изображение 029.jpg"/>
          <p:cNvPicPr>
            <a:picLocks noGrp="1"/>
          </p:cNvPicPr>
          <p:nvPr>
            <p:ph idx="1"/>
          </p:nvPr>
        </p:nvPicPr>
        <p:blipFill>
          <a:blip r:embed="rId2"/>
          <a:srcRect l="14270" t="10596" r="14538" b="18102"/>
          <a:stretch>
            <a:fillRect/>
          </a:stretch>
        </p:blipFill>
        <p:spPr>
          <a:xfrm>
            <a:off x="1538079" y="1554163"/>
            <a:ext cx="6220242" cy="4525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План- схема расположения пруда.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Изображение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5370" y="1554163"/>
            <a:ext cx="6465660" cy="4525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Один склон представлен Березником, другой Сосновым лесом в истоки пруда Кустарники.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Изображение 015.jpg"/>
          <p:cNvPicPr>
            <a:picLocks noGrp="1"/>
          </p:cNvPicPr>
          <p:nvPr>
            <p:ph idx="1"/>
          </p:nvPr>
        </p:nvPicPr>
        <p:blipFill>
          <a:blip r:embed="rId2"/>
          <a:srcRect t="829" r="6951" b="2843"/>
          <a:stretch>
            <a:fillRect/>
          </a:stretch>
        </p:blipFill>
        <p:spPr>
          <a:xfrm>
            <a:off x="2428861" y="1554162"/>
            <a:ext cx="5000660" cy="4946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Хорошо сделан, укреплен слив.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Изображение 020.jpg"/>
          <p:cNvPicPr/>
          <p:nvPr/>
        </p:nvPicPr>
        <p:blipFill>
          <a:blip r:embed="rId2"/>
          <a:srcRect l="21177" t="14222" r="18180" b="6095"/>
          <a:stretch>
            <a:fillRect/>
          </a:stretch>
        </p:blipFill>
        <p:spPr>
          <a:xfrm>
            <a:off x="1571604" y="1714489"/>
            <a:ext cx="5786478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Состояние </a:t>
            </a:r>
            <a:r>
              <a:rPr lang="ru-RU" b="1" dirty="0" err="1" smtClean="0"/>
              <a:t>Золинского</a:t>
            </a:r>
            <a:r>
              <a:rPr lang="ru-RU" b="1" dirty="0" smtClean="0"/>
              <a:t> пруда                                 2005-2013год.</a:t>
            </a:r>
            <a:endParaRPr lang="ru-RU" dirty="0"/>
          </a:p>
        </p:txBody>
      </p:sp>
      <p:pic>
        <p:nvPicPr>
          <p:cNvPr id="4" name="Содержимое 3" descr="поход-золино 087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3143248"/>
            <a:ext cx="2506287" cy="1417320"/>
          </a:xfrm>
          <a:prstGeom prst="rect">
            <a:avLst/>
          </a:prstGeom>
        </p:spPr>
      </p:pic>
      <p:pic>
        <p:nvPicPr>
          <p:cNvPr id="5" name="Рисунок 4" descr="поход-золино 10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15074" y="1428736"/>
            <a:ext cx="2543175" cy="1447800"/>
          </a:xfrm>
          <a:prstGeom prst="rect">
            <a:avLst/>
          </a:prstGeom>
        </p:spPr>
      </p:pic>
      <p:pic>
        <p:nvPicPr>
          <p:cNvPr id="6" name="Рисунок 5" descr="поход-золино 174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5720" y="1428736"/>
            <a:ext cx="2400300" cy="1457325"/>
          </a:xfrm>
          <a:prstGeom prst="rect">
            <a:avLst/>
          </a:prstGeom>
        </p:spPr>
      </p:pic>
      <p:pic>
        <p:nvPicPr>
          <p:cNvPr id="7" name="Рисунок 6" descr="поход-золино 176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57356" y="3143248"/>
            <a:ext cx="2486025" cy="1457325"/>
          </a:xfrm>
          <a:prstGeom prst="rect">
            <a:avLst/>
          </a:prstGeom>
        </p:spPr>
      </p:pic>
      <p:pic>
        <p:nvPicPr>
          <p:cNvPr id="8" name="Рисунок 7" descr="поход-золино 1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7884" y="4714884"/>
            <a:ext cx="2928958" cy="1571636"/>
          </a:xfrm>
          <a:prstGeom prst="rect">
            <a:avLst/>
          </a:prstGeom>
        </p:spPr>
      </p:pic>
      <p:pic>
        <p:nvPicPr>
          <p:cNvPr id="9" name="Рисунок 8" descr="поход-золино 16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43240" y="1500174"/>
            <a:ext cx="2643206" cy="1571636"/>
          </a:xfrm>
          <a:prstGeom prst="rect">
            <a:avLst/>
          </a:prstGeom>
        </p:spPr>
      </p:pic>
      <p:pic>
        <p:nvPicPr>
          <p:cNvPr id="10" name="Рисунок 9" descr="поход-золино 20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4643446"/>
            <a:ext cx="2928958" cy="1714488"/>
          </a:xfrm>
          <a:prstGeom prst="rect">
            <a:avLst/>
          </a:prstGeom>
        </p:spPr>
      </p:pic>
      <p:pic>
        <p:nvPicPr>
          <p:cNvPr id="13" name="Содержимое 3" descr="поход-золино 125.jp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57554" y="4857760"/>
            <a:ext cx="2186505" cy="1491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>Зарастание пруда 2005-2013 гг.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Изображение 009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142984"/>
            <a:ext cx="3338348" cy="2286016"/>
          </a:xfrm>
          <a:prstGeom prst="rect">
            <a:avLst/>
          </a:prstGeom>
        </p:spPr>
      </p:pic>
      <p:pic>
        <p:nvPicPr>
          <p:cNvPr id="5" name="Рисунок 4" descr="новое июнь 2011 05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4876" y="1214422"/>
            <a:ext cx="3195645" cy="2214578"/>
          </a:xfrm>
          <a:prstGeom prst="rect">
            <a:avLst/>
          </a:prstGeom>
        </p:spPr>
      </p:pic>
      <p:pic>
        <p:nvPicPr>
          <p:cNvPr id="7" name="Рисунок 6" descr="DSC07167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14876" y="3857628"/>
            <a:ext cx="3214710" cy="1918494"/>
          </a:xfrm>
          <a:prstGeom prst="rect">
            <a:avLst/>
          </a:prstGeom>
        </p:spPr>
      </p:pic>
      <p:pic>
        <p:nvPicPr>
          <p:cNvPr id="8" name="Рисунок 7" descr="Изображение 010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0100" y="3643314"/>
            <a:ext cx="3143272" cy="2271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102</TotalTime>
  <Words>457</Words>
  <PresentationFormat>Экран (4:3)</PresentationFormat>
  <Paragraphs>70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 МОУ СОШ с.Живайкино МО «Барышский район»  Николаева Ольга Алексеевна , учитель биологии,Высшей квалификационной категории</vt:lpstr>
      <vt:lpstr>цель  </vt:lpstr>
      <vt:lpstr>История возникновения природного комплекса село Золино и Золинский пруда   Село золино. Усадьба Мусиных- Пушкиных  </vt:lpstr>
      <vt:lpstr>План поместья Мусиных- Пушкиных</vt:lpstr>
      <vt:lpstr>План- схема расположения пруда. </vt:lpstr>
      <vt:lpstr>Один склон представлен Березником, другой Сосновым лесом в истоки пруда Кустарники. </vt:lpstr>
      <vt:lpstr>Хорошо сделан, укреплен слив. </vt:lpstr>
      <vt:lpstr>Состояние Золинского пруда                                 2005-2013год.</vt:lpstr>
      <vt:lpstr>Зарастание пруда 2005-2013 гг. </vt:lpstr>
      <vt:lpstr>Скопление мусора на территории пруда</vt:lpstr>
      <vt:lpstr>Слайд 11</vt:lpstr>
      <vt:lpstr>Состояние Золинского пруда 2013-2014годы.</vt:lpstr>
      <vt:lpstr> </vt:lpstr>
      <vt:lpstr>Слайд 14</vt:lpstr>
      <vt:lpstr>Слайд 15</vt:lpstr>
      <vt:lpstr>4.Какие меры можно предпринять для восстановления Золинского пруда?  </vt:lpstr>
      <vt:lpstr>Золинский пруд сегодня. 2014 год</vt:lpstr>
      <vt:lpstr>Меры по охране пруда (программа действий)</vt:lpstr>
      <vt:lpstr>В проекте участвовали обучающиеся МОУ СОШ с.Загарино МО «Барышский район»  с 2005 -2014 года. </vt:lpstr>
      <vt:lpstr>СПОНСОРЫ, ЗАИНТЕРЕСОВАННЫЕ ЛЮДИ оказавшие посильную помощь в  восстановлении пруда </vt:lpstr>
      <vt:lpstr>Реализация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Выполнила  МЯСНИКОВА ЕКАТЕРИНА  учащаяся 9б класса  МОУ СОШ с.Живайкино МО «Барышский район» руководитель  Николаева Ольга Алексеевна , учитель биологии</dc:title>
  <cp:lastModifiedBy>Admin</cp:lastModifiedBy>
  <cp:revision>4</cp:revision>
  <dcterms:modified xsi:type="dcterms:W3CDTF">2015-01-29T16:28:48Z</dcterms:modified>
</cp:coreProperties>
</file>