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62" r:id="rId5"/>
    <p:sldId id="258" r:id="rId6"/>
    <p:sldId id="259" r:id="rId7"/>
    <p:sldId id="260" r:id="rId8"/>
    <p:sldId id="263" r:id="rId9"/>
    <p:sldId id="261" r:id="rId10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96" y="-52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37" name="Рисунок 36"/>
          <p:cNvPicPr/>
          <p:nvPr/>
        </p:nvPicPr>
        <p:blipFill>
          <a:blip r:embed="rId2"/>
          <a:stretch>
            <a:fillRect/>
          </a:stretch>
        </p:blipFill>
        <p:spPr>
          <a:xfrm>
            <a:off x="3603240" y="1604160"/>
            <a:ext cx="4984200" cy="3976920"/>
          </a:xfrm>
          <a:prstGeom prst="rect">
            <a:avLst/>
          </a:prstGeom>
          <a:ln>
            <a:noFill/>
          </a:ln>
        </p:spPr>
      </p:pic>
      <p:pic>
        <p:nvPicPr>
          <p:cNvPr id="38" name="Рисунок 37"/>
          <p:cNvPicPr/>
          <p:nvPr/>
        </p:nvPicPr>
        <p:blipFill>
          <a:blip r:embed="rId2"/>
          <a:stretch>
            <a:fillRect/>
          </a:stretch>
        </p:blipFill>
        <p:spPr>
          <a:xfrm>
            <a:off x="3603240" y="1604160"/>
            <a:ext cx="4984200" cy="3976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4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76" name="Рисунок 75"/>
          <p:cNvPicPr/>
          <p:nvPr/>
        </p:nvPicPr>
        <p:blipFill>
          <a:blip r:embed="rId2"/>
          <a:stretch>
            <a:fillRect/>
          </a:stretch>
        </p:blipFill>
        <p:spPr>
          <a:xfrm>
            <a:off x="3603240" y="1604160"/>
            <a:ext cx="4984200" cy="3976920"/>
          </a:xfrm>
          <a:prstGeom prst="rect">
            <a:avLst/>
          </a:prstGeom>
          <a:ln>
            <a:noFill/>
          </a:ln>
        </p:spPr>
      </p:pic>
      <p:pic>
        <p:nvPicPr>
          <p:cNvPr id="77" name="Рисунок 76"/>
          <p:cNvPicPr/>
          <p:nvPr/>
        </p:nvPicPr>
        <p:blipFill>
          <a:blip r:embed="rId2"/>
          <a:stretch>
            <a:fillRect/>
          </a:stretch>
        </p:blipFill>
        <p:spPr>
          <a:xfrm>
            <a:off x="3603240" y="1604160"/>
            <a:ext cx="4984200" cy="3976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4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ru-RU" sz="6000">
                <a:solidFill>
                  <a:srgbClr val="000000"/>
                </a:solidFill>
                <a:latin typeface="Calibri Light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1200">
                <a:solidFill>
                  <a:srgbClr val="8B8B8B"/>
                </a:solidFill>
                <a:latin typeface="Calibri"/>
              </a:rPr>
              <a:t>14.1.15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C6587C57-A01B-4A15-9D4B-B80A4743B0EB}" type="slidenum">
              <a:rPr lang="ru-RU" sz="120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ru-RU" sz="4400">
                <a:solidFill>
                  <a:srgbClr val="000000"/>
                </a:solidFill>
                <a:latin typeface="Calibri Light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1200">
                <a:solidFill>
                  <a:srgbClr val="8B8B8B"/>
                </a:solidFill>
                <a:latin typeface="Calibri"/>
              </a:rPr>
              <a:t>14.1.15</a:t>
            </a:r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E618FC32-491D-4F67-ADE2-4D88BF9C721C}" type="slidenum">
              <a:rPr lang="ru-RU" sz="120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narkotik.net.ua/articles-dyhanie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5" Type="http://schemas.openxmlformats.org/officeDocument/2006/relationships/hyperlink" Target="http://healthinfo.ua/problem/narkotiki/full" TargetMode="External"/><Relationship Id="rId4" Type="http://schemas.openxmlformats.org/officeDocument/2006/relationships/hyperlink" Target="http://narcologia.ru/narkomaniya/narkotiki-narkomaniy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360" y="36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79" name="TextShape 1"/>
          <p:cNvSpPr txBox="1"/>
          <p:nvPr/>
        </p:nvSpPr>
        <p:spPr>
          <a:xfrm>
            <a:off x="336240" y="2232000"/>
            <a:ext cx="12191760" cy="114048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ru-RU" sz="6600" dirty="0">
                <a:solidFill>
                  <a:srgbClr val="FFFFFF"/>
                </a:solidFill>
                <a:latin typeface="Yu Mincho Demibold"/>
                <a:ea typeface="Yu Mincho Demibold"/>
              </a:rPr>
              <a:t>Наркотики  и  дыхание</a:t>
            </a:r>
            <a:endParaRPr/>
          </a:p>
        </p:txBody>
      </p:sp>
      <p:sp>
        <p:nvSpPr>
          <p:cNvPr id="80" name="CustomShape 2"/>
          <p:cNvSpPr/>
          <p:nvPr/>
        </p:nvSpPr>
        <p:spPr>
          <a:xfrm>
            <a:off x="0" y="88560"/>
            <a:ext cx="12191760" cy="821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400" dirty="0">
                <a:solidFill>
                  <a:srgbClr val="FFFFFF"/>
                </a:solidFill>
                <a:latin typeface="Lucida Sans Unicode"/>
              </a:rPr>
              <a:t>МБОУ «СОШ» № 119»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2400" dirty="0">
                <a:solidFill>
                  <a:srgbClr val="FFFFFF"/>
                </a:solidFill>
                <a:latin typeface="Lucida Sans Unicode"/>
              </a:rPr>
              <a:t> Авиастроительного района города Казани</a:t>
            </a:r>
            <a:endParaRPr/>
          </a:p>
        </p:txBody>
      </p:sp>
      <p:sp>
        <p:nvSpPr>
          <p:cNvPr id="81" name="CustomShape 3"/>
          <p:cNvSpPr/>
          <p:nvPr/>
        </p:nvSpPr>
        <p:spPr>
          <a:xfrm>
            <a:off x="8603640" y="5217480"/>
            <a:ext cx="3432240" cy="759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dirty="0" smtClean="0">
                <a:solidFill>
                  <a:srgbClr val="FFFFFF"/>
                </a:solidFill>
                <a:latin typeface="Lucida Sans Unicode"/>
              </a:rPr>
              <a:t>Выполнил: Цвященко Богдан, 9А класс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83" name="CustomShape 1"/>
          <p:cNvSpPr/>
          <p:nvPr/>
        </p:nvSpPr>
        <p:spPr>
          <a:xfrm>
            <a:off x="557640" y="360000"/>
            <a:ext cx="10515240" cy="8089920"/>
          </a:xfrm>
          <a:prstGeom prst="rect">
            <a:avLst/>
          </a:prstGeom>
          <a:noFill/>
          <a:ln>
            <a:noFill/>
          </a:ln>
        </p:spPr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7200" dirty="0">
                <a:solidFill>
                  <a:schemeClr val="bg1"/>
                </a:solidFill>
              </a:rPr>
              <a:t>Дыхание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3836" y="2428868"/>
            <a:ext cx="1050138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solidFill>
                  <a:srgbClr val="FFFFFF"/>
                </a:solidFill>
                <a:latin typeface="Microsoft Sans Serif"/>
              </a:rPr>
              <a:t>Глубина и частота дыхания регулируются потребностями организма. В механизмах регуляции участвуют хеморецепторы, возбуждающиеся углекислым газом. Если концентрация углекислого газа повышается, то эти рецепторы возбуждаются, а от них возбуждение по нервам передается в дыхательный центр. Дыхательный центр повышает глубину и частоту дыханий. Так бывает в норме</a:t>
            </a:r>
            <a:endParaRPr lang="ru-RU" sz="2800" dirty="0">
              <a:solidFill>
                <a:srgbClr val="FFFFFF"/>
              </a:solidFill>
              <a:latin typeface="Microsoft Sans Serif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1026" y="1500174"/>
            <a:ext cx="10215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FFFF"/>
                </a:solidFill>
                <a:latin typeface="Microsoft Sans Serif"/>
              </a:rPr>
              <a:t>здорового </a:t>
            </a:r>
            <a:r>
              <a:rPr lang="ru-RU" sz="4000" dirty="0">
                <a:solidFill>
                  <a:srgbClr val="FFFFFF"/>
                </a:solidFill>
                <a:latin typeface="Microsoft Sans Serif"/>
              </a:rPr>
              <a:t>человека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4" name="Заголовок 5"/>
          <p:cNvSpPr>
            <a:spLocks noGrp="1"/>
          </p:cNvSpPr>
          <p:nvPr>
            <p:ph type="title"/>
          </p:nvPr>
        </p:nvSpPr>
        <p:spPr>
          <a:xfrm>
            <a:off x="809588" y="0"/>
            <a:ext cx="10515240" cy="1325520"/>
          </a:xfrm>
        </p:spPr>
        <p:txBody>
          <a:bodyPr/>
          <a:lstStyle/>
          <a:p>
            <a:pPr algn="ctr"/>
            <a:r>
              <a:rPr lang="ru-RU" sz="7200" dirty="0">
                <a:solidFill>
                  <a:schemeClr val="bg1"/>
                </a:solidFill>
              </a:rPr>
              <a:t>Дыхание </a:t>
            </a:r>
          </a:p>
        </p:txBody>
      </p:sp>
      <p:sp>
        <p:nvSpPr>
          <p:cNvPr id="6" name="Подзаголовок 5"/>
          <p:cNvSpPr txBox="1">
            <a:spLocks noGrp="1"/>
          </p:cNvSpPr>
          <p:nvPr>
            <p:ph type="subTitle"/>
          </p:nvPr>
        </p:nvSpPr>
        <p:spPr>
          <a:xfrm>
            <a:off x="380960" y="1214422"/>
            <a:ext cx="109724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FFFF"/>
                </a:solidFill>
                <a:latin typeface="Microsoft Sans Serif"/>
              </a:rPr>
              <a:t>наркомана</a:t>
            </a:r>
            <a:endParaRPr lang="ru-RU" sz="4000" dirty="0">
              <a:solidFill>
                <a:srgbClr val="FFFFFF"/>
              </a:solidFill>
              <a:latin typeface="Microsoft Sans Serif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6646" y="1928802"/>
            <a:ext cx="1202535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rgbClr val="FFFFFF"/>
                </a:solidFill>
                <a:latin typeface="Microsoft Sans Serif"/>
              </a:rPr>
              <a:t>Наркотики "</a:t>
            </a:r>
            <a:r>
              <a:rPr lang="ru-RU" sz="2800" dirty="0" err="1" smtClean="0">
                <a:solidFill>
                  <a:srgbClr val="FFFFFF"/>
                </a:solidFill>
                <a:latin typeface="Microsoft Sans Serif"/>
              </a:rPr>
              <a:t>анальгезируют</a:t>
            </a:r>
            <a:r>
              <a:rPr lang="ru-RU" sz="2800" dirty="0" smtClean="0">
                <a:solidFill>
                  <a:srgbClr val="FFFFFF"/>
                </a:solidFill>
                <a:latin typeface="Microsoft Sans Serif"/>
              </a:rPr>
              <a:t>« (обезболивают хеморецепторы), поэтому при </a:t>
            </a:r>
            <a:r>
              <a:rPr lang="ru-RU" sz="2800" dirty="0">
                <a:solidFill>
                  <a:srgbClr val="FFFFFF"/>
                </a:solidFill>
                <a:latin typeface="Microsoft Sans Serif"/>
              </a:rPr>
              <a:t>накоплении углекислого газа эти рецепторы до нормального уровня не возбуждаются. </a:t>
            </a:r>
            <a:r>
              <a:rPr lang="ru-RU" sz="2800" dirty="0" smtClean="0">
                <a:solidFill>
                  <a:srgbClr val="FFFFFF"/>
                </a:solidFill>
                <a:latin typeface="Microsoft Sans Serif"/>
              </a:rPr>
              <a:t>Угнетается </a:t>
            </a:r>
            <a:r>
              <a:rPr lang="ru-RU" sz="2800" dirty="0">
                <a:solidFill>
                  <a:srgbClr val="FFFFFF"/>
                </a:solidFill>
                <a:latin typeface="Microsoft Sans Serif"/>
              </a:rPr>
              <a:t>активность дыхательного центра. Наркоман </a:t>
            </a:r>
            <a:r>
              <a:rPr lang="ru-RU" sz="2800" dirty="0" smtClean="0">
                <a:solidFill>
                  <a:srgbClr val="FFFFFF"/>
                </a:solidFill>
                <a:latin typeface="Microsoft Sans Serif"/>
              </a:rPr>
              <a:t>уже никогда </a:t>
            </a:r>
            <a:r>
              <a:rPr lang="ru-RU" sz="2800" dirty="0">
                <a:solidFill>
                  <a:srgbClr val="FFFFFF"/>
                </a:solidFill>
                <a:latin typeface="Microsoft Sans Serif"/>
              </a:rPr>
              <a:t>не сможет дышать досыта. </a:t>
            </a:r>
            <a:r>
              <a:rPr lang="ru-RU" sz="2800" dirty="0">
                <a:solidFill>
                  <a:srgbClr val="FFFFFF"/>
                </a:solidFill>
                <a:latin typeface="Microsoft Sans Serif"/>
              </a:rPr>
              <a:t>Он обрекает себя на пожизненное кислородное голодание (гипоксию).</a:t>
            </a:r>
          </a:p>
          <a:p>
            <a:pPr algn="just"/>
            <a:r>
              <a:rPr lang="ru-RU" sz="2800" dirty="0">
                <a:solidFill>
                  <a:srgbClr val="FFFFFF"/>
                </a:solidFill>
                <a:latin typeface="Microsoft Sans Serif"/>
              </a:rPr>
              <a:t> </a:t>
            </a:r>
          </a:p>
          <a:p>
            <a:pPr algn="just"/>
            <a:r>
              <a:rPr lang="ru-RU" sz="2800" dirty="0">
                <a:solidFill>
                  <a:srgbClr val="FFFFFF"/>
                </a:solidFill>
                <a:latin typeface="Microsoft Sans Serif"/>
              </a:rPr>
              <a:t>Гипоксия в норме развивается обычно в старческом возрасте в результате болезней легких, сердца, сосудов, а также отравлений алкоголем, угарным газом и других болезней. Гипоксия является непосредственной причиной смерти при большинстве заболеваний.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85" name="CustomShape 1"/>
          <p:cNvSpPr/>
          <p:nvPr/>
        </p:nvSpPr>
        <p:spPr>
          <a:xfrm>
            <a:off x="523836" y="2000240"/>
            <a:ext cx="10515240" cy="5635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2400" dirty="0">
                <a:solidFill>
                  <a:srgbClr val="FFFFFF"/>
                </a:solidFill>
                <a:latin typeface="Microsoft Sans Serif"/>
              </a:rPr>
              <a:t>	</a:t>
            </a:r>
            <a:r>
              <a:rPr lang="ru-RU" sz="2800" dirty="0">
                <a:solidFill>
                  <a:srgbClr val="FFFFFF"/>
                </a:solidFill>
                <a:latin typeface="Microsoft Sans Serif"/>
              </a:rPr>
              <a:t>Человек, начавший принимать наркотики, отключает защитный механизм кашля. Даже при простуде кашля </a:t>
            </a:r>
            <a:r>
              <a:rPr lang="ru-RU" sz="2800" dirty="0" smtClean="0">
                <a:solidFill>
                  <a:srgbClr val="FFFFFF"/>
                </a:solidFill>
                <a:latin typeface="Microsoft Sans Serif"/>
              </a:rPr>
              <a:t>нет. </a:t>
            </a:r>
            <a:r>
              <a:rPr lang="ru-RU" sz="2800" dirty="0">
                <a:solidFill>
                  <a:srgbClr val="FFFFFF"/>
                </a:solidFill>
                <a:latin typeface="Microsoft Sans Serif"/>
              </a:rPr>
              <a:t>В легких наркомана накапливается слизь, гной, компоненты дыма, пыли. Легкие наркомана можно сравнить с переполненной плевательницей: не может отхаркнуть наружу, а значит плюет в самого себя, во внутреннее пространство своих легких. Следующих этап – мокрота разлагается, микробы размножается.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2800" dirty="0">
                <a:solidFill>
                  <a:srgbClr val="FFFFFF"/>
                </a:solidFill>
                <a:latin typeface="Microsoft Sans Serif"/>
              </a:rPr>
              <a:t>		Наркоторговцы об этом не говорят, </a:t>
            </a:r>
            <a:r>
              <a:rPr lang="ru-RU" sz="2800" dirty="0" smtClean="0">
                <a:solidFill>
                  <a:srgbClr val="FFFFFF"/>
                </a:solidFill>
                <a:latin typeface="Microsoft Sans Serif"/>
              </a:rPr>
              <a:t>и, к сожалению, </a:t>
            </a:r>
            <a:r>
              <a:rPr lang="ru-RU" sz="2800" dirty="0">
                <a:solidFill>
                  <a:srgbClr val="FFFFFF"/>
                </a:solidFill>
                <a:latin typeface="Microsoft Sans Serif"/>
              </a:rPr>
              <a:t>наркоманы  об этом не знают. 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5" name="Заголовок 5"/>
          <p:cNvSpPr>
            <a:spLocks noGrp="1"/>
          </p:cNvSpPr>
          <p:nvPr>
            <p:ph type="title"/>
          </p:nvPr>
        </p:nvSpPr>
        <p:spPr>
          <a:xfrm>
            <a:off x="809588" y="0"/>
            <a:ext cx="10515240" cy="1325520"/>
          </a:xfrm>
        </p:spPr>
        <p:txBody>
          <a:bodyPr/>
          <a:lstStyle/>
          <a:p>
            <a:pPr algn="ctr"/>
            <a:r>
              <a:rPr lang="ru-RU" sz="7200" dirty="0" smtClean="0">
                <a:solidFill>
                  <a:schemeClr val="bg1"/>
                </a:solidFill>
              </a:rPr>
              <a:t>Дыхание </a:t>
            </a:r>
            <a:endParaRPr lang="ru-RU" sz="7200" dirty="0">
              <a:solidFill>
                <a:schemeClr val="bg1"/>
              </a:solidFill>
            </a:endParaRPr>
          </a:p>
        </p:txBody>
      </p:sp>
      <p:sp>
        <p:nvSpPr>
          <p:cNvPr id="6" name="Подзаголовок 5"/>
          <p:cNvSpPr txBox="1">
            <a:spLocks/>
          </p:cNvSpPr>
          <p:nvPr/>
        </p:nvSpPr>
        <p:spPr>
          <a:xfrm>
            <a:off x="380960" y="1214422"/>
            <a:ext cx="10972440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kern="0" dirty="0">
                <a:solidFill>
                  <a:srgbClr val="FFFFFF"/>
                </a:solidFill>
                <a:latin typeface="Microsoft Sans Serif"/>
              </a:rPr>
              <a:t>и</a:t>
            </a:r>
            <a:r>
              <a:rPr lang="ru-RU" sz="4000" kern="0" dirty="0" smtClean="0">
                <a:solidFill>
                  <a:srgbClr val="FFFFFF"/>
                </a:solidFill>
                <a:latin typeface="Microsoft Sans Serif"/>
              </a:rPr>
              <a:t> кашель</a:t>
            </a:r>
            <a:endParaRPr kumimoji="0" lang="ru-RU" sz="4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Sans Serif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pic>
        <p:nvPicPr>
          <p:cNvPr id="87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5946840" y="1261440"/>
            <a:ext cx="5420880" cy="3872160"/>
          </a:xfrm>
          <a:prstGeom prst="rect">
            <a:avLst/>
          </a:prstGeom>
          <a:ln>
            <a:noFill/>
          </a:ln>
        </p:spPr>
      </p:pic>
      <p:pic>
        <p:nvPicPr>
          <p:cNvPr id="88" name="Picture 4"/>
          <p:cNvPicPr/>
          <p:nvPr/>
        </p:nvPicPr>
        <p:blipFill>
          <a:blip r:embed="rId4" cstate="print"/>
          <a:srcRect l="3147" t="7992" r="-34185" b="7561"/>
          <a:stretch>
            <a:fillRect/>
          </a:stretch>
        </p:blipFill>
        <p:spPr>
          <a:xfrm>
            <a:off x="452398" y="1714488"/>
            <a:ext cx="6643734" cy="3408840"/>
          </a:xfrm>
          <a:prstGeom prst="rect">
            <a:avLst/>
          </a:prstGeom>
          <a:ln>
            <a:noFill/>
          </a:ln>
        </p:spPr>
      </p:pic>
      <p:sp>
        <p:nvSpPr>
          <p:cNvPr id="89" name="CustomShape 1"/>
          <p:cNvSpPr/>
          <p:nvPr/>
        </p:nvSpPr>
        <p:spPr>
          <a:xfrm>
            <a:off x="934560" y="5806800"/>
            <a:ext cx="4812840" cy="45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dirty="0">
                <a:solidFill>
                  <a:srgbClr val="FFFFFF"/>
                </a:solidFill>
                <a:latin typeface="Calibri Light"/>
              </a:rPr>
              <a:t>Легкие здорового </a:t>
            </a:r>
            <a:r>
              <a:rPr lang="ru-RU" sz="2400" dirty="0" smtClean="0">
                <a:solidFill>
                  <a:srgbClr val="FFFFFF"/>
                </a:solidFill>
                <a:latin typeface="Calibri Light"/>
              </a:rPr>
              <a:t>человека</a:t>
            </a:r>
            <a:endParaRPr/>
          </a:p>
        </p:txBody>
      </p:sp>
      <p:sp>
        <p:nvSpPr>
          <p:cNvPr id="90" name="CustomShape 2"/>
          <p:cNvSpPr/>
          <p:nvPr/>
        </p:nvSpPr>
        <p:spPr>
          <a:xfrm>
            <a:off x="6986520" y="5806800"/>
            <a:ext cx="4812840" cy="45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dirty="0">
                <a:solidFill>
                  <a:srgbClr val="FFFFFF"/>
                </a:solidFill>
                <a:latin typeface="Calibri Light"/>
              </a:rPr>
              <a:t>Легкие </a:t>
            </a:r>
            <a:r>
              <a:rPr lang="ru-RU" sz="2400" dirty="0" smtClean="0">
                <a:solidFill>
                  <a:srgbClr val="FFFFFF"/>
                </a:solidFill>
                <a:latin typeface="Calibri Light"/>
              </a:rPr>
              <a:t>наркомана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pic>
        <p:nvPicPr>
          <p:cNvPr id="92" name="Рисунок 2"/>
          <p:cNvPicPr/>
          <p:nvPr/>
        </p:nvPicPr>
        <p:blipFill>
          <a:blip r:embed="rId3"/>
          <a:stretch>
            <a:fillRect/>
          </a:stretch>
        </p:blipFill>
        <p:spPr>
          <a:xfrm>
            <a:off x="7310446" y="1000108"/>
            <a:ext cx="3809520" cy="4476240"/>
          </a:xfrm>
          <a:prstGeom prst="rect">
            <a:avLst/>
          </a:prstGeom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80960" y="1214422"/>
            <a:ext cx="650085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FFFF"/>
                </a:solidFill>
                <a:latin typeface="Calibri Light"/>
              </a:rPr>
              <a:t>Наркоманы также чаще всего умирают от остановки дыхания при случайной передозировке наркотиков. Смерть наступает уже через 5 минут после внутривенного введения наркотика. Помощь обычно не могут и не успевают оказать.</a:t>
            </a:r>
            <a:endParaRPr lang="ru-RU" sz="2800" dirty="0">
              <a:solidFill>
                <a:srgbClr val="FFFFFF"/>
              </a:solidFill>
              <a:latin typeface="Calibri Light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095340" y="1071546"/>
            <a:ext cx="1014419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 </a:t>
            </a:r>
          </a:p>
          <a:p>
            <a:pPr algn="ctr"/>
            <a:r>
              <a:rPr lang="ru-RU" sz="3200" dirty="0" smtClean="0">
                <a:solidFill>
                  <a:srgbClr val="FF0000"/>
                </a:solidFill>
                <a:latin typeface="Calibri Light"/>
              </a:rPr>
              <a:t>Человек</a:t>
            </a:r>
            <a:r>
              <a:rPr lang="ru-RU" sz="3200" dirty="0">
                <a:solidFill>
                  <a:srgbClr val="FF0000"/>
                </a:solidFill>
                <a:latin typeface="Calibri Light"/>
              </a:rPr>
              <a:t>, выбирающий наркотический кайф, обрекает себя на медленное </a:t>
            </a:r>
            <a:r>
              <a:rPr lang="ru-RU" sz="3200" dirty="0" smtClean="0">
                <a:solidFill>
                  <a:srgbClr val="FF0000"/>
                </a:solidFill>
                <a:latin typeface="Calibri Light"/>
              </a:rPr>
              <a:t>самоудушение!</a:t>
            </a:r>
            <a:endParaRPr lang="ru-RU" sz="3200" dirty="0">
              <a:solidFill>
                <a:srgbClr val="FF0000"/>
              </a:solidFill>
              <a:latin typeface="Calibri Light"/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2464" y="3643314"/>
            <a:ext cx="101441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 </a:t>
            </a:r>
          </a:p>
          <a:p>
            <a:pPr algn="ctr"/>
            <a:r>
              <a:rPr lang="ru-RU" sz="4400" dirty="0" smtClean="0">
                <a:solidFill>
                  <a:srgbClr val="FF0000"/>
                </a:solidFill>
                <a:latin typeface="Calibri Light"/>
              </a:rPr>
              <a:t>Выбор за тобой: </a:t>
            </a:r>
          </a:p>
          <a:p>
            <a:pPr algn="ctr"/>
            <a:r>
              <a:rPr lang="ru-RU" sz="3200" dirty="0" smtClean="0">
                <a:solidFill>
                  <a:srgbClr val="FF0000"/>
                </a:solidFill>
                <a:latin typeface="Calibri Light"/>
              </a:rPr>
              <a:t>Жизнь или Смерть от наркотиков! </a:t>
            </a:r>
            <a:endParaRPr lang="ru-RU" sz="3200" dirty="0">
              <a:solidFill>
                <a:srgbClr val="FF0000"/>
              </a:solidFill>
              <a:latin typeface="Calibri Light"/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36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7200" dirty="0">
                <a:solidFill>
                  <a:schemeClr val="bg1"/>
                </a:solidFill>
              </a:rPr>
              <a:t>И</a:t>
            </a:r>
            <a:r>
              <a:rPr lang="ru-RU" sz="7200" dirty="0" smtClean="0">
                <a:solidFill>
                  <a:schemeClr val="bg1"/>
                </a:solidFill>
              </a:rPr>
              <a:t>сточники</a:t>
            </a:r>
            <a:endParaRPr lang="ru-RU" sz="7200" dirty="0">
              <a:solidFill>
                <a:schemeClr val="bg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/>
          </p:nvPr>
        </p:nvSpPr>
        <p:spPr>
          <a:xfrm>
            <a:off x="666712" y="2000240"/>
            <a:ext cx="10972440" cy="3976920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z="3200" dirty="0" smtClean="0">
                <a:solidFill>
                  <a:schemeClr val="bg1"/>
                </a:solidFill>
                <a:hlinkClick r:id="rId3"/>
              </a:rPr>
              <a:t>http://narkotik.net.ua/articles-dyhanie.html</a:t>
            </a:r>
            <a:endParaRPr lang="ru-RU" sz="3200" dirty="0" smtClean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>
                <a:solidFill>
                  <a:schemeClr val="bg1"/>
                </a:solidFill>
                <a:hlinkClick r:id="rId4"/>
              </a:rPr>
              <a:t>http://narcologia.ru/narkomaniya/narkotiki-narkomaniya</a:t>
            </a:r>
            <a:endParaRPr lang="ru-RU" sz="3200" dirty="0" smtClean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>
                <a:solidFill>
                  <a:schemeClr val="bg1"/>
                </a:solidFill>
                <a:hlinkClick r:id="rId5"/>
              </a:rPr>
              <a:t>http://healthinfo.ua/problem/narkotiki/full</a:t>
            </a:r>
            <a:endParaRPr lang="ru-RU" sz="3200" dirty="0" smtClean="0">
              <a:solidFill>
                <a:schemeClr val="bg1"/>
              </a:solidFill>
            </a:endParaRPr>
          </a:p>
          <a:p>
            <a:pPr marL="342900" indent="-342900"/>
            <a:endParaRPr lang="ru-RU" dirty="0" smtClean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174</Words>
  <PresentationFormat>Произвольный</PresentationFormat>
  <Paragraphs>28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Office Theme</vt:lpstr>
      <vt:lpstr>Office Theme</vt:lpstr>
      <vt:lpstr>Слайд 1</vt:lpstr>
      <vt:lpstr>Дыхание </vt:lpstr>
      <vt:lpstr>Дыхание </vt:lpstr>
      <vt:lpstr>Дыхание </vt:lpstr>
      <vt:lpstr>Слайд 5</vt:lpstr>
      <vt:lpstr>Слайд 6</vt:lpstr>
      <vt:lpstr>Слайд 7</vt:lpstr>
      <vt:lpstr>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upk</cp:lastModifiedBy>
  <cp:revision>14</cp:revision>
  <dcterms:modified xsi:type="dcterms:W3CDTF">2015-01-29T06:32:41Z</dcterms:modified>
</cp:coreProperties>
</file>