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10" r:id="rId3"/>
    <p:sldId id="311" r:id="rId4"/>
    <p:sldId id="312" r:id="rId5"/>
    <p:sldId id="313" r:id="rId6"/>
    <p:sldId id="266" r:id="rId7"/>
    <p:sldId id="309" r:id="rId8"/>
    <p:sldId id="314" r:id="rId9"/>
    <p:sldId id="317" r:id="rId10"/>
    <p:sldId id="319" r:id="rId11"/>
    <p:sldId id="315" r:id="rId12"/>
    <p:sldId id="316" r:id="rId13"/>
    <p:sldId id="321" r:id="rId14"/>
    <p:sldId id="320" r:id="rId15"/>
    <p:sldId id="318" r:id="rId16"/>
    <p:sldId id="325" r:id="rId17"/>
    <p:sldId id="322" r:id="rId18"/>
    <p:sldId id="323" r:id="rId19"/>
    <p:sldId id="324" r:id="rId20"/>
    <p:sldId id="327" r:id="rId21"/>
    <p:sldId id="326" r:id="rId22"/>
    <p:sldId id="328" r:id="rId23"/>
    <p:sldId id="331" r:id="rId24"/>
    <p:sldId id="329" r:id="rId25"/>
    <p:sldId id="332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5828"/>
    <a:srgbClr val="CC00CC"/>
    <a:srgbClr val="006600"/>
    <a:srgbClr val="5A278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667" autoAdjust="0"/>
  </p:normalViewPr>
  <p:slideViewPr>
    <p:cSldViewPr>
      <p:cViewPr varScale="1">
        <p:scale>
          <a:sx n="59" d="100"/>
          <a:sy n="59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6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1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0291D-245A-44B8-A36F-02D4E0002C97}" type="datetimeFigureOut">
              <a:rPr lang="ru-RU" smtClean="0"/>
              <a:pPr/>
              <a:t>25.01.15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01543-5287-442E-8021-36710758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1543-5287-442E-8021-36710758642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185ED6-DDCB-4291-B872-CCB57F28A96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F9180-75A2-4249-B9B7-EABBDFDF484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26B4-EC8A-4615-9269-341EDC414EC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1717EA31-360D-4FFF-86F7-63DA45B5E8F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752600" y="1524000"/>
            <a:ext cx="70104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40220658-6FF1-4F1D-B200-315475D4A94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4000" y="1524000"/>
            <a:ext cx="34290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34000" y="3886200"/>
            <a:ext cx="34290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3A55602B-02E2-4EB9-B9E8-EFBEFFC434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030E-7931-4789-8847-AE9E44991C5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DDA6-AD1A-4ED6-8BC4-BB82016F817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ACAC-5494-4B72-B11F-D0C75E1D8BB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28CFE-0C55-4921-823E-46ADAEBC5B9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1C18E-1996-4741-8A11-11545A6EE6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C8B5-78CC-450C-B685-E13ACC7EFC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0CA4C-67DA-4FD3-A557-CEAF586EDEA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F0F7F-5CEC-43FC-82F5-B7B712F38A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5EE87A05-A361-4F65-BAB3-F91FB871AEF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jpe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estival.1september.ru/articles/57218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229600" cy="1143000"/>
          </a:xfrm>
        </p:spPr>
        <p:txBody>
          <a:bodyPr/>
          <a:lstStyle/>
          <a:p>
            <a:pPr algn="ctr"/>
            <a:r>
              <a:rPr lang="ru-RU" altLang="zh-TW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измерения информации</a:t>
            </a:r>
            <a:endParaRPr lang="en-US" altLang="zh-TW" sz="5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352800"/>
            <a:ext cx="4724400" cy="1828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Казарян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Анаит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Рафиковна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информатики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№2</a:t>
            </a:r>
            <a:r>
              <a:rPr lang="en-US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 РФ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Ереван, Армения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3" name="Picture 14" descr="TN_v9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95400"/>
            <a:ext cx="24733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152400"/>
            <a:ext cx="7696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Алфавитный подход</a:t>
            </a:r>
            <a:r>
              <a:rPr kumimoji="1" lang="en-US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примеры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914400"/>
            <a:ext cx="441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Бросается шестигранный игральный кубик, на гранях которого написаны числа 1 – 6. Вычислить количество информации в сообщении о том, что стороной вверх выпала сторона с числом 1.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0406" y="4495800"/>
            <a:ext cx="19002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= 6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= 1  </a:t>
            </a:r>
            <a:endParaRPr lang="ru-RU" sz="2600" u="sng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rot="5400000">
            <a:off x="3124200" y="5258594"/>
            <a:ext cx="152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438400" y="5258594"/>
          <a:ext cx="228600" cy="457200"/>
        </p:xfrm>
        <a:graphic>
          <a:graphicData uri="http://schemas.openxmlformats.org/presentationml/2006/ole">
            <p:oleObj spid="_x0000_s184322" name="Equation" r:id="rId4" imgW="88560" imgH="17748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362200" y="5701507"/>
          <a:ext cx="303212" cy="395287"/>
        </p:xfrm>
        <a:graphic>
          <a:graphicData uri="http://schemas.openxmlformats.org/presentationml/2006/ole">
            <p:oleObj spid="_x0000_s184323" name="Формула" r:id="rId5" imgW="126720" imgH="16488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998913" y="4894263"/>
          <a:ext cx="3697287" cy="517525"/>
        </p:xfrm>
        <a:graphic>
          <a:graphicData uri="http://schemas.openxmlformats.org/presentationml/2006/ole">
            <p:oleObj spid="_x0000_s184324" name="Формула" r:id="rId6" imgW="1549080" imgH="215640" progId="Equation.3">
              <p:embed/>
            </p:oleObj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68488" y="6151602"/>
            <a:ext cx="1636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3440113" y="6173788"/>
          <a:ext cx="2274887" cy="487362"/>
        </p:xfrm>
        <a:graphic>
          <a:graphicData uri="http://schemas.openxmlformats.org/presentationml/2006/ole">
            <p:oleObj spid="_x0000_s184326" name="Формула" r:id="rId7" imgW="952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228600"/>
            <a:ext cx="7696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Алфавитный подход</a:t>
            </a:r>
            <a:r>
              <a:rPr kumimoji="1" lang="en-US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примеры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1066800"/>
            <a:ext cx="4648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en-US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Сообщение, записанное символами алфавита мощности 32, содержит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0 символов. Чему равно количество информации в сообщении?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5000" y="4246602"/>
            <a:ext cx="19002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= 32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0  </a:t>
            </a:r>
            <a:endParaRPr lang="ru-RU" sz="2600" u="sng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= 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16088" y="6075402"/>
            <a:ext cx="17129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9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5409" name="Object 1"/>
          <p:cNvGraphicFramePr>
            <a:graphicFrameLocks noChangeAspect="1"/>
          </p:cNvGraphicFramePr>
          <p:nvPr/>
        </p:nvGraphicFramePr>
        <p:xfrm>
          <a:off x="2083526" y="4661263"/>
          <a:ext cx="329914" cy="420189"/>
        </p:xfrm>
        <a:graphic>
          <a:graphicData uri="http://schemas.openxmlformats.org/presentationml/2006/ole">
            <p:oleObj spid="_x0000_s145409" name="Формула" r:id="rId4" imgW="139680" imgH="177480" progId="Equation.3">
              <p:embed/>
            </p:oleObj>
          </a:graphicData>
        </a:graphic>
      </p:graphicFrame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2183674" y="5045613"/>
          <a:ext cx="200799" cy="401598"/>
        </p:xfrm>
        <a:graphic>
          <a:graphicData uri="http://schemas.openxmlformats.org/presentationml/2006/ole">
            <p:oleObj spid="_x0000_s145410" name="Equation" r:id="rId5" imgW="88560" imgH="177480" progId="Equation.3">
              <p:embed/>
            </p:oleObj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2135187" y="5451514"/>
          <a:ext cx="303213" cy="395288"/>
        </p:xfrm>
        <a:graphic>
          <a:graphicData uri="http://schemas.openxmlformats.org/presentationml/2006/ole">
            <p:oleObj spid="_x0000_s145411" name="Формула" r:id="rId6" imgW="126720" imgH="164880" progId="Equation.3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 bwMode="auto">
          <a:xfrm rot="5400000">
            <a:off x="2857897" y="5219303"/>
            <a:ext cx="1600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65575" y="4331201"/>
          <a:ext cx="2786063" cy="1095375"/>
        </p:xfrm>
        <a:graphic>
          <a:graphicData uri="http://schemas.openxmlformats.org/presentationml/2006/ole">
            <p:oleObj spid="_x0000_s145412" name="Формула" r:id="rId7" imgW="1168200" imgH="457200" progId="Equation.3">
              <p:embed/>
            </p:oleObj>
          </a:graphicData>
        </a:graphic>
      </p:graphicFrame>
      <p:pic>
        <p:nvPicPr>
          <p:cNvPr id="19" name="Рисунок 18" descr="112175149_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1215" y="1219200"/>
            <a:ext cx="3066586" cy="2514600"/>
          </a:xfrm>
          <a:prstGeom prst="rect">
            <a:avLst/>
          </a:prstGeom>
        </p:spPr>
      </p:pic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3335337" y="6142038"/>
          <a:ext cx="1998663" cy="487362"/>
        </p:xfrm>
        <a:graphic>
          <a:graphicData uri="http://schemas.openxmlformats.org/presentationml/2006/ole">
            <p:oleObj spid="_x0000_s145413" name="Формула" r:id="rId9" imgW="8380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7800" y="228600"/>
            <a:ext cx="7315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Вероятностный подход</a:t>
            </a:r>
            <a:endParaRPr kumimoji="1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676400" y="1143000"/>
            <a:ext cx="72390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3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Существует множество ситуаций, когда возможные события имеют различные вероятности реализации.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000" i="1" kern="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Пример 1</a:t>
            </a:r>
            <a:r>
              <a:rPr lang="en-US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Если в ящике  белых шаров больше, чем чёрных, то вероятнее взять белый шар, чем чёрный.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000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 2</a:t>
            </a:r>
            <a:r>
              <a:rPr lang="en-US" sz="30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kern="0" dirty="0" smtClean="0">
                <a:latin typeface="Times New Roman" pitchFamily="18" charset="0"/>
                <a:cs typeface="Times New Roman" pitchFamily="18" charset="0"/>
              </a:rPr>
              <a:t>Когда сообщают прогноз погоды, то сообщение о том, что будет дождь, более вероятно летом, а сообщение о снеге – зимой.</a:t>
            </a:r>
            <a:endParaRPr kumimoji="1" lang="ru-RU" sz="3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76200"/>
            <a:ext cx="5791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Вероятностный подход 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447800" y="4267200"/>
            <a:ext cx="7543800" cy="2667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Американский инженер и математик </a:t>
            </a:r>
            <a:r>
              <a:rPr kumimoji="1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Клод Шеннон </a:t>
            </a:r>
            <a:r>
              <a:rPr kumimoji="1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1948 году в статье «Математическая теория связи» предложил формулу для измерения количества информации в случае </a:t>
            </a:r>
            <a:r>
              <a:rPr kumimoji="1" lang="ru-RU" sz="27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различных вероятностей событий</a:t>
            </a:r>
            <a:r>
              <a:rPr kumimoji="1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1" lang="en-US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838200"/>
            <a:ext cx="514117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3" name="Picture 1028" descr="artifical intellig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88" y="3190875"/>
            <a:ext cx="344963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laude_E_Shannon_1916-2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13" y="3048000"/>
            <a:ext cx="26939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1447800" y="381000"/>
            <a:ext cx="76200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К. Шеннон </a:t>
            </a:r>
            <a:r>
              <a:rPr kumimoji="1" lang="ru-RU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является основателем теории информации.</a:t>
            </a:r>
            <a:r>
              <a:rPr kumimoji="1" lang="ru-RU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1" lang="ru-RU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К. Шеннон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первым предложил использовать термин «бит»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обозначения наименьшей единицы измерения информации</a:t>
            </a:r>
            <a:r>
              <a:rPr lang="ru-RU" sz="3200" kern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1" lang="ru-RU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1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1600" y="228600"/>
            <a:ext cx="7772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Классическое определение вероятности </a:t>
            </a:r>
            <a:endParaRPr kumimoji="1" lang="en-US" altLang="zh-TW" sz="3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16002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Вероятность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     случайного события равна отношению числа исходов     , благоприятствующих данному событию, к общему числу     равновозможных исходов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3654425" y="3733800"/>
          <a:ext cx="1046163" cy="900113"/>
        </p:xfrm>
        <a:graphic>
          <a:graphicData uri="http://schemas.openxmlformats.org/presentationml/2006/ole">
            <p:oleObj spid="_x0000_s185352" name="Формула" r:id="rId3" imgW="457200" imgH="393480" progId="Equation.3">
              <p:embed/>
            </p:oleObj>
          </a:graphicData>
        </a:graphic>
      </p:graphicFrame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4575175" y="1703388"/>
          <a:ext cx="347663" cy="377825"/>
        </p:xfrm>
        <a:graphic>
          <a:graphicData uri="http://schemas.openxmlformats.org/presentationml/2006/ole">
            <p:oleObj spid="_x0000_s185355" name="Формула" r:id="rId4" imgW="152280" imgH="164880" progId="Equation.3">
              <p:embed/>
            </p:oleObj>
          </a:graphicData>
        </a:graphic>
      </p:graphicFrame>
      <p:graphicFrame>
        <p:nvGraphicFramePr>
          <p:cNvPr id="185356" name="Object 12"/>
          <p:cNvGraphicFramePr>
            <a:graphicFrameLocks noChangeAspect="1"/>
          </p:cNvGraphicFramePr>
          <p:nvPr/>
        </p:nvGraphicFramePr>
        <p:xfrm>
          <a:off x="6994525" y="2125663"/>
          <a:ext cx="290513" cy="406400"/>
        </p:xfrm>
        <a:graphic>
          <a:graphicData uri="http://schemas.openxmlformats.org/presentationml/2006/ole">
            <p:oleObj spid="_x0000_s185356" name="Формула" r:id="rId5" imgW="126720" imgH="177480" progId="Equation.3">
              <p:embed/>
            </p:oleObj>
          </a:graphicData>
        </a:graphic>
      </p:graphicFrame>
      <p:graphicFrame>
        <p:nvGraphicFramePr>
          <p:cNvPr id="185357" name="Object 13"/>
          <p:cNvGraphicFramePr>
            <a:graphicFrameLocks noChangeAspect="1"/>
          </p:cNvGraphicFramePr>
          <p:nvPr/>
        </p:nvGraphicFramePr>
        <p:xfrm>
          <a:off x="4252913" y="2971800"/>
          <a:ext cx="319087" cy="406400"/>
        </p:xfrm>
        <a:graphic>
          <a:graphicData uri="http://schemas.openxmlformats.org/presentationml/2006/ole">
            <p:oleObj spid="_x0000_s185357" name="Формула" r:id="rId6" imgW="139680" imgH="177480" progId="Equation.3">
              <p:embed/>
            </p:oleObj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181600" y="4134500"/>
            <a:ext cx="3252422" cy="241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5486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Вероятностный подход 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1600200" y="1066800"/>
            <a:ext cx="5486400" cy="1905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К. Шеннон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ввёл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количество информации (в битах)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i="1" kern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ого символа алфавита следующим образом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1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46375" y="2971800"/>
          <a:ext cx="4481513" cy="1155700"/>
        </p:xfrm>
        <a:graphic>
          <a:graphicData uri="http://schemas.openxmlformats.org/presentationml/2006/ole">
            <p:oleObj spid="_x0000_s263170" name="Формула" r:id="rId3" imgW="1879560" imgH="482400" progId="Equation.3">
              <p:embed/>
            </p:oleObj>
          </a:graphicData>
        </a:graphic>
      </p:graphicFrame>
      <p:sp>
        <p:nvSpPr>
          <p:cNvPr id="6" name="Содержимое 4"/>
          <p:cNvSpPr txBox="1">
            <a:spLocks/>
          </p:cNvSpPr>
          <p:nvPr/>
        </p:nvSpPr>
        <p:spPr>
          <a:xfrm>
            <a:off x="1752600" y="5105400"/>
            <a:ext cx="7162800" cy="1066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 Величина            называется </a:t>
            </a:r>
            <a:r>
              <a:rPr lang="ru-RU" sz="28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собственной информацией</a:t>
            </a:r>
            <a:r>
              <a:rPr lang="en-US" sz="2400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ого символа алфавита.</a:t>
            </a: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3962400" y="5121442"/>
          <a:ext cx="879475" cy="547688"/>
        </p:xfrm>
        <a:graphic>
          <a:graphicData uri="http://schemas.openxmlformats.org/presentationml/2006/ole">
            <p:oleObj spid="_x0000_s263171" name="Формула" r:id="rId4" imgW="368280" imgH="228600" progId="Equation.3">
              <p:embed/>
            </p:oleObj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5454316" y="1509712"/>
          <a:ext cx="879475" cy="547688"/>
        </p:xfrm>
        <a:graphic>
          <a:graphicData uri="http://schemas.openxmlformats.org/presentationml/2006/ole">
            <p:oleObj spid="_x0000_s263172" name="Формула" r:id="rId5" imgW="368280" imgH="228600" progId="Equation.3">
              <p:embed/>
            </p:oleObj>
          </a:graphicData>
        </a:graphic>
      </p:graphicFrame>
      <p:pic>
        <p:nvPicPr>
          <p:cNvPr id="9" name="Рисунок 11" descr="220px-Shanno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52400"/>
            <a:ext cx="17151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81200" y="41148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     - вероятность появления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 символа алфавита. </a:t>
            </a:r>
            <a:endParaRPr lang="en-US" sz="2800" dirty="0"/>
          </a:p>
        </p:txBody>
      </p:sp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2590800" y="4114800"/>
          <a:ext cx="406400" cy="522287"/>
        </p:xfrm>
        <a:graphic>
          <a:graphicData uri="http://schemas.openxmlformats.org/presentationml/2006/ole">
            <p:oleObj spid="_x0000_s263173" name="Формула" r:id="rId7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228600"/>
            <a:ext cx="7010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Собственная информация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524000" y="990600"/>
            <a:ext cx="5791200" cy="56388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buSzPct val="100000"/>
              <a:buBlip>
                <a:blip r:embed="rId3"/>
              </a:buBlip>
              <a:defRPr/>
            </a:pPr>
            <a:r>
              <a:rPr lang="ru-RU" sz="2700" i="1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Замечание</a:t>
            </a:r>
            <a:r>
              <a:rPr lang="en-US" sz="2700" i="1" kern="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i="1" kern="0" dirty="0" smtClean="0">
                <a:latin typeface="Times New Roman" pitchFamily="18" charset="0"/>
                <a:cs typeface="Times New Roman" pitchFamily="18" charset="0"/>
              </a:rPr>
              <a:t>Чем меньше вероятность </a:t>
            </a:r>
            <a:r>
              <a:rPr lang="en-US" sz="2700" i="1" kern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i="1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i="1" kern="0" dirty="0" smtClean="0">
                <a:latin typeface="Times New Roman" pitchFamily="18" charset="0"/>
                <a:cs typeface="Times New Roman" pitchFamily="18" charset="0"/>
              </a:rPr>
              <a:t>ого символа алфавита, тем больше его собственная информация.</a:t>
            </a:r>
          </a:p>
          <a:p>
            <a:pPr marL="514350" lvl="0" indent="-514350">
              <a:spcBef>
                <a:spcPts val="400"/>
              </a:spcBef>
              <a:buSzPct val="100000"/>
              <a:buBlip>
                <a:blip r:embed="rId3"/>
              </a:buBlip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задаче 2 (с бросанием шестигранного игрального кубика) полученная информация больше, чем в задаче 1 (с бросанием монеты с двумя сторонами).</a:t>
            </a:r>
          </a:p>
          <a:p>
            <a:pPr marL="514350" lvl="0" indent="-514350">
              <a:spcBef>
                <a:spcPts val="400"/>
              </a:spcBef>
              <a:buSzPct val="100000"/>
              <a:buBlip>
                <a:blip r:embed="rId3"/>
              </a:buBlip>
              <a:defRPr/>
            </a:pP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ru-RU" sz="2700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меньше мы знаем о сообщении, тем больше информации в ней содержится.</a:t>
            </a:r>
          </a:p>
        </p:txBody>
      </p:sp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590800"/>
            <a:ext cx="1219200" cy="1231900"/>
          </a:xfrm>
          <a:prstGeom prst="rect">
            <a:avLst/>
          </a:prstGeom>
          <a:noFill/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934200" y="4191000"/>
            <a:ext cx="1981200" cy="1047750"/>
            <a:chOff x="4014" y="1344"/>
            <a:chExt cx="1134" cy="546"/>
          </a:xfrm>
        </p:grpSpPr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6"/>
                </a:clrFrom>
                <a:clrTo>
                  <a:srgbClr val="FFF8E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4" y="1344"/>
              <a:ext cx="544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8E6"/>
                </a:clrFrom>
                <a:clrTo>
                  <a:srgbClr val="FFF8E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4" y="1344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18</a:t>
            </a:fld>
            <a:endParaRPr lang="en-US" altLang="zh-TW"/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1873250" y="3505200"/>
          <a:ext cx="6745288" cy="577850"/>
        </p:xfrm>
        <a:graphic>
          <a:graphicData uri="http://schemas.openxmlformats.org/presentationml/2006/ole">
            <p:oleObj spid="_x0000_s262146" name="Формула" r:id="rId4" imgW="2666880" imgH="228600" progId="Equation.3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5000" y="228600"/>
            <a:ext cx="5257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Формула Шеннона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shann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91400" y="152400"/>
            <a:ext cx="1605202" cy="2133600"/>
          </a:xfrm>
          <a:prstGeom prst="rect">
            <a:avLst/>
          </a:prstGeom>
          <a:noFill/>
          <a:ln/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1447800" y="1066800"/>
            <a:ext cx="5943600" cy="2057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1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К. Шеннон 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рассмотрел также среднее количество информации в сообщении, которую назвал </a:t>
            </a:r>
            <a:r>
              <a:rPr lang="ru-RU" sz="27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информационной энтропией.</a:t>
            </a:r>
          </a:p>
          <a:p>
            <a:pPr marL="342900" lvl="0" indent="-34290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7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i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Информационная энтропия Н </a:t>
            </a:r>
            <a: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равна</a:t>
            </a:r>
            <a:endParaRPr lang="ru-RU" sz="27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370263" y="4038600"/>
          <a:ext cx="2767012" cy="1147762"/>
        </p:xfrm>
        <a:graphic>
          <a:graphicData uri="http://schemas.openxmlformats.org/presentationml/2006/ole">
            <p:oleObj spid="_x0000_s262147" name="Формула" r:id="rId6" imgW="1041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152400"/>
            <a:ext cx="6705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История понятия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энтропии 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1447800" y="1600200"/>
            <a:ext cx="5867400" cy="4648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1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 Понятие </a:t>
            </a:r>
            <a:r>
              <a:rPr lang="ru-RU" sz="2700" i="1" kern="0" dirty="0" smtClean="0">
                <a:latin typeface="Times New Roman" pitchFamily="18" charset="0"/>
                <a:cs typeface="Times New Roman" pitchFamily="18" charset="0"/>
              </a:rPr>
              <a:t>энтропии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 впервые было введено немецким физиком </a:t>
            </a:r>
            <a:r>
              <a:rPr lang="ru-RU" sz="2700" b="1" kern="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700" b="1" kern="0" dirty="0" err="1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Клаузиусом</a:t>
            </a:r>
            <a:r>
              <a:rPr lang="ru-RU" sz="2700" b="1" kern="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в термодинамике в 1865 году.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Австрийский физик </a:t>
            </a:r>
            <a:r>
              <a:rPr lang="ru-RU" sz="2700" b="1" kern="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Л. Больцман 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и американский физик </a:t>
            </a:r>
            <a:r>
              <a:rPr lang="ru-RU" sz="2700" b="1" kern="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У. Гиббс 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связали энтропию с вероятностью и описали термодинамическую систему с помощью энтропии. 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700" b="1" kern="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К. Шеннон </a:t>
            </a:r>
            <a:r>
              <a:rPr lang="ru-RU" sz="2700" kern="0" dirty="0" smtClean="0">
                <a:latin typeface="Times New Roman" pitchFamily="18" charset="0"/>
                <a:cs typeface="Times New Roman" pitchFamily="18" charset="0"/>
              </a:rPr>
              <a:t>ввёл понятие энтропии в теорию информации.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7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7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Рисунок 13" descr="Clausi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0435"/>
            <a:ext cx="1600200" cy="189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52600" y="2286000"/>
            <a:ext cx="7010400" cy="35052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Процесс познания окружающего мира приводит к накоплению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виде знаний.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приводит к расширению знаний, т.е., к уменьшению неопределённости нашего знания. </a:t>
            </a:r>
          </a:p>
          <a:p>
            <a:pPr>
              <a:spcBef>
                <a:spcPts val="120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2" y="1797050"/>
            <a:ext cx="7151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2" y="5988050"/>
            <a:ext cx="7151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0" y="228600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владеет информацией, тот владеет миром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Френсис Бэкон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030E-7931-4789-8847-AE9E44991C52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752600"/>
            <a:ext cx="48006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Информационная энтропия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мера хаотичности информации, определяющей неопределенность появления символа в сообщении.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Информационная энтропия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принимает своё максимальное значение (                    ) при равновероятных символах, т.е.,   </a:t>
            </a:r>
            <a:endParaRPr lang="ru-RU" sz="2800" dirty="0"/>
          </a:p>
        </p:txBody>
      </p:sp>
      <p:pic>
        <p:nvPicPr>
          <p:cNvPr id="4" name="Рисунок 3" descr="87414_html_6e217bc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2438400"/>
            <a:ext cx="2457450" cy="2254541"/>
          </a:xfrm>
          <a:prstGeom prst="rect">
            <a:avLst/>
          </a:prstGeom>
        </p:spPr>
      </p:pic>
      <p:graphicFrame>
        <p:nvGraphicFramePr>
          <p:cNvPr id="286722" name="Object 2"/>
          <p:cNvGraphicFramePr>
            <a:graphicFrameLocks noChangeAspect="1"/>
          </p:cNvGraphicFramePr>
          <p:nvPr/>
        </p:nvGraphicFramePr>
        <p:xfrm>
          <a:off x="3336758" y="4816475"/>
          <a:ext cx="1908175" cy="517525"/>
        </p:xfrm>
        <a:graphic>
          <a:graphicData uri="http://schemas.openxmlformats.org/presentationml/2006/ole">
            <p:oleObj spid="_x0000_s286722" name="Формула" r:id="rId5" imgW="799920" imgH="215640" progId="Equation.3">
              <p:embed/>
            </p:oleObj>
          </a:graphicData>
        </a:graphic>
      </p:graphicFrame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2514600" y="5699125"/>
          <a:ext cx="3525838" cy="533400"/>
        </p:xfrm>
        <a:graphic>
          <a:graphicData uri="http://schemas.openxmlformats.org/presentationml/2006/ole">
            <p:oleObj spid="_x0000_s286723" name="Формула" r:id="rId6" imgW="1511280" imgH="22860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95600" y="2286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это то, что устраняет неопределённость выбора. 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Клод Шеннон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1205805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частном случае, когда все символы в сообщении равновероятны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формула Шеннона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совпадает с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формулой Хартли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16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Связь формул Шеннона и Хартли</a:t>
            </a:r>
            <a:endParaRPr kumimoji="1" lang="en-US" altLang="zh-TW" sz="37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8289" name="Object 1"/>
          <p:cNvGraphicFramePr>
            <a:graphicFrameLocks noChangeAspect="1"/>
          </p:cNvGraphicFramePr>
          <p:nvPr/>
        </p:nvGraphicFramePr>
        <p:xfrm>
          <a:off x="3308350" y="2286000"/>
          <a:ext cx="3556000" cy="533400"/>
        </p:xfrm>
        <a:graphic>
          <a:graphicData uri="http://schemas.openxmlformats.org/presentationml/2006/ole">
            <p:oleObj spid="_x0000_s268289" name="Формула" r:id="rId3" imgW="1523880" imgH="228600" progId="Equation.3">
              <p:embed/>
            </p:oleObj>
          </a:graphicData>
        </a:graphic>
      </p:graphicFrame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2511425" y="4038600"/>
          <a:ext cx="4489450" cy="1147763"/>
        </p:xfrm>
        <a:graphic>
          <a:graphicData uri="http://schemas.openxmlformats.org/presentationml/2006/ole">
            <p:oleObj spid="_x0000_s268290" name="Формула" r:id="rId4" imgW="1688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78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TW" sz="3900" b="1" kern="0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Вероятност</a:t>
            </a:r>
            <a:r>
              <a:rPr kumimoji="1" lang="ru-RU" altLang="zh-TW" sz="3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ный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подход</a:t>
            </a:r>
            <a:r>
              <a:rPr kumimoji="1" lang="en-US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примеры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990600"/>
            <a:ext cx="7467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корзине лежат 8 чёрных и 24 белых шаров.</a:t>
            </a:r>
            <a:r>
              <a:rPr lang="ru-RU" sz="2600" b="1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Сколько информации несет сообщение о том, что достали шар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фиксированного цвета? Сколько информации несет сообщение о том, что достали шар любого цвета?</a:t>
            </a:r>
            <a:endParaRPr lang="en-US" sz="2600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47800" y="3055018"/>
            <a:ext cx="19002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/>
        </p:nvGraphicFramePr>
        <p:xfrm>
          <a:off x="1905000" y="3556000"/>
          <a:ext cx="6548438" cy="971550"/>
        </p:xfrm>
        <a:graphic>
          <a:graphicData uri="http://schemas.openxmlformats.org/presentationml/2006/ole">
            <p:oleObj spid="_x0000_s289794" name="Формула" r:id="rId3" imgW="3098520" imgH="457200" progId="Equation.3">
              <p:embed/>
            </p:oleObj>
          </a:graphicData>
        </a:graphic>
      </p:graphicFrame>
      <p:graphicFrame>
        <p:nvGraphicFramePr>
          <p:cNvPr id="289795" name="Object 3"/>
          <p:cNvGraphicFramePr>
            <a:graphicFrameLocks noChangeAspect="1"/>
          </p:cNvGraphicFramePr>
          <p:nvPr/>
        </p:nvGraphicFramePr>
        <p:xfrm>
          <a:off x="3124200" y="3083259"/>
          <a:ext cx="5635625" cy="512763"/>
        </p:xfrm>
        <a:graphic>
          <a:graphicData uri="http://schemas.openxmlformats.org/presentationml/2006/ole">
            <p:oleObj spid="_x0000_s289795" name="Формула" r:id="rId4" imgW="2666880" imgH="241200" progId="Equation.3">
              <p:embed/>
            </p:oleObj>
          </a:graphicData>
        </a:graphic>
      </p:graphicFrame>
      <p:graphicFrame>
        <p:nvGraphicFramePr>
          <p:cNvPr id="289797" name="Object 5"/>
          <p:cNvGraphicFramePr>
            <a:graphicFrameLocks noChangeAspect="1"/>
          </p:cNvGraphicFramePr>
          <p:nvPr/>
        </p:nvGraphicFramePr>
        <p:xfrm>
          <a:off x="1981200" y="4546934"/>
          <a:ext cx="6164263" cy="1025525"/>
        </p:xfrm>
        <a:graphic>
          <a:graphicData uri="http://schemas.openxmlformats.org/presentationml/2006/ole">
            <p:oleObj spid="_x0000_s289797" name="Формула" r:id="rId5" imgW="2743200" imgH="457200" progId="Equation.3">
              <p:embed/>
            </p:oleObj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16088" y="5613734"/>
            <a:ext cx="15605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9798" name="Object 6"/>
          <p:cNvGraphicFramePr>
            <a:graphicFrameLocks noChangeAspect="1"/>
          </p:cNvGraphicFramePr>
          <p:nvPr/>
        </p:nvGraphicFramePr>
        <p:xfrm>
          <a:off x="3276600" y="5657850"/>
          <a:ext cx="5045075" cy="971550"/>
        </p:xfrm>
        <a:graphic>
          <a:graphicData uri="http://schemas.openxmlformats.org/presentationml/2006/ole">
            <p:oleObj spid="_x0000_s289798" name="Формула" r:id="rId6" imgW="2387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1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78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TW" sz="3900" b="1" kern="0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Вероятност</a:t>
            </a:r>
            <a:r>
              <a:rPr kumimoji="1" lang="ru-RU" altLang="zh-TW" sz="3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ный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подход</a:t>
            </a:r>
            <a:r>
              <a:rPr kumimoji="1" lang="en-US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примеры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990600"/>
            <a:ext cx="5638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5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Бросается несимметричная четырёхгранная пирамида. Известно, что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являются вероятностями выпадения граней пирамиды. Вычислить количество полученной информации о выпадении какой-то грани пирамиды.</a:t>
            </a:r>
            <a:endParaRPr lang="en-US" sz="2600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00200" y="4343400"/>
            <a:ext cx="19002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3Ad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143001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1687841" y="4835844"/>
          <a:ext cx="7303759" cy="990600"/>
        </p:xfrm>
        <a:graphic>
          <a:graphicData uri="http://schemas.openxmlformats.org/presentationml/2006/ole">
            <p:oleObj spid="_x0000_s290818" name="Формула" r:id="rId4" imgW="3365280" imgH="457200" progId="Equation.3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16088" y="5963919"/>
            <a:ext cx="15605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43263" y="5999162"/>
          <a:ext cx="2166937" cy="477838"/>
        </p:xfrm>
        <a:graphic>
          <a:graphicData uri="http://schemas.openxmlformats.org/presentationml/2006/ole">
            <p:oleObj spid="_x0000_s290819" name="Формула" r:id="rId5" imgW="927000" imgH="203040" progId="Equation.3">
              <p:embed/>
            </p:oleObj>
          </a:graphicData>
        </a:graphic>
      </p:graphicFrame>
      <p:graphicFrame>
        <p:nvGraphicFramePr>
          <p:cNvPr id="290820" name="Object 4"/>
          <p:cNvGraphicFramePr>
            <a:graphicFrameLocks noChangeAspect="1"/>
          </p:cNvGraphicFramePr>
          <p:nvPr/>
        </p:nvGraphicFramePr>
        <p:xfrm>
          <a:off x="1752600" y="2209800"/>
          <a:ext cx="5135563" cy="538163"/>
        </p:xfrm>
        <a:graphic>
          <a:graphicData uri="http://schemas.openxmlformats.org/presentationml/2006/ole">
            <p:oleObj spid="_x0000_s290820" name="Формула" r:id="rId6" imgW="2197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5000" y="76200"/>
            <a:ext cx="6172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TW" sz="39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Выводы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780157"/>
            <a:ext cx="739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534988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алфавитном подходе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измерения информации предполагается, что все символы алфавита встречаются в сообщениях, записанных с помощью этого алфавита, одинаково часто. Однако в действительности символы алфавитов в сообщениях появляются с разной частотой.</a:t>
            </a:r>
          </a:p>
          <a:p>
            <a:pPr marL="803275" indent="-534988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вероятностном подходе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измерения информации количество информации в сообщении о некотором событии зависит от вероятности этого события. Чем меньше вероятность некоторого события, тем больше информации содержит сообщение об этом событии. Среднее к</a:t>
            </a:r>
            <a:r>
              <a:rPr lang="ru-RU" sz="2400" dirty="0" smtClean="0">
                <a:latin typeface="Times New Roman" pitchFamily="18" charset="0"/>
              </a:rPr>
              <a:t>оличество информации достигает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максимального значения при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равновероятных событиях.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5000" y="381000"/>
            <a:ext cx="61722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Литература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5195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534988" algn="just">
              <a:buClr>
                <a:srgbClr val="7030A0"/>
              </a:buCl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600200"/>
            <a:ext cx="7239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Информатика и ИКТ. Учебник. 10 класс /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Под ред. Проф. Н.В. Макаровой. - СПб.: Питер, 2012.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Работы по теории информации и кибернетике. /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Шеннон К.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М.: Изд-во иностранной литературы, 1963.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600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http://festival.1september.ru/articles/572186/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333375"/>
            <a:ext cx="7153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информация?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524000" y="1447800"/>
            <a:ext cx="75438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1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</a:t>
            </a:r>
            <a:r>
              <a:rPr kumimoji="1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это сведения об объектах окружающего мира, уменьшающие степень</a:t>
            </a:r>
            <a:r>
              <a:rPr kumimoji="1" lang="ru-RU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неопределённости нашего знания. </a:t>
            </a:r>
            <a:endParaRPr kumimoji="1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1930207" y="3505200"/>
            <a:ext cx="2209799" cy="1600200"/>
            <a:chOff x="3152" y="3249"/>
            <a:chExt cx="2041" cy="952"/>
          </a:xfrm>
        </p:grpSpPr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3152" y="3249"/>
              <a:ext cx="2041" cy="9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212" y="3534"/>
              <a:ext cx="113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7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Незнание</a:t>
              </a:r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2765234" y="3809998"/>
            <a:ext cx="1368425" cy="685083"/>
            <a:chOff x="4264" y="3425"/>
            <a:chExt cx="862" cy="476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4435" y="3425"/>
              <a:ext cx="501" cy="4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4264" y="3550"/>
              <a:ext cx="86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7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Знание</a:t>
              </a:r>
            </a:p>
          </p:txBody>
        </p:sp>
      </p:grp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4276534" y="3886200"/>
            <a:ext cx="1841500" cy="685800"/>
            <a:chOff x="2154" y="3521"/>
            <a:chExt cx="1496" cy="544"/>
          </a:xfrm>
        </p:grpSpPr>
        <p:sp>
          <p:nvSpPr>
            <p:cNvPr id="32" name="AutoShape 17"/>
            <p:cNvSpPr>
              <a:spLocks noChangeArrowheads="1"/>
            </p:cNvSpPr>
            <p:nvPr/>
          </p:nvSpPr>
          <p:spPr bwMode="auto">
            <a:xfrm>
              <a:off x="2154" y="3521"/>
              <a:ext cx="1496" cy="544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2200" y="3657"/>
              <a:ext cx="131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Информация</a:t>
              </a: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6215217" y="3505200"/>
            <a:ext cx="2273679" cy="1600200"/>
            <a:chOff x="3093" y="3249"/>
            <a:chExt cx="2100" cy="952"/>
          </a:xfrm>
        </p:grpSpPr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3152" y="3249"/>
              <a:ext cx="2041" cy="9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3093" y="3566"/>
              <a:ext cx="113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7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Незнание</a:t>
              </a:r>
              <a:endParaRPr lang="ru-RU" sz="17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14"/>
          <p:cNvGrpSpPr>
            <a:grpSpLocks/>
          </p:cNvGrpSpPr>
          <p:nvPr/>
        </p:nvGrpSpPr>
        <p:grpSpPr bwMode="auto">
          <a:xfrm>
            <a:off x="7108634" y="3756538"/>
            <a:ext cx="1654366" cy="914400"/>
            <a:chOff x="4362" y="3439"/>
            <a:chExt cx="862" cy="563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4414" y="3439"/>
              <a:ext cx="645" cy="5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4362" y="3592"/>
              <a:ext cx="86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Знание</a:t>
              </a:r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6200"/>
            <a:ext cx="746759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можно измерить информацию?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447800" y="1524000"/>
            <a:ext cx="75438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Существует два подхода  к измерению информации</a:t>
            </a:r>
            <a:r>
              <a:rPr kumimoji="1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ts val="0"/>
              </a:spcBef>
            </a:pPr>
            <a:r>
              <a:rPr lang="en-US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en-US" sz="30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1)</a:t>
            </a:r>
            <a:r>
              <a:rPr lang="en-US" sz="3000" b="1" i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алфавитный</a:t>
            </a:r>
            <a:r>
              <a:rPr lang="ru-RU" sz="3000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количество информации в тексте определяется независимо от его содержания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воспринимая текст как последовательность символов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endParaRPr lang="ru-RU" sz="30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1" 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</a:t>
            </a:r>
            <a:r>
              <a:rPr kumimoji="1" lang="ru-RU" sz="30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30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содержательный</a:t>
            </a:r>
            <a:r>
              <a:rPr kumimoji="1" lang="ru-RU" sz="30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или </a:t>
            </a:r>
            <a:r>
              <a:rPr kumimoji="1" lang="ru-RU" sz="30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вероятностный</a:t>
            </a:r>
            <a:r>
              <a:rPr kumimoji="1" lang="ru-RU" sz="30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количество информации в тексте связывается с содержанием текста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учитывая вероятности его символов).</a:t>
            </a:r>
            <a:endParaRPr kumimoji="1" lang="en-US" sz="3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130314"/>
            <a:ext cx="7467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определения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447800" y="838200"/>
            <a:ext cx="5029200" cy="4724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Алфавит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множество символов, используемых при записи текста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Мощность алфавита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это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символов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алфавита.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Информационный вес  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одного символа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количество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информации в  </a:t>
            </a: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одном символе.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ru-RU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5257801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  <a:defRPr/>
            </a:pP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5A2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Информационный вес символа двоичного </a:t>
            </a:r>
            <a:endParaRPr lang="en-US" sz="2800" b="1" i="1" dirty="0" smtClean="0">
              <a:solidFill>
                <a:srgbClr val="5A27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i="1" dirty="0" smtClean="0">
                <a:solidFill>
                  <a:srgbClr val="5A2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solidFill>
                  <a:srgbClr val="5A2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алфавита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 за единицу измерения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информации и называется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бит.</a:t>
            </a:r>
            <a:endParaRPr lang="en-US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11" name="Рисунок 10" descr="en_alphabet_1_de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143000"/>
            <a:ext cx="253932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105400" cy="914400"/>
          </a:xfrm>
        </p:spPr>
        <p:txBody>
          <a:bodyPr/>
          <a:lstStyle/>
          <a:p>
            <a:r>
              <a:rPr lang="ru-RU" altLang="zh-TW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Алфавитный подход</a:t>
            </a:r>
            <a:endParaRPr lang="en-US" altLang="zh-TW" sz="3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47800" y="1295400"/>
            <a:ext cx="5867400" cy="1752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Впервые информацию измерил американский инженер </a:t>
            </a:r>
            <a:r>
              <a:rPr lang="ru-RU" sz="29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Ральф Хартли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1928 году.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Р. Хартли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предполагал, что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711884" y="4953000"/>
          <a:ext cx="374716" cy="457200"/>
        </p:xfrm>
        <a:graphic>
          <a:graphicData uri="http://schemas.openxmlformats.org/presentationml/2006/ole">
            <p:oleObj spid="_x0000_s65540" name="Equation" r:id="rId3" imgW="114120" imgH="13968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05000" y="3086487"/>
            <a:ext cx="71628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появление символов в сообщении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длины   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 равновероятно, т.е., </a:t>
            </a:r>
            <a:r>
              <a:rPr lang="ru-RU" sz="2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 один из символов </a:t>
            </a:r>
          </a:p>
          <a:p>
            <a:r>
              <a:rPr lang="ru-RU" sz="2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не имеет преимущества перед другими </a:t>
            </a:r>
          </a:p>
          <a:p>
            <a:r>
              <a:rPr lang="ru-RU" sz="2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символами</a:t>
            </a:r>
            <a:r>
              <a:rPr lang="en-US" sz="2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9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мощность алфавита равна    . </a:t>
            </a: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 bwMode="auto">
          <a:xfrm>
            <a:off x="1600200" y="54864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Вопрос</a:t>
            </a: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1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чему</a:t>
            </a:r>
            <a:r>
              <a:rPr kumimoji="1" lang="ru-RU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равно количество</a:t>
            </a:r>
            <a:r>
              <a:rPr kumimoji="1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информации</a:t>
            </a:r>
            <a:r>
              <a:rPr kumimoji="1" lang="ru-RU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сообщении</a:t>
            </a:r>
            <a:r>
              <a:rPr kumimoji="1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kumimoji="1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endParaRPr kumimoji="1" lang="en-US" sz="2600" b="0" i="0" u="none" strike="noStrike" kern="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8597721" y="3124200"/>
          <a:ext cx="228600" cy="457200"/>
        </p:xfrm>
        <a:graphic>
          <a:graphicData uri="http://schemas.openxmlformats.org/presentationml/2006/ole">
            <p:oleObj spid="_x0000_s65542" name="Equation" r:id="rId4" imgW="88560" imgH="177480" progId="Equation.3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030E-7931-4789-8847-AE9E44991C52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10" name="Рисунок 9" descr="220px-Hartley_ralph-vinton-lyon-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52400"/>
            <a:ext cx="1447800" cy="212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5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304800"/>
            <a:ext cx="4495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Формула Хартли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172200" y="157371"/>
            <a:ext cx="2895600" cy="127727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Интересно знать, что логарифм (</a:t>
            </a:r>
            <a:r>
              <a:rPr lang="en-US" sz="1400" dirty="0" smtClean="0"/>
              <a:t>log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dirty="0" smtClean="0"/>
              <a:t>– это единственная функция     , удовлетворяющая условию</a:t>
            </a: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graphicFrame>
        <p:nvGraphicFramePr>
          <p:cNvPr id="4" name="Object 22"/>
          <p:cNvGraphicFramePr>
            <a:graphicFrameLocks noChangeAspect="1"/>
          </p:cNvGraphicFramePr>
          <p:nvPr/>
        </p:nvGraphicFramePr>
        <p:xfrm>
          <a:off x="7036158" y="597795"/>
          <a:ext cx="217487" cy="292100"/>
        </p:xfrm>
        <a:graphic>
          <a:graphicData uri="http://schemas.openxmlformats.org/presentationml/2006/ole">
            <p:oleObj spid="_x0000_s64513" name="Формула" r:id="rId4" imgW="152280" imgH="203040" progId="Equation.3">
              <p:embed/>
            </p:oleObj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7048500" y="914400"/>
          <a:ext cx="1592263" cy="379413"/>
        </p:xfrm>
        <a:graphic>
          <a:graphicData uri="http://schemas.openxmlformats.org/presentationml/2006/ole">
            <p:oleObj spid="_x0000_s64514" name="Формула" r:id="rId5" imgW="965160" imgH="228600" progId="Equation.3">
              <p:embed/>
            </p:oleObj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>
          <a:xfrm>
            <a:off x="1524000" y="1447800"/>
            <a:ext cx="7467600" cy="4038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Каждый символ сообщения имеет возможностей выбора.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Следовательно, сообщение длины   </a:t>
            </a:r>
            <a:r>
              <a:rPr lang="en-US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имеет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возможностей выбора.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Тогда количество информации (в битах) </a:t>
            </a:r>
            <a:r>
              <a:rPr lang="en-US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в сообщении длины    равно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30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1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7668080" y="1549390"/>
          <a:ext cx="318752" cy="405684"/>
        </p:xfrm>
        <a:graphic>
          <a:graphicData uri="http://schemas.openxmlformats.org/presentationml/2006/ole">
            <p:oleObj spid="_x0000_s64516" name="Формула" r:id="rId6" imgW="139680" imgH="177480" progId="Equation.3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031274" y="2981920"/>
          <a:ext cx="457200" cy="523280"/>
        </p:xfrm>
        <a:graphic>
          <a:graphicData uri="http://schemas.openxmlformats.org/presentationml/2006/ole">
            <p:oleObj spid="_x0000_s64517" name="Формула" r:id="rId7" imgW="177480" imgH="203040" progId="Equation.3">
              <p:embed/>
            </p:oleObj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3467100" y="4724400"/>
          <a:ext cx="3695700" cy="547688"/>
        </p:xfrm>
        <a:graphic>
          <a:graphicData uri="http://schemas.openxmlformats.org/presentationml/2006/ole">
            <p:oleObj spid="_x0000_s64519" name="Формула" r:id="rId8" imgW="1549080" imgH="228600" progId="Equation.3">
              <p:embed/>
            </p:oleObj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8586061" y="3643313"/>
          <a:ext cx="303213" cy="395287"/>
        </p:xfrm>
        <a:graphic>
          <a:graphicData uri="http://schemas.openxmlformats.org/presentationml/2006/ole">
            <p:oleObj spid="_x0000_s64520" name="Формула" r:id="rId9" imgW="126720" imgH="164880" progId="Equation.3">
              <p:embed/>
            </p:oleObj>
          </a:graphicData>
        </a:graphic>
      </p:graphicFrame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7620000" y="2501537"/>
          <a:ext cx="228600" cy="457200"/>
        </p:xfrm>
        <a:graphic>
          <a:graphicData uri="http://schemas.openxmlformats.org/presentationml/2006/ole">
            <p:oleObj spid="_x0000_s64522" name="Equation" r:id="rId10" imgW="88560" imgH="177480" progId="Equation.3">
              <p:embed/>
            </p:oleObj>
          </a:graphicData>
        </a:graphic>
      </p:graphicFrame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5281748" y="4067705"/>
          <a:ext cx="228600" cy="457200"/>
        </p:xfrm>
        <a:graphic>
          <a:graphicData uri="http://schemas.openxmlformats.org/presentationml/2006/ole">
            <p:oleObj spid="_x0000_s64523" name="Equation" r:id="rId11" imgW="88560" imgH="177480" progId="Equation.3">
              <p:embed/>
            </p:oleObj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228600"/>
            <a:ext cx="7543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Алфавитный подход</a:t>
            </a:r>
            <a:r>
              <a:rPr lang="en-US" altLang="zh-TW" sz="39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пояснения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1752600" y="1447800"/>
            <a:ext cx="72390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1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Каждый символ сообщения содержит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        информации.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Следовательно, сообщение длины должно содержать в    раз больше информации, т.е.,                </a:t>
            </a:r>
            <a:r>
              <a:rPr lang="en-US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информации.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1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217737" y="2031642"/>
          <a:ext cx="1211263" cy="517525"/>
        </p:xfrm>
        <a:graphic>
          <a:graphicData uri="http://schemas.openxmlformats.org/presentationml/2006/ole">
            <p:oleObj spid="_x0000_s125954" name="Формула" r:id="rId3" imgW="507960" imgH="215640" progId="Equation.3">
              <p:embed/>
            </p:oleObj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7772400" y="2615484"/>
          <a:ext cx="228600" cy="457200"/>
        </p:xfrm>
        <a:graphic>
          <a:graphicData uri="http://schemas.openxmlformats.org/presentationml/2006/ole">
            <p:oleObj spid="_x0000_s125956" name="Equation" r:id="rId4" imgW="88560" imgH="177480" progId="Equation.3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5562600" y="3048000"/>
          <a:ext cx="228600" cy="457200"/>
        </p:xfrm>
        <a:graphic>
          <a:graphicData uri="http://schemas.openxmlformats.org/presentationml/2006/ole">
            <p:oleObj spid="_x0000_s125957" name="Equation" r:id="rId5" imgW="88560" imgH="17748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5087938" y="3505200"/>
          <a:ext cx="1516062" cy="515938"/>
        </p:xfrm>
        <a:graphic>
          <a:graphicData uri="http://schemas.openxmlformats.org/presentationml/2006/ole">
            <p:oleObj spid="_x0000_s125959" name="Формула" r:id="rId6" imgW="634680" imgH="215640" progId="Equation.3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8B5-78CC-450C-B685-E13ACC7EFC77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7800" y="152400"/>
            <a:ext cx="7696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Алфавитный подход</a:t>
            </a:r>
            <a:r>
              <a:rPr kumimoji="1" lang="en-US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1" lang="ru-RU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примеры</a:t>
            </a:r>
            <a:endParaRPr kumimoji="1" lang="en-US" altLang="zh-TW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9144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Монета с двумя сторонами (названными «Орёл» и «Решка») бросается вверх. Чему равно количество информации в сообщении о том, что стороной вверх выпала «Решка»?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оне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193" y="990600"/>
            <a:ext cx="3155807" cy="1524000"/>
          </a:xfrm>
          <a:prstGeom prst="rect">
            <a:avLst/>
          </a:prstGeom>
        </p:spPr>
      </p:pic>
      <p:pic>
        <p:nvPicPr>
          <p:cNvPr id="6" name="Рисунок 5" descr="70008220_1296464644_image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590800"/>
            <a:ext cx="2438400" cy="18288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85962" y="4495800"/>
            <a:ext cx="19002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= 2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= 1  </a:t>
            </a:r>
            <a:endParaRPr lang="ru-RU" sz="2600" u="sng" dirty="0"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3124200" y="5258594"/>
            <a:ext cx="152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2438400" y="5258594"/>
          <a:ext cx="228600" cy="457200"/>
        </p:xfrm>
        <a:graphic>
          <a:graphicData uri="http://schemas.openxmlformats.org/presentationml/2006/ole">
            <p:oleObj spid="_x0000_s183298" name="Equation" r:id="rId6" imgW="88560" imgH="177480" progId="Equation.3">
              <p:embed/>
            </p:oleObj>
          </a:graphicData>
        </a:graphic>
      </p:graphicFrame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2362200" y="5701507"/>
          <a:ext cx="303212" cy="395287"/>
        </p:xfrm>
        <a:graphic>
          <a:graphicData uri="http://schemas.openxmlformats.org/presentationml/2006/ole">
            <p:oleObj spid="_x0000_s183299" name="Формула" r:id="rId7" imgW="126720" imgH="164880" progId="Equation.3">
              <p:embed/>
            </p:oleObj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4195762" y="4894263"/>
          <a:ext cx="3271838" cy="517525"/>
        </p:xfrm>
        <a:graphic>
          <a:graphicData uri="http://schemas.openxmlformats.org/presentationml/2006/ole">
            <p:oleObj spid="_x0000_s183300" name="Формула" r:id="rId8" imgW="1371600" imgH="215640" progId="Equation.3">
              <p:embed/>
            </p:oleObj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68488" y="6151602"/>
            <a:ext cx="3541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 бит.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  <p:bldP spid="14" grpId="0"/>
    </p:bldLst>
  </p:timing>
</p:sld>
</file>

<file path=ppt/theme/theme1.xml><?xml version="1.0" encoding="utf-8"?>
<a:theme xmlns:a="http://schemas.openxmlformats.org/drawingml/2006/main" name="Chalk design template">
  <a:themeElements>
    <a:clrScheme name="Chal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lk design 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 design template</Template>
  <TotalTime>2538</TotalTime>
  <Words>1044</Words>
  <Application>Microsoft PowerPoint</Application>
  <PresentationFormat>Экран (4:3)</PresentationFormat>
  <Paragraphs>163</Paragraphs>
  <Slides>25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Chalk design template</vt:lpstr>
      <vt:lpstr>Equation</vt:lpstr>
      <vt:lpstr>Формула</vt:lpstr>
      <vt:lpstr>Методы измерения информации</vt:lpstr>
      <vt:lpstr>Слайд 2</vt:lpstr>
      <vt:lpstr>Слайд 3</vt:lpstr>
      <vt:lpstr>Слайд 4</vt:lpstr>
      <vt:lpstr>Слайд 5</vt:lpstr>
      <vt:lpstr>Алфавитный подход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Infinite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Information Theory</dc:title>
  <dc:creator>Francis</dc:creator>
  <cp:lastModifiedBy>Anahit</cp:lastModifiedBy>
  <cp:revision>223</cp:revision>
  <cp:lastPrinted>1601-01-01T00:00:00Z</cp:lastPrinted>
  <dcterms:created xsi:type="dcterms:W3CDTF">2004-10-08T04:24:41Z</dcterms:created>
  <dcterms:modified xsi:type="dcterms:W3CDTF">2015-01-25T19:44:50Z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TC010875731033</vt:lpwstr>
  </property>
</Properties>
</file>