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9" r:id="rId12"/>
    <p:sldId id="270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ECAC-5B89-4BCE-9613-6E1F153D1C9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4BF5-F28F-4789-85A3-CA51E462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ECAC-5B89-4BCE-9613-6E1F153D1C9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4BF5-F28F-4789-85A3-CA51E462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ECAC-5B89-4BCE-9613-6E1F153D1C9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4BF5-F28F-4789-85A3-CA51E462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ECAC-5B89-4BCE-9613-6E1F153D1C9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4BF5-F28F-4789-85A3-CA51E462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ECAC-5B89-4BCE-9613-6E1F153D1C9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4BF5-F28F-4789-85A3-CA51E462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ECAC-5B89-4BCE-9613-6E1F153D1C9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4BF5-F28F-4789-85A3-CA51E462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ECAC-5B89-4BCE-9613-6E1F153D1C9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4BF5-F28F-4789-85A3-CA51E462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ECAC-5B89-4BCE-9613-6E1F153D1C9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44BF5-F28F-4789-85A3-CA51E462F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ECAC-5B89-4BCE-9613-6E1F153D1C9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4BF5-F28F-4789-85A3-CA51E462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ECAC-5B89-4BCE-9613-6E1F153D1C9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5844BF5-F28F-4789-85A3-CA51E462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ED0ECAC-5B89-4BCE-9613-6E1F153D1C9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4BF5-F28F-4789-85A3-CA51E462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D0ECAC-5B89-4BCE-9613-6E1F153D1C92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844BF5-F28F-4789-85A3-CA51E462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9479298" cy="1911205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3800" dirty="0" smtClean="0">
                <a:ln w="5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«На пути сотрудничества»</a:t>
            </a:r>
            <a:br>
              <a:rPr lang="ru-RU" sz="3800" dirty="0" smtClean="0">
                <a:ln w="5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3800" dirty="0" smtClean="0">
                <a:ln w="5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</a:t>
            </a:r>
            <a:r>
              <a:rPr lang="ru-RU" sz="1800" dirty="0" smtClean="0">
                <a:ln w="5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(</a:t>
            </a:r>
            <a:r>
              <a:rPr lang="ru-RU" sz="1800" dirty="0" smtClean="0">
                <a:ln w="5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из опыта работы с родителями)</a:t>
            </a:r>
            <a:r>
              <a:rPr lang="ru-RU" sz="1800" dirty="0">
                <a:ln w="5000" cmpd="sng">
                  <a:solidFill>
                    <a:srgbClr val="FF0000"/>
                  </a:solidFill>
                  <a:prstDash val="solid"/>
                </a:ln>
              </a:rPr>
              <a:t/>
            </a:r>
            <a:br>
              <a:rPr lang="ru-RU" sz="1800" dirty="0">
                <a:ln w="5000" cmpd="sng">
                  <a:solidFill>
                    <a:srgbClr val="FF0000"/>
                  </a:solidFill>
                  <a:prstDash val="solid"/>
                </a:ln>
              </a:rPr>
            </a:br>
            <a:endParaRPr lang="ru-RU" sz="1800" dirty="0">
              <a:ln w="5000" cmpd="sng">
                <a:solidFill>
                  <a:srgbClr val="FF0000"/>
                </a:solidFill>
                <a:prstDash val="solid"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08" y="5996880"/>
            <a:ext cx="8676456" cy="7444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Приготовил  инструктор по физ.культуре БОУ"СОШ№61"г Омска Данильченко Г.Б.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2014г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940152" y="1608418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  <a:t>Какими бы прекрасными ни были наши учреждения, самыми главными</a:t>
            </a:r>
            <a:r>
              <a:rPr lang="en-US" sz="2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  <a:t>"мастерами“</a:t>
            </a:r>
            <a:r>
              <a:rPr lang="en-US" sz="2200" b="1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  <a:t>формирующими разум, мысли</a:t>
            </a:r>
            <a:r>
              <a:rPr lang="en-US" sz="2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  <a:t>детей, являются мать и отец.</a:t>
            </a:r>
            <a:b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</a:t>
            </a:r>
            <a:r>
              <a:rPr lang="en-US" sz="22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  <a:t>В.А Сухомлинский.</a:t>
            </a:r>
            <a:endParaRPr lang="en-US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52601"/>
            <a:ext cx="5520612" cy="4140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06015">
            <a:off x="168078" y="3979244"/>
            <a:ext cx="2939550" cy="2595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IMG_33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25079">
            <a:off x="6228184" y="5020605"/>
            <a:ext cx="2482495" cy="16549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IMG_34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6016" y="4702740"/>
            <a:ext cx="2990160" cy="196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00024">
            <a:off x="6516216" y="2996952"/>
            <a:ext cx="2399018" cy="175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35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799845"/>
            <a:ext cx="2482858" cy="198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35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67882" y="1196752"/>
            <a:ext cx="3876326" cy="331841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IMG_338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15631">
            <a:off x="107503" y="1052736"/>
            <a:ext cx="2304257" cy="2304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-27384"/>
            <a:ext cx="8136904" cy="100811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Совместные мероприятия</a:t>
            </a:r>
            <a:endParaRPr kumimoji="0" lang="ru-RU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«Детки и предки»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4293" y="819963"/>
            <a:ext cx="3214530" cy="2157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1483" y="2710496"/>
            <a:ext cx="4287852" cy="2877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310" y="1052891"/>
            <a:ext cx="1843583" cy="274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9189" y="3470877"/>
            <a:ext cx="1995710" cy="2974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8761" y="996225"/>
            <a:ext cx="2340737" cy="1570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408" y="4608279"/>
            <a:ext cx="2974151" cy="1995710"/>
          </a:xfrm>
          <a:prstGeom prst="ellipse">
            <a:avLst/>
          </a:prstGeom>
          <a:ln w="1270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739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54093"/>
          </a:xfrm>
        </p:spPr>
        <p:txBody>
          <a:bodyPr/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«Детки и предки»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08" y="1019179"/>
            <a:ext cx="2635800" cy="176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03" y="452065"/>
            <a:ext cx="2475141" cy="166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756">
            <a:off x="5964423" y="3244214"/>
            <a:ext cx="2954700" cy="198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7" y="1057539"/>
            <a:ext cx="2981149" cy="200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213">
            <a:off x="6154681" y="4844632"/>
            <a:ext cx="2823425" cy="18945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695">
            <a:off x="346468" y="3052516"/>
            <a:ext cx="2912523" cy="195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8" y="4814574"/>
            <a:ext cx="2508119" cy="16816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81" y="2730729"/>
            <a:ext cx="3570697" cy="2396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35" y="5180205"/>
            <a:ext cx="2413819" cy="161971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130">
            <a:off x="6496260" y="1958157"/>
            <a:ext cx="2183084" cy="146488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407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1_0322.JPG"/>
          <p:cNvPicPr>
            <a:picLocks noChangeAspect="1"/>
          </p:cNvPicPr>
          <p:nvPr/>
        </p:nvPicPr>
        <p:blipFill>
          <a:blip r:embed="rId2" cstate="print"/>
          <a:srcRect t="13793"/>
          <a:stretch>
            <a:fillRect/>
          </a:stretch>
        </p:blipFill>
        <p:spPr>
          <a:xfrm>
            <a:off x="2843808" y="3429000"/>
            <a:ext cx="3096344" cy="135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101_0358.JPG"/>
          <p:cNvPicPr>
            <a:picLocks noChangeAspect="1"/>
          </p:cNvPicPr>
          <p:nvPr/>
        </p:nvPicPr>
        <p:blipFill>
          <a:blip r:embed="rId3" cstate="print"/>
          <a:srcRect r="14737"/>
          <a:stretch>
            <a:fillRect/>
          </a:stretch>
        </p:blipFill>
        <p:spPr>
          <a:xfrm rot="570090">
            <a:off x="323528" y="3429000"/>
            <a:ext cx="2160240" cy="171019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101_0388.JPG"/>
          <p:cNvPicPr>
            <a:picLocks noChangeAspect="1"/>
          </p:cNvPicPr>
          <p:nvPr/>
        </p:nvPicPr>
        <p:blipFill>
          <a:blip r:embed="rId4" cstate="print"/>
          <a:srcRect l="3030" t="4567"/>
          <a:stretch>
            <a:fillRect/>
          </a:stretch>
        </p:blipFill>
        <p:spPr>
          <a:xfrm rot="536822">
            <a:off x="5626529" y="4386654"/>
            <a:ext cx="3193900" cy="177281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 descr="101_0393.JPG"/>
          <p:cNvPicPr>
            <a:picLocks noChangeAspect="1"/>
          </p:cNvPicPr>
          <p:nvPr/>
        </p:nvPicPr>
        <p:blipFill>
          <a:blip r:embed="rId5" cstate="print"/>
          <a:srcRect l="7905" r="9092"/>
          <a:stretch>
            <a:fillRect/>
          </a:stretch>
        </p:blipFill>
        <p:spPr>
          <a:xfrm>
            <a:off x="683568" y="5237927"/>
            <a:ext cx="1584176" cy="143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01_0437.JPG"/>
          <p:cNvPicPr>
            <a:picLocks noChangeAspect="1"/>
          </p:cNvPicPr>
          <p:nvPr/>
        </p:nvPicPr>
        <p:blipFill>
          <a:blip r:embed="rId6" cstate="print"/>
          <a:srcRect b="9756"/>
          <a:stretch>
            <a:fillRect/>
          </a:stretch>
        </p:blipFill>
        <p:spPr>
          <a:xfrm rot="21366263">
            <a:off x="2466444" y="4895466"/>
            <a:ext cx="2952328" cy="171019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Рисунок 10" descr="101_04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10033">
            <a:off x="6526138" y="301794"/>
            <a:ext cx="2088232" cy="156617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101_037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2204864"/>
            <a:ext cx="2520280" cy="1890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 descr="101_0312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323066" y="908720"/>
            <a:ext cx="5833110" cy="2299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0"/>
            <a:ext cx="8136904" cy="100811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Семейный туризм</a:t>
            </a:r>
            <a:endParaRPr kumimoji="0" lang="ru-RU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0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403244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0_1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060848"/>
            <a:ext cx="4104456" cy="21602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100_12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60648"/>
            <a:ext cx="439248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0_11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636912"/>
            <a:ext cx="4176464" cy="223224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0"/>
            <a:ext cx="8136904" cy="100811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Фитнес</a:t>
            </a:r>
            <a:endParaRPr kumimoji="0" lang="ru-RU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08720"/>
            <a:ext cx="5004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Потапова Елена(сын Виталий-выпускник),</a:t>
            </a:r>
            <a:br>
              <a:rPr lang="ru-RU" sz="1600" i="1" dirty="0" smtClean="0"/>
            </a:br>
            <a:r>
              <a:rPr lang="ru-RU" sz="1600" i="1" dirty="0" smtClean="0"/>
              <a:t>Жемчугова Елена(дочь Кристина-2А кл)</a:t>
            </a:r>
            <a:br>
              <a:rPr lang="ru-RU" sz="1600" i="1" dirty="0" smtClean="0"/>
            </a:br>
            <a:r>
              <a:rPr lang="ru-RU" sz="1600" i="1" dirty="0" smtClean="0"/>
              <a:t>Дерий Диана(дочь</a:t>
            </a:r>
            <a:r>
              <a:rPr lang="en-US" sz="1600" i="1" dirty="0" smtClean="0"/>
              <a:t> </a:t>
            </a:r>
            <a:r>
              <a:rPr lang="ru-RU" sz="1600" i="1" dirty="0" smtClean="0"/>
              <a:t>Мария-4А</a:t>
            </a:r>
            <a:r>
              <a:rPr lang="en-US" sz="1600" i="1" dirty="0" smtClean="0"/>
              <a:t> </a:t>
            </a:r>
            <a:r>
              <a:rPr lang="ru-RU" sz="1600" i="1" dirty="0" smtClean="0"/>
              <a:t>кл)</a:t>
            </a:r>
            <a:endParaRPr lang="en-US" sz="1600" i="1" dirty="0" smtClean="0"/>
          </a:p>
          <a:p>
            <a:r>
              <a:rPr lang="ru-RU" sz="1600" i="1" dirty="0" smtClean="0"/>
              <a:t>Дарьина Ирина(сын Никита 4А</a:t>
            </a:r>
            <a:r>
              <a:rPr lang="en-US" sz="1600" i="1" dirty="0" smtClean="0"/>
              <a:t> </a:t>
            </a:r>
            <a:r>
              <a:rPr lang="ru-RU" sz="1600" i="1" dirty="0" smtClean="0"/>
              <a:t>кл)</a:t>
            </a:r>
            <a:r>
              <a:rPr lang="en-US" sz="1600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92488" y="5232102"/>
            <a:ext cx="49320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Бурмина Светлана(дочь Ксения-выпускница)</a:t>
            </a:r>
            <a:br>
              <a:rPr lang="ru-RU" sz="1600" i="1" dirty="0" smtClean="0"/>
            </a:br>
            <a:r>
              <a:rPr lang="ru-RU" sz="1600" i="1" dirty="0" smtClean="0"/>
              <a:t>Мальцева Наталья(сын-Никита 7А кл)</a:t>
            </a:r>
            <a:br>
              <a:rPr lang="ru-RU" sz="1600" i="1" dirty="0" smtClean="0"/>
            </a:br>
            <a:r>
              <a:rPr lang="ru-RU" sz="1600" i="1" dirty="0" smtClean="0"/>
              <a:t>Мороченко Наталья(дочь Анна -7А кл)</a:t>
            </a:r>
            <a:br>
              <a:rPr lang="ru-RU" sz="1600" i="1" dirty="0" smtClean="0"/>
            </a:br>
            <a:r>
              <a:rPr lang="ru-RU" sz="1600" i="1" dirty="0" smtClean="0"/>
              <a:t>Баженова Наталья(сын Иван -4А кл.)</a:t>
            </a:r>
            <a:endParaRPr lang="en-US" sz="1600" i="1" dirty="0" smtClean="0"/>
          </a:p>
          <a:p>
            <a:r>
              <a:rPr lang="az-Cyrl-AZ" sz="1600" i="1" dirty="0" smtClean="0"/>
              <a:t>Ястребова Наталья(сын -Кирилл 5Г</a:t>
            </a:r>
            <a:r>
              <a:rPr lang="en-US" sz="1600" i="1" dirty="0" smtClean="0"/>
              <a:t> </a:t>
            </a:r>
            <a:r>
              <a:rPr lang="az-Cyrl-AZ" sz="1600" i="1" dirty="0" smtClean="0"/>
              <a:t>кл)</a:t>
            </a:r>
            <a:endParaRPr lang="en-US" sz="16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3816424" cy="504056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u="sng" dirty="0" smtClean="0"/>
              <a:t>Что приобретают</a:t>
            </a:r>
            <a:endParaRPr lang="en-US" sz="2000" b="1" u="sng" dirty="0" smtClean="0"/>
          </a:p>
          <a:p>
            <a:pPr>
              <a:buNone/>
            </a:pPr>
            <a:r>
              <a:rPr lang="ru-RU" sz="2000" b="1" u="sng" dirty="0" smtClean="0"/>
              <a:t>родители, семья?</a:t>
            </a:r>
            <a:endParaRPr lang="en-US" sz="2000" b="1" u="sng" dirty="0" smtClean="0"/>
          </a:p>
          <a:p>
            <a:pPr>
              <a:buNone/>
            </a:pPr>
            <a:r>
              <a:rPr lang="ru-RU" sz="2000" b="1" dirty="0" smtClean="0"/>
              <a:t>Возможность</a:t>
            </a:r>
            <a:endParaRPr lang="ru-RU" sz="2000" dirty="0" smtClean="0"/>
          </a:p>
          <a:p>
            <a:r>
              <a:rPr lang="ru-RU" sz="1800" dirty="0" smtClean="0"/>
              <a:t>получить новые знания о здоровье, о ЗОЖ и  применение их в своей жизни;</a:t>
            </a:r>
          </a:p>
          <a:p>
            <a:r>
              <a:rPr lang="ru-RU" sz="1800" dirty="0" smtClean="0"/>
              <a:t>улучшить здоровье своих детей и других членов семьи;</a:t>
            </a:r>
          </a:p>
          <a:p>
            <a:r>
              <a:rPr lang="ru-RU" sz="1800" dirty="0" smtClean="0"/>
              <a:t>приобщения к “живому” опыту других семей и использования его в интересах своей семьи, своих детей;</a:t>
            </a:r>
          </a:p>
          <a:p>
            <a:r>
              <a:rPr lang="ru-RU" sz="1800" dirty="0" smtClean="0"/>
              <a:t>способствовать укреплению, сплочению  семьи;</a:t>
            </a:r>
          </a:p>
          <a:p>
            <a:r>
              <a:rPr lang="ru-RU" sz="1800" dirty="0" smtClean="0"/>
              <a:t>сотрудничать с педагогами в вопросах воспитания детей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59832" y="-171400"/>
            <a:ext cx="3024336" cy="100811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Выводы</a:t>
            </a:r>
            <a:endParaRPr kumimoji="0" lang="ru-RU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427984" y="1008112"/>
            <a:ext cx="4392488" cy="17728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r>
              <a:rPr lang="ru-RU" sz="2000" b="1" u="sng" dirty="0" smtClean="0"/>
              <a:t>Что  приобретает ребенок? </a:t>
            </a:r>
            <a:r>
              <a:rPr lang="ru-RU" sz="2000" b="1" dirty="0" smtClean="0"/>
              <a:t>Возможность</a:t>
            </a:r>
            <a:endParaRPr lang="ru-RU" sz="2000" dirty="0" smtClean="0"/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1700" dirty="0" smtClean="0"/>
              <a:t>приобретения навыков ЗОЖ;</a:t>
            </a:r>
            <a:endParaRPr lang="en-US" sz="1700" dirty="0" smtClean="0"/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1700" dirty="0" smtClean="0"/>
              <a:t>найти новых друзей;</a:t>
            </a:r>
            <a:endParaRPr lang="en-US" sz="1700" dirty="0" smtClean="0"/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1700" dirty="0" smtClean="0"/>
              <a:t>физического саморазвития;</a:t>
            </a:r>
            <a:endParaRPr lang="en-US" sz="1700" dirty="0" smtClean="0"/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en-US" sz="3200" dirty="0" smtClean="0"/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427984" y="2996952"/>
            <a:ext cx="4427984" cy="30243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 fontScale="92500"/>
          </a:bodyPr>
          <a:lstStyle/>
          <a:p>
            <a:r>
              <a:rPr lang="ru-RU" sz="2000" b="1" u="sng" dirty="0" smtClean="0"/>
              <a:t>Что приобретает учитель? </a:t>
            </a:r>
            <a:r>
              <a:rPr lang="ru-RU" sz="2000" b="1" dirty="0" smtClean="0"/>
              <a:t>Возможность </a:t>
            </a:r>
            <a:endParaRPr lang="en-US" sz="2000" b="1" dirty="0" smtClean="0"/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dirty="0" smtClean="0"/>
              <a:t>лучше, ближе узнать свой класс и помочь здоровью детей и их семей;</a:t>
            </a:r>
            <a:r>
              <a:rPr lang="en-US" dirty="0" smtClean="0"/>
              <a:t>  </a:t>
            </a:r>
            <a:r>
              <a:rPr lang="ru-RU" dirty="0" smtClean="0"/>
              <a:t>физического саморазвития;</a:t>
            </a:r>
            <a:endParaRPr lang="en-US" dirty="0" smtClean="0"/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dirty="0" smtClean="0"/>
              <a:t>повысить уважение к себе со стороны родителей и детей;</a:t>
            </a:r>
            <a:endParaRPr lang="en-US" dirty="0" smtClean="0"/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dirty="0" smtClean="0"/>
              <a:t>взаимопонимания,</a:t>
            </a:r>
            <a:r>
              <a:rPr lang="en-US" dirty="0" smtClean="0"/>
              <a:t> </a:t>
            </a:r>
            <a:r>
              <a:rPr lang="ru-RU" dirty="0" smtClean="0"/>
              <a:t>согласованности,</a:t>
            </a:r>
            <a:r>
              <a:rPr lang="en-US" dirty="0" smtClean="0"/>
              <a:t>  </a:t>
            </a:r>
            <a:r>
              <a:rPr lang="ru-RU" dirty="0" smtClean="0"/>
              <a:t>сотрудничества с родителями  в вопросе воспитания детей.</a:t>
            </a:r>
            <a:endParaRPr lang="en-US" dirty="0" smtClean="0"/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en-US" sz="3200" dirty="0" smtClean="0"/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169224" cy="101297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Ребёнок учится тому, что видит у себя в дому.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Родители пример тому.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8" y="2204864"/>
            <a:ext cx="74676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792088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100" dirty="0" smtClean="0"/>
              <a:t>     “</a:t>
            </a:r>
            <a:r>
              <a:rPr lang="ru-RU" sz="2100" b="1" dirty="0" smtClean="0"/>
              <a:t>Школа и семья </a:t>
            </a:r>
            <a:r>
              <a:rPr lang="ru-RU" sz="2100" dirty="0" smtClean="0"/>
              <a:t>- два важнейших образовательных института, которые изначально призваны дополнять друг друга и взаимодействовать между собой</a:t>
            </a:r>
            <a:r>
              <a:rPr lang="en-US" sz="2100" dirty="0" smtClean="0"/>
              <a:t>”:</a:t>
            </a:r>
          </a:p>
          <a:p>
            <a:pPr>
              <a:buFont typeface="Wingdings" pitchFamily="2" charset="2"/>
              <a:buChar char="Ø"/>
            </a:pPr>
            <a:r>
              <a:rPr lang="ru-RU" sz="2100" dirty="0" smtClean="0"/>
              <a:t>Посещение родительских собраний</a:t>
            </a:r>
            <a:r>
              <a:rPr lang="en-US" sz="2100" dirty="0" smtClean="0"/>
              <a:t> </a:t>
            </a:r>
            <a:r>
              <a:rPr lang="ru-RU" sz="2100" dirty="0" smtClean="0"/>
              <a:t>(«Школа здоровья» для родителей)</a:t>
            </a:r>
            <a:r>
              <a:rPr lang="en-US" sz="2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100" dirty="0" smtClean="0"/>
              <a:t>Открытые уроки для  родителей.</a:t>
            </a:r>
            <a:endParaRPr lang="en-US" sz="2100" dirty="0" smtClean="0"/>
          </a:p>
          <a:p>
            <a:pPr>
              <a:buFont typeface="Wingdings" pitchFamily="2" charset="2"/>
              <a:buChar char="Ø"/>
            </a:pPr>
            <a:r>
              <a:rPr lang="ru-RU" sz="2100" dirty="0" smtClean="0"/>
              <a:t>Принятие участия в НОУ по теме </a:t>
            </a:r>
            <a:r>
              <a:rPr lang="en-US" sz="2100" dirty="0" smtClean="0"/>
              <a:t>“</a:t>
            </a:r>
            <a:r>
              <a:rPr lang="ru-RU" sz="2100" dirty="0" smtClean="0"/>
              <a:t>Моя семья-гордость моя</a:t>
            </a:r>
            <a:r>
              <a:rPr lang="en-US" sz="2100" dirty="0" smtClean="0"/>
              <a:t>”</a:t>
            </a:r>
            <a:r>
              <a:rPr lang="ru-RU" sz="2100" dirty="0" smtClean="0"/>
              <a:t>,</a:t>
            </a:r>
            <a:r>
              <a:rPr lang="en-US" sz="2100" dirty="0" smtClean="0"/>
              <a:t> “</a:t>
            </a:r>
            <a:r>
              <a:rPr lang="ru-RU" sz="2100" dirty="0" smtClean="0"/>
              <a:t>История моей семьи</a:t>
            </a:r>
            <a:r>
              <a:rPr lang="en-US" sz="2100" dirty="0" smtClean="0"/>
              <a:t>”, “</a:t>
            </a:r>
            <a:r>
              <a:rPr lang="ru-RU" sz="2100" dirty="0" smtClean="0"/>
              <a:t>Семейное хобби</a:t>
            </a:r>
            <a:r>
              <a:rPr lang="en-US" sz="2100" dirty="0" smtClean="0"/>
              <a:t>”</a:t>
            </a:r>
            <a:r>
              <a:rPr lang="ru-RU" sz="2100" dirty="0" smtClean="0"/>
              <a:t>.</a:t>
            </a:r>
            <a:endParaRPr lang="en-US" sz="2100" dirty="0" smtClean="0"/>
          </a:p>
          <a:p>
            <a:pPr>
              <a:buFont typeface="Wingdings" pitchFamily="2" charset="2"/>
              <a:buChar char="Ø"/>
            </a:pPr>
            <a:r>
              <a:rPr lang="ru-RU" sz="2100" dirty="0" smtClean="0"/>
              <a:t>Организация и проведение спортивно-массовых мероприятий</a:t>
            </a:r>
            <a:r>
              <a:rPr lang="en-US" sz="2100" dirty="0" smtClean="0"/>
              <a:t> “</a:t>
            </a:r>
            <a:r>
              <a:rPr lang="ru-RU" sz="2100" dirty="0" smtClean="0"/>
              <a:t>Детки и предки</a:t>
            </a:r>
            <a:r>
              <a:rPr lang="en-US" sz="2100" dirty="0" smtClean="0"/>
              <a:t>”</a:t>
            </a:r>
            <a:r>
              <a:rPr lang="ru-RU" sz="2100" dirty="0" smtClean="0"/>
              <a:t>,</a:t>
            </a:r>
            <a:r>
              <a:rPr lang="en-US" sz="2100" dirty="0" smtClean="0"/>
              <a:t> “</a:t>
            </a:r>
            <a:r>
              <a:rPr lang="ru-RU" sz="2100" dirty="0" smtClean="0"/>
              <a:t>Мама, папа, я - спортивная семья</a:t>
            </a:r>
            <a:r>
              <a:rPr lang="en-US" sz="2100" dirty="0" smtClean="0"/>
              <a:t>”</a:t>
            </a:r>
            <a:r>
              <a:rPr lang="ru-RU" sz="2100" dirty="0" smtClean="0"/>
              <a:t>,</a:t>
            </a:r>
            <a:r>
              <a:rPr lang="en-US" sz="2100" dirty="0" smtClean="0"/>
              <a:t> “</a:t>
            </a:r>
            <a:r>
              <a:rPr lang="ru-RU" sz="2100" dirty="0" smtClean="0"/>
              <a:t>Олимпиада начинается в семье</a:t>
            </a:r>
            <a:r>
              <a:rPr lang="en-US" sz="2100" dirty="0" smtClean="0"/>
              <a:t>”</a:t>
            </a:r>
            <a:r>
              <a:rPr lang="ru-RU" sz="2100" dirty="0" smtClean="0"/>
              <a:t>,</a:t>
            </a:r>
            <a:r>
              <a:rPr lang="en-US" sz="2100" dirty="0" smtClean="0"/>
              <a:t> </a:t>
            </a:r>
            <a:r>
              <a:rPr lang="ru-RU" sz="2100" dirty="0" smtClean="0"/>
              <a:t>семейный туризм.</a:t>
            </a:r>
            <a:br>
              <a:rPr lang="ru-RU" sz="2100" dirty="0" smtClean="0"/>
            </a:br>
            <a:endParaRPr lang="ru-RU" sz="21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91264" cy="11430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  <a:alpha val="78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54000">
                      <a:srgbClr val="FF0000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Школа и Семья 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  <a:alpha val="78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54000">
                    <a:srgbClr val="FF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  <a:tileRect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11430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  <a:alpha val="78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54000">
                      <a:srgbClr val="FF0000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Семья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  <a:alpha val="78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54000">
                      <a:srgbClr val="FF0000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Коцупаловых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  <a:alpha val="78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54000">
                    <a:srgbClr val="FF00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  <a:tileRect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4" name="Содержимое 13" descr="KNG_9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052736"/>
            <a:ext cx="5808644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DSC035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5229200"/>
            <a:ext cx="2376264" cy="1584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DSC085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65104"/>
            <a:ext cx="3952439" cy="2223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DSC091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1325" y="2358312"/>
            <a:ext cx="1742563" cy="193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18" name="Рисунок 17" descr="IMAG00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124744"/>
            <a:ext cx="1728192" cy="2034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19" name="Рисунок 18" descr="Изображение 2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7736" y="4941168"/>
            <a:ext cx="2376264" cy="161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560840" cy="95436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Мартыненко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400098_3662163732333_198709875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19" y="1196752"/>
            <a:ext cx="5472607" cy="41044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IMG_1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7854">
            <a:off x="7179764" y="3009798"/>
            <a:ext cx="1512168" cy="155367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13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725144"/>
            <a:ext cx="2160240" cy="16201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IMG_25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84251">
            <a:off x="6804249" y="1277380"/>
            <a:ext cx="2232247" cy="1674186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30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15032">
            <a:off x="2319269" y="4972943"/>
            <a:ext cx="1920214" cy="144016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36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4735645"/>
            <a:ext cx="1872208" cy="19697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PB1501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82848">
            <a:off x="4499991" y="5085184"/>
            <a:ext cx="2112235" cy="1584176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ICT00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273860">
            <a:off x="251520" y="1340768"/>
            <a:ext cx="2322259" cy="3096343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00_1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-27384"/>
            <a:ext cx="8387506" cy="1656184"/>
          </a:xfrm>
        </p:spPr>
      </p:pic>
      <p:pic>
        <p:nvPicPr>
          <p:cNvPr id="9" name="Рисунок 8" descr="Кумановск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187220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Анастасия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72816"/>
            <a:ext cx="180020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Scan-140104-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8855" y="1776662"/>
            <a:ext cx="1787081" cy="2444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MG_19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1772816"/>
            <a:ext cx="187220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00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4077072"/>
            <a:ext cx="194421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Аксёнов Максим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077072"/>
            <a:ext cx="194421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715200" cy="1008112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Открытые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мероприятия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Содержимое 5" descr="100_5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0_52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533" y="3789040"/>
            <a:ext cx="240026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00_5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980728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01_01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26115">
            <a:off x="2147472" y="5111257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01_02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14312">
            <a:off x="6444208" y="3284984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100_52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66551">
            <a:off x="2535089" y="2879911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00_53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4437112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101_019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68211" y="5301208"/>
            <a:ext cx="192021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-27384"/>
            <a:ext cx="7704856" cy="100811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Открытые</a:t>
            </a:r>
            <a:r>
              <a:rPr kumimoji="0" lang="en-US" sz="4600" b="1" i="0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az-Cyrl-A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Уроки</a:t>
            </a:r>
            <a:endParaRPr kumimoji="0" lang="ru-RU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100_5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726" y="3883348"/>
            <a:ext cx="3330638" cy="249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100_56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5577">
            <a:off x="105854" y="910266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00_5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37754">
            <a:off x="6158355" y="2250109"/>
            <a:ext cx="2757995" cy="206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00_57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196752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100_57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646458"/>
            <a:ext cx="3024336" cy="1990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100_57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86466">
            <a:off x="6385008" y="4631422"/>
            <a:ext cx="2541230" cy="190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100_57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869160"/>
            <a:ext cx="2422873" cy="181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00_569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822845">
            <a:off x="165130" y="3207111"/>
            <a:ext cx="272003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3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196752"/>
            <a:ext cx="2592288" cy="1656184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G_3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780928"/>
            <a:ext cx="2088232" cy="22322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IMG_3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893162"/>
            <a:ext cx="2556283" cy="170418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IMG_3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780928"/>
            <a:ext cx="2172208" cy="20882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IMG_32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2221" y="5013176"/>
            <a:ext cx="2568251" cy="151216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IMG_32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196752"/>
            <a:ext cx="2736157" cy="14401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IMG_33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2996952"/>
            <a:ext cx="3744416" cy="172819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IMG_33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196753"/>
            <a:ext cx="2808312" cy="144016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 descr="IMG_333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5159839"/>
            <a:ext cx="3096344" cy="143751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51520" y="116632"/>
            <a:ext cx="8136904" cy="100811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rIns="45720" anchor="ctr"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Олимпиада начинается в семье</a:t>
            </a:r>
            <a:endParaRPr kumimoji="0" lang="ru-RU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400</TotalTime>
  <Words>173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Schoolbook</vt:lpstr>
      <vt:lpstr>Wingdings</vt:lpstr>
      <vt:lpstr>Wingdings 2</vt:lpstr>
      <vt:lpstr>Техническая</vt:lpstr>
      <vt:lpstr>«На пути сотрудничества»    (из опыта работы с родителями) </vt:lpstr>
      <vt:lpstr>Ребёнок учится тому, что видит у себя в дому. Родители пример тому.</vt:lpstr>
      <vt:lpstr>Школа и Семья </vt:lpstr>
      <vt:lpstr>Семья Коцупаловых</vt:lpstr>
      <vt:lpstr>Семья Мартыненко</vt:lpstr>
      <vt:lpstr>Презентация PowerPoint</vt:lpstr>
      <vt:lpstr>Открытые мероприятия</vt:lpstr>
      <vt:lpstr>Презентация PowerPoint</vt:lpstr>
      <vt:lpstr>Презентация PowerPoint</vt:lpstr>
      <vt:lpstr>Презентация PowerPoint</vt:lpstr>
      <vt:lpstr>«Детки и предки» </vt:lpstr>
      <vt:lpstr>«Детки и предки»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"Физическая культура и спорт  в семье"</dc:title>
  <dc:creator>Alex</dc:creator>
  <cp:lastModifiedBy>Ali</cp:lastModifiedBy>
  <cp:revision>63</cp:revision>
  <dcterms:created xsi:type="dcterms:W3CDTF">2014-10-22T05:30:31Z</dcterms:created>
  <dcterms:modified xsi:type="dcterms:W3CDTF">2014-11-26T08:18:14Z</dcterms:modified>
</cp:coreProperties>
</file>