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6" r:id="rId3"/>
    <p:sldId id="262" r:id="rId4"/>
    <p:sldId id="288" r:id="rId5"/>
    <p:sldId id="280" r:id="rId6"/>
    <p:sldId id="281" r:id="rId7"/>
    <p:sldId id="282" r:id="rId8"/>
    <p:sldId id="283" r:id="rId9"/>
    <p:sldId id="285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63" r:id="rId27"/>
    <p:sldId id="264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ok.opredelim.com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776864" cy="1824707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latin typeface="Georgia" pitchFamily="18" charset="0"/>
              </a:rPr>
              <a:t>Производные степенных функций</a:t>
            </a:r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3563888" y="5013176"/>
            <a:ext cx="51482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800" b="1" i="1" dirty="0">
                <a:solidFill>
                  <a:srgbClr val="002060"/>
                </a:solidFill>
                <a:latin typeface="Georgia" pitchFamily="18" charset="0"/>
              </a:rPr>
              <a:t>Составила:</a:t>
            </a:r>
          </a:p>
          <a:p>
            <a:pPr algn="r" eaLnBrk="0" hangingPunct="0"/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Червакова И.В.</a:t>
            </a:r>
            <a:endParaRPr lang="ru-RU" sz="18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r" eaLnBrk="0" hangingPunct="0"/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преподаватель </a:t>
            </a:r>
            <a:endParaRPr lang="ru-RU" sz="18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r" eaLnBrk="0" hangingPunct="0"/>
            <a:r>
              <a:rPr lang="ru-RU" sz="1800" b="1" i="1" dirty="0">
                <a:solidFill>
                  <a:srgbClr val="002060"/>
                </a:solidFill>
                <a:latin typeface="Georgia" pitchFamily="18" charset="0"/>
              </a:rPr>
              <a:t>математики</a:t>
            </a:r>
          </a:p>
          <a:p>
            <a:pPr algn="r" eaLnBrk="0" hangingPunct="0"/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ГАОУ СПО ОКТУ</a:t>
            </a:r>
            <a:endParaRPr lang="ru-RU" sz="1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971550" y="333375"/>
            <a:ext cx="2449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2 курс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0622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568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«Учись учиться всю жизнь. </a:t>
            </a:r>
          </a:p>
          <a:p>
            <a:r>
              <a:rPr lang="ru-RU" dirty="0" smtClean="0">
                <a:latin typeface="Times New Roman" pitchFamily="18" charset="0"/>
              </a:rPr>
              <a:t>Совершенствуй себя и умей находить истину»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http://festival.1september.ru/articles/632913/presentation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7884368" cy="5616624"/>
          </a:xfrm>
          <a:prstGeom prst="rect">
            <a:avLst/>
          </a:prstGeom>
          <a:noFill/>
        </p:spPr>
      </p:pic>
      <p:pic>
        <p:nvPicPr>
          <p:cNvPr id="8" name="Picture 23" descr="ANTN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53136"/>
            <a:ext cx="15843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52736"/>
            <a:ext cx="7715200" cy="53075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Подведение итогов за урок, выставление оценок.								Учащиеся получают за урок баллы, которые в конце урока обмениваются на оценку: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	10-11   баллов- 3(удовлетворительно)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	12-14 баллов- 4 (хорошо)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	&gt; 15 баллов -5(отлично)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ok.opredelim.com/pars_docs/refs/30/29667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ok.opredelim.com/pars_docs/refs/30/29667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dok.opredelim.com/pars_docs/refs/30/29667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ok.opredelim.com/pars_docs/refs/30/29667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dok.opredelim.com/pars_docs/refs/30/29667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dok.opredelim.com/pars_docs/refs/30/29667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dok.opredelim.com/pars_docs/refs/30/29667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dok.opredelim.com/pars_docs/refs/30/29667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Цели урока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dirty="0" smtClean="0"/>
              <a:t>Познакомить с правилами дифференцирования на основе определения нахождения производных некоторых элементарных функций.</a:t>
            </a:r>
          </a:p>
          <a:p>
            <a:pPr lvl="0"/>
            <a:r>
              <a:rPr lang="ru-RU" sz="1400" dirty="0" smtClean="0"/>
              <a:t>Формировать умения применять полученные знания по математике на уроках физики, биологии и химии, т.е. формирование целостного мировосприятия.</a:t>
            </a:r>
          </a:p>
          <a:p>
            <a:pPr lvl="0"/>
            <a:r>
              <a:rPr lang="ru-RU" sz="1400" dirty="0" smtClean="0"/>
              <a:t>Отработать у учащихся приемы учебно-познавательной деятельности.</a:t>
            </a:r>
          </a:p>
          <a:p>
            <a:pPr lvl="0"/>
            <a:r>
              <a:rPr lang="ru-RU" sz="1400" dirty="0" smtClean="0"/>
              <a:t>Активизировать личностный смысл учащихся к изучении темы.</a:t>
            </a:r>
          </a:p>
          <a:p>
            <a:pPr lvl="0"/>
            <a:r>
              <a:rPr lang="ru-RU" sz="1400" dirty="0" smtClean="0"/>
              <a:t>Отработать у учащихся приемы учебно-познавательной деятельности.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6335">
            <a:off x="5435600" y="4292600"/>
            <a:ext cx="244951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dok.opredelim.com/pars_docs/refs/30/29667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dok.opredelim.com/pars_docs/refs/30/29667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dok.opredelim.com/pars_docs/refs/30/29667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dok.opredelim.com/pars_docs/refs/30/2966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dok.opredelim.com/pars_docs/refs/30/29667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dok.opredelim.com/pars_docs/refs/30/29667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3730625" y="3857625"/>
            <a:ext cx="515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Georgia" pitchFamily="18" charset="0"/>
                <a:cs typeface="Times New Roman" pitchFamily="18" charset="0"/>
              </a:rPr>
              <a:t>11. Одно из основных неопределяемых понятий стереометрии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Куб 4"/>
          <p:cNvSpPr>
            <a:spLocks noChangeArrowheads="1"/>
          </p:cNvSpPr>
          <p:nvPr/>
        </p:nvSpPr>
        <p:spPr bwMode="auto">
          <a:xfrm>
            <a:off x="293688" y="3221038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23" name="Куб 22"/>
          <p:cNvSpPr>
            <a:spLocks noChangeArrowheads="1"/>
          </p:cNvSpPr>
          <p:nvPr/>
        </p:nvSpPr>
        <p:spPr bwMode="auto">
          <a:xfrm>
            <a:off x="684213" y="3960813"/>
            <a:ext cx="503237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22" name="Куб 21"/>
          <p:cNvSpPr>
            <a:spLocks noChangeArrowheads="1"/>
          </p:cNvSpPr>
          <p:nvPr/>
        </p:nvSpPr>
        <p:spPr bwMode="auto">
          <a:xfrm>
            <a:off x="669925" y="3584575"/>
            <a:ext cx="503238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21" name="Куб 20"/>
          <p:cNvSpPr>
            <a:spLocks noChangeArrowheads="1"/>
          </p:cNvSpPr>
          <p:nvPr/>
        </p:nvSpPr>
        <p:spPr bwMode="auto">
          <a:xfrm>
            <a:off x="669925" y="3230563"/>
            <a:ext cx="503238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4" name="Куб 3"/>
          <p:cNvSpPr>
            <a:spLocks noChangeArrowheads="1"/>
          </p:cNvSpPr>
          <p:nvPr/>
        </p:nvSpPr>
        <p:spPr bwMode="auto">
          <a:xfrm>
            <a:off x="293688" y="2863850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Ю</a:t>
            </a:r>
          </a:p>
        </p:txBody>
      </p:sp>
      <p:sp>
        <p:nvSpPr>
          <p:cNvPr id="3" name="Куб 2"/>
          <p:cNvSpPr>
            <a:spLocks noChangeArrowheads="1"/>
          </p:cNvSpPr>
          <p:nvPr/>
        </p:nvSpPr>
        <p:spPr bwMode="auto">
          <a:xfrm>
            <a:off x="293688" y="2492375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20" name="Куб 19"/>
          <p:cNvSpPr>
            <a:spLocks noChangeArrowheads="1"/>
          </p:cNvSpPr>
          <p:nvPr/>
        </p:nvSpPr>
        <p:spPr bwMode="auto">
          <a:xfrm>
            <a:off x="669925" y="2863850"/>
            <a:ext cx="503238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29" name="Куб 28"/>
          <p:cNvSpPr>
            <a:spLocks noChangeArrowheads="1"/>
          </p:cNvSpPr>
          <p:nvPr/>
        </p:nvSpPr>
        <p:spPr bwMode="auto">
          <a:xfrm>
            <a:off x="1393825" y="3248025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2" name="Куб 1"/>
          <p:cNvSpPr>
            <a:spLocks noChangeArrowheads="1"/>
          </p:cNvSpPr>
          <p:nvPr/>
        </p:nvSpPr>
        <p:spPr bwMode="auto">
          <a:xfrm>
            <a:off x="293688" y="2105025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18" name="Куб 17"/>
          <p:cNvSpPr>
            <a:spLocks noChangeArrowheads="1"/>
          </p:cNvSpPr>
          <p:nvPr/>
        </p:nvSpPr>
        <p:spPr bwMode="auto">
          <a:xfrm>
            <a:off x="658813" y="2492375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25" name="Куб 24"/>
          <p:cNvSpPr>
            <a:spLocks noChangeArrowheads="1"/>
          </p:cNvSpPr>
          <p:nvPr/>
        </p:nvSpPr>
        <p:spPr bwMode="auto">
          <a:xfrm>
            <a:off x="1042988" y="2492375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7" name="Куб 6"/>
          <p:cNvSpPr>
            <a:spLocks noChangeArrowheads="1"/>
          </p:cNvSpPr>
          <p:nvPr/>
        </p:nvSpPr>
        <p:spPr bwMode="auto">
          <a:xfrm>
            <a:off x="658813" y="2108200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17" name="Куб 16"/>
          <p:cNvSpPr>
            <a:spLocks noChangeArrowheads="1"/>
          </p:cNvSpPr>
          <p:nvPr/>
        </p:nvSpPr>
        <p:spPr bwMode="auto">
          <a:xfrm>
            <a:off x="658813" y="1736725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6" name="Куб 5"/>
          <p:cNvSpPr>
            <a:spLocks noChangeArrowheads="1"/>
          </p:cNvSpPr>
          <p:nvPr/>
        </p:nvSpPr>
        <p:spPr bwMode="auto">
          <a:xfrm>
            <a:off x="663575" y="1449388"/>
            <a:ext cx="503238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8" name="Куб 7"/>
          <p:cNvSpPr>
            <a:spLocks noChangeArrowheads="1"/>
          </p:cNvSpPr>
          <p:nvPr/>
        </p:nvSpPr>
        <p:spPr bwMode="auto">
          <a:xfrm>
            <a:off x="1042988" y="2133600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24" name="Куб 23"/>
          <p:cNvSpPr>
            <a:spLocks noChangeArrowheads="1"/>
          </p:cNvSpPr>
          <p:nvPr/>
        </p:nvSpPr>
        <p:spPr bwMode="auto">
          <a:xfrm>
            <a:off x="1042988" y="1831975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19" name="Куб 18"/>
          <p:cNvSpPr>
            <a:spLocks noChangeArrowheads="1"/>
          </p:cNvSpPr>
          <p:nvPr/>
        </p:nvSpPr>
        <p:spPr bwMode="auto">
          <a:xfrm>
            <a:off x="1042988" y="1449388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28" name="Куб 27"/>
          <p:cNvSpPr>
            <a:spLocks noChangeArrowheads="1"/>
          </p:cNvSpPr>
          <p:nvPr/>
        </p:nvSpPr>
        <p:spPr bwMode="auto">
          <a:xfrm>
            <a:off x="1393825" y="2889250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27" name="Куб 26"/>
          <p:cNvSpPr>
            <a:spLocks noChangeArrowheads="1"/>
          </p:cNvSpPr>
          <p:nvPr/>
        </p:nvSpPr>
        <p:spPr bwMode="auto">
          <a:xfrm>
            <a:off x="1387475" y="2492375"/>
            <a:ext cx="503238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9" name="Куб 8"/>
          <p:cNvSpPr>
            <a:spLocks noChangeArrowheads="1"/>
          </p:cNvSpPr>
          <p:nvPr/>
        </p:nvSpPr>
        <p:spPr bwMode="auto">
          <a:xfrm>
            <a:off x="1387475" y="2133600"/>
            <a:ext cx="503238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26" name="Куб 25"/>
          <p:cNvSpPr>
            <a:spLocks noChangeArrowheads="1"/>
          </p:cNvSpPr>
          <p:nvPr/>
        </p:nvSpPr>
        <p:spPr bwMode="auto">
          <a:xfrm>
            <a:off x="1387475" y="1765300"/>
            <a:ext cx="503238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31" name="Куб 30"/>
          <p:cNvSpPr>
            <a:spLocks noChangeArrowheads="1"/>
          </p:cNvSpPr>
          <p:nvPr/>
        </p:nvSpPr>
        <p:spPr bwMode="auto">
          <a:xfrm>
            <a:off x="1763713" y="2881313"/>
            <a:ext cx="504825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К</a:t>
            </a:r>
          </a:p>
        </p:txBody>
      </p:sp>
      <p:sp>
        <p:nvSpPr>
          <p:cNvPr id="30" name="Куб 29"/>
          <p:cNvSpPr>
            <a:spLocks noChangeArrowheads="1"/>
          </p:cNvSpPr>
          <p:nvPr/>
        </p:nvSpPr>
        <p:spPr bwMode="auto">
          <a:xfrm>
            <a:off x="1763713" y="2509838"/>
            <a:ext cx="504825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10" name="Куб 9"/>
          <p:cNvSpPr>
            <a:spLocks noChangeArrowheads="1"/>
          </p:cNvSpPr>
          <p:nvPr/>
        </p:nvSpPr>
        <p:spPr bwMode="auto">
          <a:xfrm>
            <a:off x="1763713" y="2133600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З</a:t>
            </a:r>
          </a:p>
        </p:txBody>
      </p:sp>
      <p:sp>
        <p:nvSpPr>
          <p:cNvPr id="32" name="Куб 31"/>
          <p:cNvSpPr>
            <a:spLocks noChangeArrowheads="1"/>
          </p:cNvSpPr>
          <p:nvPr/>
        </p:nvSpPr>
        <p:spPr bwMode="auto">
          <a:xfrm>
            <a:off x="1763713" y="1765300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36" name="Куб 35"/>
          <p:cNvSpPr>
            <a:spLocks noChangeArrowheads="1"/>
          </p:cNvSpPr>
          <p:nvPr/>
        </p:nvSpPr>
        <p:spPr bwMode="auto">
          <a:xfrm>
            <a:off x="1763713" y="1433513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33" name="Куб 32"/>
          <p:cNvSpPr>
            <a:spLocks noChangeArrowheads="1"/>
          </p:cNvSpPr>
          <p:nvPr/>
        </p:nvSpPr>
        <p:spPr bwMode="auto">
          <a:xfrm>
            <a:off x="1763713" y="1052513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35" name="Куб 34"/>
          <p:cNvSpPr>
            <a:spLocks noChangeArrowheads="1"/>
          </p:cNvSpPr>
          <p:nvPr/>
        </p:nvSpPr>
        <p:spPr bwMode="auto">
          <a:xfrm>
            <a:off x="1763713" y="692150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5" name="Куб 54"/>
          <p:cNvSpPr>
            <a:spLocks noChangeArrowheads="1"/>
          </p:cNvSpPr>
          <p:nvPr/>
        </p:nvSpPr>
        <p:spPr bwMode="auto">
          <a:xfrm>
            <a:off x="2124075" y="4003675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56" name="Куб 55"/>
          <p:cNvSpPr>
            <a:spLocks noChangeArrowheads="1"/>
          </p:cNvSpPr>
          <p:nvPr/>
        </p:nvSpPr>
        <p:spPr bwMode="auto">
          <a:xfrm>
            <a:off x="2120900" y="3635375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57" name="Куб 56"/>
          <p:cNvSpPr>
            <a:spLocks noChangeArrowheads="1"/>
          </p:cNvSpPr>
          <p:nvPr/>
        </p:nvSpPr>
        <p:spPr bwMode="auto">
          <a:xfrm>
            <a:off x="2124075" y="3249613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38" name="Куб 37"/>
          <p:cNvSpPr>
            <a:spLocks noChangeArrowheads="1"/>
          </p:cNvSpPr>
          <p:nvPr/>
        </p:nvSpPr>
        <p:spPr bwMode="auto">
          <a:xfrm>
            <a:off x="2124075" y="2881313"/>
            <a:ext cx="503238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45" name="Куб 44"/>
          <p:cNvSpPr>
            <a:spLocks noChangeArrowheads="1"/>
          </p:cNvSpPr>
          <p:nvPr/>
        </p:nvSpPr>
        <p:spPr bwMode="auto">
          <a:xfrm>
            <a:off x="2105025" y="2509838"/>
            <a:ext cx="503238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11" name="Куб 10"/>
          <p:cNvSpPr>
            <a:spLocks noChangeArrowheads="1"/>
          </p:cNvSpPr>
          <p:nvPr/>
        </p:nvSpPr>
        <p:spPr bwMode="auto">
          <a:xfrm>
            <a:off x="2124075" y="2133600"/>
            <a:ext cx="503238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В</a:t>
            </a:r>
          </a:p>
        </p:txBody>
      </p:sp>
      <p:sp>
        <p:nvSpPr>
          <p:cNvPr id="40" name="Куб 39"/>
          <p:cNvSpPr>
            <a:spLocks noChangeArrowheads="1"/>
          </p:cNvSpPr>
          <p:nvPr/>
        </p:nvSpPr>
        <p:spPr bwMode="auto">
          <a:xfrm>
            <a:off x="2124075" y="1831975"/>
            <a:ext cx="503238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39" name="Куб 38"/>
          <p:cNvSpPr>
            <a:spLocks noChangeArrowheads="1"/>
          </p:cNvSpPr>
          <p:nvPr/>
        </p:nvSpPr>
        <p:spPr bwMode="auto">
          <a:xfrm>
            <a:off x="2124075" y="1471613"/>
            <a:ext cx="503238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37" name="Куб 36"/>
          <p:cNvSpPr>
            <a:spLocks noChangeArrowheads="1"/>
          </p:cNvSpPr>
          <p:nvPr/>
        </p:nvSpPr>
        <p:spPr bwMode="auto">
          <a:xfrm>
            <a:off x="2124075" y="1087438"/>
            <a:ext cx="503238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52" name="Куб 51"/>
          <p:cNvSpPr>
            <a:spLocks noChangeArrowheads="1"/>
          </p:cNvSpPr>
          <p:nvPr/>
        </p:nvSpPr>
        <p:spPr bwMode="auto">
          <a:xfrm>
            <a:off x="2493963" y="3644900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53" name="Куб 52"/>
          <p:cNvSpPr>
            <a:spLocks noChangeArrowheads="1"/>
          </p:cNvSpPr>
          <p:nvPr/>
        </p:nvSpPr>
        <p:spPr bwMode="auto">
          <a:xfrm>
            <a:off x="2493963" y="3249613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54" name="Куб 53"/>
          <p:cNvSpPr>
            <a:spLocks noChangeArrowheads="1"/>
          </p:cNvSpPr>
          <p:nvPr/>
        </p:nvSpPr>
        <p:spPr bwMode="auto">
          <a:xfrm>
            <a:off x="2484438" y="2889250"/>
            <a:ext cx="503237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15" name="Куб 14"/>
          <p:cNvSpPr>
            <a:spLocks noChangeArrowheads="1"/>
          </p:cNvSpPr>
          <p:nvPr/>
        </p:nvSpPr>
        <p:spPr bwMode="auto">
          <a:xfrm>
            <a:off x="2484438" y="2509838"/>
            <a:ext cx="503237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Ц</a:t>
            </a:r>
          </a:p>
        </p:txBody>
      </p:sp>
      <p:sp>
        <p:nvSpPr>
          <p:cNvPr id="12" name="Куб 11"/>
          <p:cNvSpPr>
            <a:spLocks noChangeArrowheads="1"/>
          </p:cNvSpPr>
          <p:nvPr/>
        </p:nvSpPr>
        <p:spPr bwMode="auto">
          <a:xfrm>
            <a:off x="2484438" y="2133600"/>
            <a:ext cx="503237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34" name="Куб 33"/>
          <p:cNvSpPr>
            <a:spLocks noChangeArrowheads="1"/>
          </p:cNvSpPr>
          <p:nvPr/>
        </p:nvSpPr>
        <p:spPr bwMode="auto">
          <a:xfrm>
            <a:off x="2493963" y="1825625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1" name="Куб 40"/>
          <p:cNvSpPr>
            <a:spLocks noChangeArrowheads="1"/>
          </p:cNvSpPr>
          <p:nvPr/>
        </p:nvSpPr>
        <p:spPr bwMode="auto">
          <a:xfrm>
            <a:off x="2493963" y="1479550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48" name="Куб 47"/>
          <p:cNvSpPr>
            <a:spLocks noChangeArrowheads="1"/>
          </p:cNvSpPr>
          <p:nvPr/>
        </p:nvSpPr>
        <p:spPr bwMode="auto">
          <a:xfrm>
            <a:off x="2843213" y="2889250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49" name="Куб 48"/>
          <p:cNvSpPr>
            <a:spLocks noChangeArrowheads="1"/>
          </p:cNvSpPr>
          <p:nvPr/>
        </p:nvSpPr>
        <p:spPr bwMode="auto">
          <a:xfrm>
            <a:off x="2836863" y="2522538"/>
            <a:ext cx="503237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13" name="Куб 12"/>
          <p:cNvSpPr>
            <a:spLocks noChangeArrowheads="1"/>
          </p:cNvSpPr>
          <p:nvPr/>
        </p:nvSpPr>
        <p:spPr bwMode="auto">
          <a:xfrm>
            <a:off x="2843213" y="2133600"/>
            <a:ext cx="504825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50" name="Куб 49"/>
          <p:cNvSpPr>
            <a:spLocks noChangeArrowheads="1"/>
          </p:cNvSpPr>
          <p:nvPr/>
        </p:nvSpPr>
        <p:spPr bwMode="auto">
          <a:xfrm>
            <a:off x="2843808" y="1844824"/>
            <a:ext cx="503237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1" name="Куб 50"/>
          <p:cNvSpPr>
            <a:spLocks noChangeArrowheads="1"/>
          </p:cNvSpPr>
          <p:nvPr/>
        </p:nvSpPr>
        <p:spPr bwMode="auto">
          <a:xfrm>
            <a:off x="2887663" y="1474788"/>
            <a:ext cx="503237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6" name="Куб 45"/>
          <p:cNvSpPr>
            <a:spLocks noChangeArrowheads="1"/>
          </p:cNvSpPr>
          <p:nvPr/>
        </p:nvSpPr>
        <p:spPr bwMode="auto">
          <a:xfrm>
            <a:off x="2887663" y="1087438"/>
            <a:ext cx="503237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62" name="Куб 61"/>
          <p:cNvSpPr>
            <a:spLocks noChangeArrowheads="1"/>
          </p:cNvSpPr>
          <p:nvPr/>
        </p:nvSpPr>
        <p:spPr bwMode="auto">
          <a:xfrm>
            <a:off x="3214688" y="3260725"/>
            <a:ext cx="503237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8" name="Куб 57"/>
          <p:cNvSpPr>
            <a:spLocks noChangeArrowheads="1"/>
          </p:cNvSpPr>
          <p:nvPr/>
        </p:nvSpPr>
        <p:spPr bwMode="auto">
          <a:xfrm>
            <a:off x="3214688" y="2889250"/>
            <a:ext cx="503237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З</a:t>
            </a:r>
          </a:p>
        </p:txBody>
      </p:sp>
      <p:sp>
        <p:nvSpPr>
          <p:cNvPr id="59" name="Куб 58"/>
          <p:cNvSpPr>
            <a:spLocks noChangeArrowheads="1"/>
          </p:cNvSpPr>
          <p:nvPr/>
        </p:nvSpPr>
        <p:spPr bwMode="auto">
          <a:xfrm>
            <a:off x="3214688" y="2522538"/>
            <a:ext cx="503237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14" name="Куб 13"/>
          <p:cNvSpPr>
            <a:spLocks noChangeArrowheads="1"/>
          </p:cNvSpPr>
          <p:nvPr/>
        </p:nvSpPr>
        <p:spPr bwMode="auto">
          <a:xfrm>
            <a:off x="3214688" y="2133600"/>
            <a:ext cx="503237" cy="503238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60" name="Куб 59"/>
          <p:cNvSpPr>
            <a:spLocks noChangeArrowheads="1"/>
          </p:cNvSpPr>
          <p:nvPr/>
        </p:nvSpPr>
        <p:spPr bwMode="auto">
          <a:xfrm>
            <a:off x="3214688" y="1855788"/>
            <a:ext cx="503237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42" name="Куб 41"/>
          <p:cNvSpPr>
            <a:spLocks noChangeArrowheads="1"/>
          </p:cNvSpPr>
          <p:nvPr/>
        </p:nvSpPr>
        <p:spPr bwMode="auto">
          <a:xfrm>
            <a:off x="3214688" y="1484313"/>
            <a:ext cx="503237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61" name="Куб 60"/>
          <p:cNvSpPr>
            <a:spLocks noChangeArrowheads="1"/>
          </p:cNvSpPr>
          <p:nvPr/>
        </p:nvSpPr>
        <p:spPr bwMode="auto">
          <a:xfrm>
            <a:off x="3214688" y="1096963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7" name="Куб 46"/>
          <p:cNvSpPr>
            <a:spLocks noChangeArrowheads="1"/>
          </p:cNvSpPr>
          <p:nvPr/>
        </p:nvSpPr>
        <p:spPr bwMode="auto">
          <a:xfrm>
            <a:off x="3214688" y="711200"/>
            <a:ext cx="503237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44" name="Куб 43"/>
          <p:cNvSpPr>
            <a:spLocks noChangeArrowheads="1"/>
          </p:cNvSpPr>
          <p:nvPr/>
        </p:nvSpPr>
        <p:spPr bwMode="auto">
          <a:xfrm>
            <a:off x="3214688" y="411163"/>
            <a:ext cx="504825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43" name="Куб 42"/>
          <p:cNvSpPr>
            <a:spLocks noChangeArrowheads="1"/>
          </p:cNvSpPr>
          <p:nvPr/>
        </p:nvSpPr>
        <p:spPr bwMode="auto">
          <a:xfrm>
            <a:off x="3214688" y="103188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63" name="Куб 62"/>
          <p:cNvSpPr>
            <a:spLocks noChangeArrowheads="1"/>
          </p:cNvSpPr>
          <p:nvPr/>
        </p:nvSpPr>
        <p:spPr bwMode="auto">
          <a:xfrm>
            <a:off x="3592513" y="2143125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65" name="Куб 64"/>
          <p:cNvSpPr>
            <a:spLocks noChangeArrowheads="1"/>
          </p:cNvSpPr>
          <p:nvPr/>
        </p:nvSpPr>
        <p:spPr bwMode="auto">
          <a:xfrm>
            <a:off x="3640138" y="1868488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64" name="Куб 63"/>
          <p:cNvSpPr>
            <a:spLocks noChangeArrowheads="1"/>
          </p:cNvSpPr>
          <p:nvPr/>
        </p:nvSpPr>
        <p:spPr bwMode="auto">
          <a:xfrm>
            <a:off x="3640138" y="1485900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16" name="Куб 15"/>
          <p:cNvSpPr>
            <a:spLocks noChangeArrowheads="1"/>
          </p:cNvSpPr>
          <p:nvPr/>
        </p:nvSpPr>
        <p:spPr bwMode="auto">
          <a:xfrm>
            <a:off x="3640138" y="1101725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71" name="Куб 70"/>
          <p:cNvSpPr>
            <a:spLocks noChangeArrowheads="1"/>
          </p:cNvSpPr>
          <p:nvPr/>
        </p:nvSpPr>
        <p:spPr bwMode="auto">
          <a:xfrm>
            <a:off x="3995738" y="2139950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Я</a:t>
            </a:r>
          </a:p>
        </p:txBody>
      </p:sp>
      <p:sp>
        <p:nvSpPr>
          <p:cNvPr id="67" name="Куб 66"/>
          <p:cNvSpPr>
            <a:spLocks noChangeArrowheads="1"/>
          </p:cNvSpPr>
          <p:nvPr/>
        </p:nvSpPr>
        <p:spPr bwMode="auto">
          <a:xfrm>
            <a:off x="3986213" y="1852613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69" name="Куб 68"/>
          <p:cNvSpPr>
            <a:spLocks noChangeArrowheads="1"/>
          </p:cNvSpPr>
          <p:nvPr/>
        </p:nvSpPr>
        <p:spPr bwMode="auto">
          <a:xfrm>
            <a:off x="3995738" y="1485900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68" name="Куб 67"/>
          <p:cNvSpPr>
            <a:spLocks noChangeArrowheads="1"/>
          </p:cNvSpPr>
          <p:nvPr/>
        </p:nvSpPr>
        <p:spPr bwMode="auto">
          <a:xfrm>
            <a:off x="3995738" y="1087438"/>
            <a:ext cx="504825" cy="503237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Я</a:t>
            </a:r>
          </a:p>
        </p:txBody>
      </p:sp>
      <p:sp>
        <p:nvSpPr>
          <p:cNvPr id="66" name="Куб 65"/>
          <p:cNvSpPr>
            <a:spLocks noChangeArrowheads="1"/>
          </p:cNvSpPr>
          <p:nvPr/>
        </p:nvSpPr>
        <p:spPr bwMode="auto">
          <a:xfrm>
            <a:off x="3995738" y="730250"/>
            <a:ext cx="504825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70" name="Куб 69"/>
          <p:cNvSpPr>
            <a:spLocks noChangeArrowheads="1"/>
          </p:cNvSpPr>
          <p:nvPr/>
        </p:nvSpPr>
        <p:spPr bwMode="auto">
          <a:xfrm>
            <a:off x="4005263" y="327025"/>
            <a:ext cx="503237" cy="504825"/>
          </a:xfrm>
          <a:prstGeom prst="cube">
            <a:avLst>
              <a:gd name="adj" fmla="val 25000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3844925" y="39798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314450" algn="l"/>
              </a:tabLs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10. Часть окружности, заключенная между двумя точками</a:t>
            </a:r>
          </a:p>
        </p:txBody>
      </p:sp>
      <p:sp>
        <p:nvSpPr>
          <p:cNvPr id="84" name="Стрелка вниз 83"/>
          <p:cNvSpPr>
            <a:spLocks noChangeArrowheads="1"/>
          </p:cNvSpPr>
          <p:nvPr/>
        </p:nvSpPr>
        <p:spPr bwMode="auto">
          <a:xfrm>
            <a:off x="190500" y="1568450"/>
            <a:ext cx="493713" cy="504825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2" name="Стрелка вниз 91"/>
          <p:cNvSpPr>
            <a:spLocks noChangeArrowheads="1"/>
          </p:cNvSpPr>
          <p:nvPr/>
        </p:nvSpPr>
        <p:spPr bwMode="auto">
          <a:xfrm>
            <a:off x="611188" y="1041400"/>
            <a:ext cx="493712" cy="504825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3" name="Стрелка вниз 92"/>
          <p:cNvSpPr>
            <a:spLocks noChangeArrowheads="1"/>
          </p:cNvSpPr>
          <p:nvPr/>
        </p:nvSpPr>
        <p:spPr bwMode="auto">
          <a:xfrm>
            <a:off x="1028700" y="981075"/>
            <a:ext cx="493713" cy="503238"/>
          </a:xfrm>
          <a:prstGeom prst="downArrow">
            <a:avLst>
              <a:gd name="adj1" fmla="val 50000"/>
              <a:gd name="adj2" fmla="val 49922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4" name="Стрелка вниз 93"/>
          <p:cNvSpPr>
            <a:spLocks noChangeArrowheads="1"/>
          </p:cNvSpPr>
          <p:nvPr/>
        </p:nvSpPr>
        <p:spPr bwMode="auto">
          <a:xfrm>
            <a:off x="1387475" y="1317625"/>
            <a:ext cx="493713" cy="503238"/>
          </a:xfrm>
          <a:prstGeom prst="downArrow">
            <a:avLst>
              <a:gd name="adj1" fmla="val 50000"/>
              <a:gd name="adj2" fmla="val 49922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5" name="Стрелка вниз 94"/>
          <p:cNvSpPr>
            <a:spLocks noChangeArrowheads="1"/>
          </p:cNvSpPr>
          <p:nvPr/>
        </p:nvSpPr>
        <p:spPr bwMode="auto">
          <a:xfrm>
            <a:off x="1778000" y="252413"/>
            <a:ext cx="493713" cy="504825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6" name="Стрелка вниз 95"/>
          <p:cNvSpPr>
            <a:spLocks noChangeArrowheads="1"/>
          </p:cNvSpPr>
          <p:nvPr/>
        </p:nvSpPr>
        <p:spPr bwMode="auto">
          <a:xfrm>
            <a:off x="2185988" y="641350"/>
            <a:ext cx="493712" cy="504825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7" name="Стрелка вниз 96"/>
          <p:cNvSpPr>
            <a:spLocks noChangeArrowheads="1"/>
          </p:cNvSpPr>
          <p:nvPr/>
        </p:nvSpPr>
        <p:spPr bwMode="auto">
          <a:xfrm>
            <a:off x="2484438" y="1050925"/>
            <a:ext cx="493712" cy="504825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8" name="Стрелка вниз 97"/>
          <p:cNvSpPr>
            <a:spLocks noChangeArrowheads="1"/>
          </p:cNvSpPr>
          <p:nvPr/>
        </p:nvSpPr>
        <p:spPr bwMode="auto">
          <a:xfrm>
            <a:off x="2836863" y="693738"/>
            <a:ext cx="493712" cy="504825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9" name="Стрелка вниз 98"/>
          <p:cNvSpPr>
            <a:spLocks noChangeArrowheads="1"/>
          </p:cNvSpPr>
          <p:nvPr/>
        </p:nvSpPr>
        <p:spPr bwMode="auto">
          <a:xfrm>
            <a:off x="3421063" y="7938"/>
            <a:ext cx="493712" cy="503237"/>
          </a:xfrm>
          <a:prstGeom prst="downArrow">
            <a:avLst>
              <a:gd name="adj1" fmla="val 50000"/>
              <a:gd name="adj2" fmla="val 49922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0" name="Стрелка вниз 99"/>
          <p:cNvSpPr>
            <a:spLocks noChangeArrowheads="1"/>
          </p:cNvSpPr>
          <p:nvPr/>
        </p:nvSpPr>
        <p:spPr bwMode="auto">
          <a:xfrm>
            <a:off x="3530600" y="692150"/>
            <a:ext cx="628650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1" name="Стрелка вниз 100"/>
          <p:cNvSpPr>
            <a:spLocks noChangeArrowheads="1"/>
          </p:cNvSpPr>
          <p:nvPr/>
        </p:nvSpPr>
        <p:spPr bwMode="auto">
          <a:xfrm>
            <a:off x="3892550" y="66675"/>
            <a:ext cx="750888" cy="4143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3919538" y="39116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314450" algn="l"/>
              </a:tabLs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9. Сторона прямоугольного треугольника, лежащая против прямого угла</a:t>
            </a:r>
          </a:p>
        </p:txBody>
      </p: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4271963" y="4054475"/>
            <a:ext cx="34861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1314450" algn="l"/>
              </a:tabLs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8. Единица измерения угла</a:t>
            </a: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4611688" y="4056063"/>
            <a:ext cx="2608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1314450" algn="l"/>
              </a:tabLs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7. Сотая часть числа</a:t>
            </a:r>
          </a:p>
        </p:txBody>
      </p:sp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3779838" y="3987800"/>
            <a:ext cx="499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314450" algn="l"/>
              </a:tabLs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6. Равенство, содержащее переменную</a:t>
            </a: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4267200" y="3500438"/>
            <a:ext cx="457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314450" algn="l"/>
              </a:tabLs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Часть прямой, заключенная между двумя точками</a:t>
            </a: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4068763" y="4019550"/>
            <a:ext cx="412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1314450" algn="l"/>
              </a:tabLs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4. Тригонометрическая функция</a:t>
            </a: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3803650" y="38528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314450" algn="l"/>
              </a:tabLs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3. Геометрическая фигура, состоящая из двух лучей</a:t>
            </a: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3494088" y="3748088"/>
            <a:ext cx="539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31445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Сумма длин всех сторон многоугольника</a:t>
            </a: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3717925" y="3719513"/>
            <a:ext cx="5251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1.</a:t>
            </a:r>
            <a:r>
              <a:rPr lang="ru-RU" dirty="0"/>
              <a:t> </a:t>
            </a:r>
            <a:r>
              <a:rPr lang="ru-RU" sz="2000" dirty="0">
                <a:latin typeface="Georgia" pitchFamily="18" charset="0"/>
              </a:rPr>
              <a:t>Знак обозначения действия сложения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 nodeType="clickPar">
                      <p:stCondLst>
                        <p:cond delay="0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1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 nodeType="clickPar">
                      <p:stCondLst>
                        <p:cond delay="0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6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84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6992"/>
            <a:ext cx="289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http://dok.opredelim.com/</a:t>
            </a:r>
            <a:endParaRPr lang="ru-RU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79512" y="1948273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учебной и дополнительной литературы: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Учебник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Алгебра и начала анализа 10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профильный уровень, под ред. А.Г. Мордкович, П.В. Семенов, 2009.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Учебно-методическая газета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в школе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Величко М.В. Математика 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Проектная деятельность учащихся,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Волгоград, Учитель, 2-е издание, 2008.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Алтухова Е.В. и др. Математика. 5-11 классы: уроки учительского мастерства,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Волгоград: Учитель, 2009.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Аствацатуров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Г.О. Дизайн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урока: методика, технология, приемы,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Волгоград, Учитель, 2009.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урок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627784" y="332657"/>
            <a:ext cx="612132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Georgia" pitchFamily="18" charset="0"/>
                <a:cs typeface="Times New Roman" pitchFamily="18" charset="0"/>
              </a:rPr>
              <a:t>Теория без практики мертва или бесплодна, </a:t>
            </a:r>
          </a:p>
          <a:p>
            <a:pPr algn="r"/>
            <a:r>
              <a:rPr lang="ru-RU" i="1" dirty="0">
                <a:latin typeface="Georgia" pitchFamily="18" charset="0"/>
                <a:cs typeface="Times New Roman" pitchFamily="18" charset="0"/>
              </a:rPr>
              <a:t>практика без теории невозможна или пагубна.</a:t>
            </a:r>
          </a:p>
          <a:p>
            <a:pPr algn="r"/>
            <a:r>
              <a:rPr lang="ru-RU" i="1" dirty="0">
                <a:latin typeface="Georgia" pitchFamily="18" charset="0"/>
                <a:cs typeface="Times New Roman" pitchFamily="18" charset="0"/>
              </a:rPr>
              <a:t>Для теории нужны </a:t>
            </a:r>
            <a:r>
              <a:rPr lang="ru-RU" i="1" dirty="0" err="1" smtClean="0">
                <a:latin typeface="Georgia" pitchFamily="18" charset="0"/>
                <a:cs typeface="Times New Roman" pitchFamily="18" charset="0"/>
              </a:rPr>
              <a:t>знания,для</a:t>
            </a:r>
            <a:r>
              <a:rPr lang="ru-RU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Georgia" pitchFamily="18" charset="0"/>
                <a:cs typeface="Times New Roman" pitchFamily="18" charset="0"/>
              </a:rPr>
              <a:t>практики, </a:t>
            </a:r>
            <a:endParaRPr lang="ru-RU" i="1" dirty="0" smtClean="0">
              <a:latin typeface="Georgia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latin typeface="Georgia" pitchFamily="18" charset="0"/>
                <a:cs typeface="Times New Roman" pitchFamily="18" charset="0"/>
              </a:rPr>
              <a:t>сверх </a:t>
            </a:r>
            <a:r>
              <a:rPr lang="ru-RU" i="1" dirty="0">
                <a:latin typeface="Georgia" pitchFamily="18" charset="0"/>
                <a:cs typeface="Times New Roman" pitchFamily="18" charset="0"/>
              </a:rPr>
              <a:t>всего того, </a:t>
            </a:r>
            <a:r>
              <a:rPr lang="ru-RU" i="1" dirty="0" smtClean="0"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i="1" dirty="0">
                <a:latin typeface="Georgia" pitchFamily="18" charset="0"/>
                <a:cs typeface="Times New Roman" pitchFamily="18" charset="0"/>
              </a:rPr>
              <a:t>умение                    </a:t>
            </a:r>
            <a:r>
              <a:rPr lang="ru-RU" sz="2000" i="1" dirty="0">
                <a:latin typeface="Georgia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ru-RU" sz="2000" i="1" dirty="0">
                <a:latin typeface="Georgia" pitchFamily="18" charset="0"/>
                <a:cs typeface="Times New Roman" pitchFamily="18" charset="0"/>
              </a:rPr>
              <a:t>                         </a:t>
            </a:r>
            <a:r>
              <a:rPr lang="ru-RU" sz="20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Georgia" pitchFamily="18" charset="0"/>
                <a:cs typeface="Times New Roman" pitchFamily="18" charset="0"/>
              </a:rPr>
              <a:t>А.Н. Крылов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1683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Методические задачи: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20889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Задачи урока:</a:t>
            </a:r>
            <a:endParaRPr lang="ru-RU" sz="1400" dirty="0" smtClean="0"/>
          </a:p>
          <a:p>
            <a:r>
              <a:rPr lang="ru-RU" sz="1400" i="1" dirty="0" smtClean="0"/>
              <a:t>Развивающая:</a:t>
            </a:r>
            <a:endParaRPr lang="ru-RU" sz="1400" dirty="0" smtClean="0"/>
          </a:p>
          <a:p>
            <a:pPr lvl="0"/>
            <a:r>
              <a:rPr lang="ru-RU" sz="1400" dirty="0" smtClean="0"/>
              <a:t>Учить логически мыслить, оценивать свои знания</a:t>
            </a:r>
          </a:p>
          <a:p>
            <a:pPr lvl="0"/>
            <a:r>
              <a:rPr lang="ru-RU" sz="1400" dirty="0" smtClean="0"/>
              <a:t>Совершенствовать умения самостоятельного поиска информации, умения анализировать, систематизировать, выбирать главное, способствующие формирование информационной и </a:t>
            </a:r>
            <a:r>
              <a:rPr lang="ru-RU" sz="1400" dirty="0" err="1" smtClean="0"/>
              <a:t>учебно</a:t>
            </a:r>
            <a:r>
              <a:rPr lang="ru-RU" sz="1400" dirty="0" smtClean="0"/>
              <a:t> – познавательной компетенции школьников.</a:t>
            </a:r>
          </a:p>
          <a:p>
            <a:r>
              <a:rPr lang="ru-RU" sz="1400" i="1" dirty="0" smtClean="0"/>
              <a:t>Учебная:</a:t>
            </a:r>
            <a:endParaRPr lang="ru-RU" sz="1400" dirty="0" smtClean="0"/>
          </a:p>
          <a:p>
            <a:pPr lvl="0"/>
            <a:r>
              <a:rPr lang="ru-RU" sz="1400" dirty="0" smtClean="0"/>
              <a:t>Организовать деятельность учащихся по обобщению и систематизации знаний нахождения производных, отработать применение правил дифференцирования</a:t>
            </a:r>
          </a:p>
          <a:p>
            <a:r>
              <a:rPr lang="ru-RU" sz="1400" i="1" dirty="0" smtClean="0"/>
              <a:t>Воспитательная:</a:t>
            </a:r>
            <a:endParaRPr lang="ru-RU" sz="1400" dirty="0" smtClean="0"/>
          </a:p>
          <a:p>
            <a:pPr lvl="0"/>
            <a:r>
              <a:rPr lang="ru-RU" sz="1400" dirty="0" smtClean="0"/>
              <a:t>Развивать умения работать в группе, способствующие формированию коммуникативной компетенции школьников. Формировать эмоционально-ценностное отношение к учебной деятельности, воспитывать интерес к математике.</a:t>
            </a:r>
          </a:p>
          <a:p>
            <a:pPr lvl="0"/>
            <a:r>
              <a:rPr lang="ru-RU" sz="1400" dirty="0" smtClean="0"/>
              <a:t>Используемые педагогические технологии, методы и приемы.</a:t>
            </a:r>
          </a:p>
          <a:p>
            <a:pPr lvl="0"/>
            <a:r>
              <a:rPr lang="ru-RU" sz="1400" dirty="0" smtClean="0"/>
              <a:t>Здоровьесберегающая технология, проектная технология, ИКТ технология.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dirty="0" smtClean="0">
                <a:solidFill>
                  <a:srgbClr val="000000"/>
                </a:solidFill>
              </a:rPr>
              <a:t>Место проекта в учебном процессе: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71550" y="2060575"/>
            <a:ext cx="7848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336600"/>
                </a:solidFill>
                <a:latin typeface="Times New Roman" pitchFamily="18" charset="0"/>
              </a:rPr>
              <a:t>Предметная область:  </a:t>
            </a:r>
          </a:p>
          <a:p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математика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336600"/>
                </a:solidFill>
                <a:latin typeface="Times New Roman" pitchFamily="18" charset="0"/>
              </a:rPr>
              <a:t>Учебная тема: </a:t>
            </a:r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«Обобщение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понятия производной функции»</a:t>
            </a:r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4" descr="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6335">
            <a:off x="6116788" y="4414050"/>
            <a:ext cx="244951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0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032" name="Picture 2" descr="D:\Мои рисунки\Фоны для презентаций\slide0001_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4"/>
          <p:cNvSpPr txBox="1">
            <a:spLocks noChangeArrowheads="1"/>
          </p:cNvSpPr>
          <p:nvPr/>
        </p:nvSpPr>
        <p:spPr bwMode="auto">
          <a:xfrm>
            <a:off x="857250" y="428625"/>
            <a:ext cx="7643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ТАБЛИЦА ПРОИЗВОДНЫХ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25" y="1214438"/>
          <a:ext cx="6000774" cy="535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87"/>
                <a:gridCol w="3000387"/>
              </a:tblGrid>
              <a:tr h="843621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7021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const)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7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kx+b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2032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36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b="1" baseline="30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2x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9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36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baseline="30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3x</a:t>
                      </a:r>
                      <a:r>
                        <a:rPr lang="en-US" sz="3600" b="1" baseline="30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9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baseline="30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2374900" y="1285875"/>
          <a:ext cx="1550988" cy="868363"/>
        </p:xfrm>
        <a:graphic>
          <a:graphicData uri="http://schemas.openxmlformats.org/presentationml/2006/ole">
            <p:oleObj spid="_x0000_s52226" name="Формула" r:id="rId4" imgW="368280" imgH="20304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51463" y="1285875"/>
          <a:ext cx="1655762" cy="839788"/>
        </p:xfrm>
        <a:graphic>
          <a:graphicData uri="http://schemas.openxmlformats.org/presentationml/2006/ole">
            <p:oleObj spid="_x0000_s52227" name="Формула" r:id="rId5" imgW="406080" imgH="20304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619375" y="5715000"/>
          <a:ext cx="981075" cy="895350"/>
        </p:xfrm>
        <a:graphic>
          <a:graphicData uri="http://schemas.openxmlformats.org/presentationml/2006/ole">
            <p:oleObj spid="_x0000_s52228" name="Формула" r:id="rId6" imgW="253800" imgH="22860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467350" y="5688013"/>
          <a:ext cx="996950" cy="1187450"/>
        </p:xfrm>
        <a:graphic>
          <a:graphicData uri="http://schemas.openxmlformats.org/presentationml/2006/ole">
            <p:oleObj spid="_x0000_s52229" name="Формула" r:id="rId7" imgW="368280" imgH="431640" progId="Equation.3">
              <p:embed/>
            </p:oleObj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41" y="1000108"/>
            <a:ext cx="9051059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ПРАВИЛА ВЫЧИСЛЕНИЯ ПРОИЗВОДНЫХ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1571625" y="1785938"/>
          <a:ext cx="5895975" cy="746125"/>
        </p:xfrm>
        <a:graphic>
          <a:graphicData uri="http://schemas.openxmlformats.org/presentationml/2006/ole">
            <p:oleObj spid="_x0000_s53250" name="Формула" r:id="rId3" imgW="1155600" imgH="203040" progId="Equation.3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43063" y="2643188"/>
          <a:ext cx="6350000" cy="746125"/>
        </p:xfrm>
        <a:graphic>
          <a:graphicData uri="http://schemas.openxmlformats.org/presentationml/2006/ole">
            <p:oleObj spid="_x0000_s53251" name="Формула" r:id="rId4" imgW="1244520" imgH="203040" progId="Equation.3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571625" y="3429000"/>
          <a:ext cx="6350000" cy="1863725"/>
        </p:xfrm>
        <a:graphic>
          <a:graphicData uri="http://schemas.openxmlformats.org/presentationml/2006/ole">
            <p:oleObj spid="_x0000_s53252" name="Формула" r:id="rId5" imgW="1244520" imgH="507960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785938" y="5357813"/>
          <a:ext cx="7358062" cy="746125"/>
        </p:xfrm>
        <a:graphic>
          <a:graphicData uri="http://schemas.openxmlformats.org/presentationml/2006/ole">
            <p:oleObj spid="_x0000_s53253" name="Формула" r:id="rId6" imgW="1485720" imgH="20304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Вычислите производные функций</a:t>
            </a:r>
            <a:r>
              <a:rPr lang="en-US" dirty="0" smtClean="0"/>
              <a:t>(</a:t>
            </a:r>
            <a:r>
              <a:rPr lang="ru-RU" dirty="0" smtClean="0"/>
              <a:t>найди соответствие)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C</a:t>
            </a:r>
            <a:r>
              <a:rPr lang="el-GR" dirty="0" smtClean="0"/>
              <a:t>ʹ</a:t>
            </a:r>
            <a:r>
              <a:rPr lang="en-US" dirty="0" smtClean="0"/>
              <a:t>=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082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l-GR" dirty="0" smtClean="0"/>
              <a:t>π΄</a:t>
            </a:r>
            <a:r>
              <a:rPr lang="en-US" dirty="0" smtClean="0"/>
              <a:t>=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X</a:t>
            </a:r>
            <a:r>
              <a:rPr lang="el-GR" dirty="0" smtClean="0"/>
              <a:t>ʹ</a:t>
            </a:r>
            <a:r>
              <a:rPr lang="en-US" dirty="0" smtClean="0"/>
              <a:t>=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(x/5)=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(x²)=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ru-RU" dirty="0" smtClean="0"/>
              <a:t>2</a:t>
            </a:r>
            <a:r>
              <a:rPr lang="en-US" dirty="0" err="1" smtClean="0"/>
              <a:t>cosx</a:t>
            </a:r>
            <a:r>
              <a:rPr lang="en-US" dirty="0" smtClean="0"/>
              <a:t>)</a:t>
            </a:r>
            <a:r>
              <a:rPr lang="el-GR" dirty="0" smtClean="0"/>
              <a:t>ʹ</a:t>
            </a:r>
            <a:r>
              <a:rPr lang="en-US" dirty="0" smtClean="0"/>
              <a:t>=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(1/x)</a:t>
            </a:r>
            <a:r>
              <a:rPr lang="el-GR" dirty="0" smtClean="0"/>
              <a:t>ʹ</a:t>
            </a:r>
            <a:r>
              <a:rPr lang="en-US" dirty="0" smtClean="0"/>
              <a:t>=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en-US" dirty="0" err="1" smtClean="0"/>
              <a:t>lnx</a:t>
            </a:r>
            <a:r>
              <a:rPr lang="en-US" dirty="0" smtClean="0"/>
              <a:t>)</a:t>
            </a:r>
            <a:r>
              <a:rPr lang="el-GR" dirty="0" smtClean="0"/>
              <a:t>ʹ</a:t>
            </a:r>
            <a:r>
              <a:rPr lang="en-US" dirty="0" smtClean="0"/>
              <a:t>=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ru-RU" dirty="0" err="1" smtClean="0"/>
              <a:t>√</a:t>
            </a:r>
            <a:r>
              <a:rPr lang="en-US" dirty="0" smtClean="0"/>
              <a:t>x)</a:t>
            </a:r>
            <a:r>
              <a:rPr lang="el-GR" dirty="0" smtClean="0"/>
              <a:t>ʹ</a:t>
            </a:r>
            <a:r>
              <a:rPr lang="en-US" dirty="0" smtClean="0"/>
              <a:t>=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(6x³)</a:t>
            </a:r>
            <a:r>
              <a:rPr lang="el-GR" dirty="0" smtClean="0"/>
              <a:t>ʹ</a:t>
            </a:r>
            <a:r>
              <a:rPr lang="en-US" dirty="0" smtClean="0"/>
              <a:t>=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(2sinx)</a:t>
            </a:r>
            <a:r>
              <a:rPr lang="el-GR" dirty="0" smtClean="0"/>
              <a:t>ʹ</a:t>
            </a:r>
            <a:r>
              <a:rPr lang="en-US" dirty="0" smtClean="0"/>
              <a:t>=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     0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42267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-2sinx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-1/x²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1/2√x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1/5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1/x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18x²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2cosx</a:t>
            </a:r>
          </a:p>
        </p:txBody>
      </p:sp>
      <p:pic>
        <p:nvPicPr>
          <p:cNvPr id="7" name="Picture 23" descr="ANTN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013176"/>
            <a:ext cx="15843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55776" y="1916832"/>
            <a:ext cx="4040188" cy="38457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-3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-4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-7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-6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-1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-2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-8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-5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-9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7" name="Picture 23" descr="ANTN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97152"/>
            <a:ext cx="15843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00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2863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12976"/>
            <a:ext cx="478916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ANTN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4581525"/>
            <a:ext cx="15843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618</Words>
  <Application>Microsoft Office PowerPoint</Application>
  <PresentationFormat>Экран (4:3)</PresentationFormat>
  <Paragraphs>186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Поток</vt:lpstr>
      <vt:lpstr>Формула</vt:lpstr>
      <vt:lpstr>Слайд 1</vt:lpstr>
      <vt:lpstr>Цели урока</vt:lpstr>
      <vt:lpstr>Слайд 3</vt:lpstr>
      <vt:lpstr>Место проекта в учебном процессе:</vt:lpstr>
      <vt:lpstr>Слайд 5</vt:lpstr>
      <vt:lpstr>Слайд 6</vt:lpstr>
      <vt:lpstr>Вычислите производные функций(найди соответствие):</vt:lpstr>
      <vt:lpstr>Ответы:</vt:lpstr>
      <vt:lpstr>Слайд 9</vt:lpstr>
      <vt:lpstr>Слайд 10</vt:lpstr>
      <vt:lpstr>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888</cp:lastModifiedBy>
  <cp:revision>46</cp:revision>
  <dcterms:created xsi:type="dcterms:W3CDTF">2014-02-22T09:06:44Z</dcterms:created>
  <dcterms:modified xsi:type="dcterms:W3CDTF">2014-02-25T16:03:48Z</dcterms:modified>
</cp:coreProperties>
</file>