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3" r:id="rId2"/>
    <p:sldId id="306" r:id="rId3"/>
    <p:sldId id="279" r:id="rId4"/>
    <p:sldId id="331" r:id="rId5"/>
    <p:sldId id="332" r:id="rId6"/>
    <p:sldId id="316" r:id="rId7"/>
    <p:sldId id="261" r:id="rId8"/>
    <p:sldId id="319" r:id="rId9"/>
    <p:sldId id="320" r:id="rId10"/>
    <p:sldId id="328" r:id="rId11"/>
    <p:sldId id="329" r:id="rId12"/>
    <p:sldId id="317" r:id="rId13"/>
    <p:sldId id="323" r:id="rId14"/>
    <p:sldId id="324" r:id="rId15"/>
    <p:sldId id="325" r:id="rId16"/>
    <p:sldId id="330" r:id="rId17"/>
    <p:sldId id="318" r:id="rId18"/>
    <p:sldId id="292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60"/>
  </p:normalViewPr>
  <p:slideViewPr>
    <p:cSldViewPr>
      <p:cViewPr>
        <p:scale>
          <a:sx n="75" d="100"/>
          <a:sy n="75" d="100"/>
        </p:scale>
        <p:origin x="-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26AB-4D29-4BDD-8F4E-102F80C7390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9C77-D6C6-4A0C-A235-EB421D6F9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48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в 5 классе на тему: </a:t>
            </a:r>
            <a:br>
              <a:rPr lang="ru-RU" dirty="0" smtClean="0"/>
            </a:br>
            <a:r>
              <a:rPr lang="ru-RU" dirty="0" smtClean="0"/>
              <a:t>«Площадь. Формула площади прямоугольника»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005064"/>
            <a:ext cx="5317192" cy="12961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 учителями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 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Житнинская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Никифоровой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 В. и Семеновой Е. Ю.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21882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 3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85786" y="1714488"/>
            <a:ext cx="65722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Выразите следующие величины 200мм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30мм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200дм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5км</a:t>
            </a:r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а) в кв. см б) в кв. м, используя таблицу. Время на выполнение данной работы 5 минут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21882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85786" y="1714488"/>
            <a:ext cx="6572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группах. В каких единицах измеряют площадь: квартиры,  государства, участка земли, листа бумаги, оконного стекла. Объясните свою точку зрения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785927"/>
            <a:ext cx="7329510" cy="1928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Площадь. Формула площади прямоугольника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9807904">
            <a:off x="1044317" y="2966983"/>
            <a:ext cx="792162" cy="2397125"/>
          </a:xfrm>
          <a:prstGeom prst="rect">
            <a:avLst/>
          </a:prstGeom>
          <a:solidFill>
            <a:srgbClr val="CC66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29388" y="3857628"/>
            <a:ext cx="2133600" cy="1905000"/>
          </a:xfrm>
          <a:prstGeom prst="rect">
            <a:avLst/>
          </a:prstGeom>
          <a:solidFill>
            <a:srgbClr val="66FF33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66FF33"/>
              </a:solidFill>
              <a:latin typeface="Verdana" pitchFamily="34" charset="0"/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3143240" y="3571876"/>
            <a:ext cx="2397125" cy="2232025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688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равны площади данных фигур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15140" y="4643446"/>
            <a:ext cx="1971660" cy="14827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596" y="1643050"/>
            <a:ext cx="31242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66FF33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9153063">
            <a:off x="1258631" y="3752801"/>
            <a:ext cx="792162" cy="2397125"/>
          </a:xfrm>
          <a:prstGeom prst="rect">
            <a:avLst/>
          </a:prstGeom>
          <a:solidFill>
            <a:srgbClr val="CC66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Ромб 8"/>
          <p:cNvSpPr/>
          <p:nvPr/>
        </p:nvSpPr>
        <p:spPr>
          <a:xfrm>
            <a:off x="2928926" y="3786190"/>
            <a:ext cx="2397125" cy="2232025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57752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286116" y="4286256"/>
            <a:ext cx="285752" cy="2857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643438" y="4214818"/>
            <a:ext cx="357190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араллелограмм 14"/>
          <p:cNvSpPr/>
          <p:nvPr/>
        </p:nvSpPr>
        <p:spPr>
          <a:xfrm>
            <a:off x="4572000" y="1714488"/>
            <a:ext cx="3344862" cy="1655763"/>
          </a:xfrm>
          <a:prstGeom prst="parallelogram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5857884" y="1928802"/>
            <a:ext cx="3743325" cy="4737100"/>
            <a:chOff x="528" y="-898"/>
            <a:chExt cx="2484" cy="2984"/>
          </a:xfrm>
        </p:grpSpPr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5260109">
              <a:off x="1080" y="216"/>
              <a:ext cx="912" cy="2016"/>
            </a:xfrm>
            <a:prstGeom prst="flowChartManualInput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278" y="-898"/>
              <a:ext cx="1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sz="2400" b="1" dirty="0" smtClean="0">
                <a:solidFill>
                  <a:schemeClr val="accent4">
                    <a:lumMod val="10000"/>
                  </a:schemeClr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896" y="1795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 b="1">
                <a:latin typeface="Bookman Old Style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85984" y="592933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4 раза меньше длины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Представь, что ты маляр и тебя наняли для ремонта помещения. Ты знаешь, что стена имеет измерение 39 м и 47 м,  а для покраски 1 кв.м поверхности требуется 200 грамм краски. В магазине есть в продаже банки с краской по 1,8 кг., 2,4 кг., 3 кг. Сколько и каких банок нужно купить, что бы в результате ремонта  осталось меньше краски.  Свое мнение объясни.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/>
              <a:t>Сколько коврового покрытия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кв. м</a:t>
            </a:r>
            <a:r>
              <a:rPr lang="ru-RU" dirty="0" smtClean="0"/>
              <a:t>) нужно купить для того, чтобы застелить полы в зале, если его измерения 10 м и 35 м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«3»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Найти площадь прямоугольника, если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10,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20  </a:t>
            </a:r>
          </a:p>
          <a:p>
            <a:pPr algn="just"/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«4»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Грядку длиной 12м и шириной 3м разделили на три равных прямоугольника. Чему равна площадь каждого? Решите задачу разными способами. Сравните полученные результаты и объясните их.</a:t>
            </a:r>
          </a:p>
          <a:p>
            <a:pPr algn="just"/>
            <a:r>
              <a:rPr lang="ru-RU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«5»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Как измениться площадь квадрата, если его сторону уменьшить в три раза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214555"/>
            <a:ext cx="7429552" cy="24288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с родителями посчитать затраты на ремонт в вашей комнате.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4357686" y="3728624"/>
            <a:ext cx="3773215" cy="2400710"/>
            <a:chOff x="3268" y="2271"/>
            <a:chExt cx="4659" cy="2927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3268" y="2271"/>
              <a:ext cx="4518" cy="2509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4398" y="3107"/>
              <a:ext cx="847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245" y="3804"/>
              <a:ext cx="847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5668" y="4083"/>
              <a:ext cx="708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6233" y="3386"/>
              <a:ext cx="564" cy="2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833" y="4083"/>
              <a:ext cx="39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3268" y="4083"/>
              <a:ext cx="565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833" y="2271"/>
              <a:ext cx="0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6233" y="3804"/>
              <a:ext cx="565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5104" y="2968"/>
              <a:ext cx="847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5527" y="2968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5527" y="3247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3268" y="5198"/>
              <a:ext cx="39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6092" y="3804"/>
              <a:ext cx="0" cy="9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6233" y="3665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7927" y="2271"/>
              <a:ext cx="0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104" y="3804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4962" y="2968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7221" y="4222"/>
              <a:ext cx="706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>
              <a:off x="6233" y="4222"/>
              <a:ext cx="141" cy="13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551911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Надежда\Рабочий стол\j03433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7" y="1235102"/>
            <a:ext cx="4786314" cy="49799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Закончи предложение: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понравилось…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затруднялся…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 настроение…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дежда\Рабочий стол\8637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5929354" cy="857257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Математику,  друзья,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Не любить никак нельзя.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innerShdw blurRad="749300" dist="990600" dir="11400000">
                  <a:prstClr val="black">
                    <a:alpha val="4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071546"/>
            <a:ext cx="3840224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25 ◦ 15 ◦ 4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3840224" cy="8927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125 ◦ 8 ◦ 6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286124"/>
            <a:ext cx="3840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12 ◦ 5 ◦ 20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071678"/>
            <a:ext cx="3840224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25 ◦ 7 ◦ 8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3286124"/>
            <a:ext cx="3840224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25 ◦ 22 ◦ 4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643446"/>
            <a:ext cx="3840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11 ◦  26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714884"/>
            <a:ext cx="3840224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 520 ◦ 5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5715016"/>
            <a:ext cx="3840224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(25 +9)  ◦ 4 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7929614" cy="5000660"/>
        </p:xfrm>
        <a:graphic>
          <a:graphicData uri="http://schemas.openxmlformats.org/drawingml/2006/table">
            <a:tbl>
              <a:tblPr/>
              <a:tblGrid>
                <a:gridCol w="579273"/>
                <a:gridCol w="579273"/>
                <a:gridCol w="579273"/>
                <a:gridCol w="669384"/>
                <a:gridCol w="720875"/>
                <a:gridCol w="669384"/>
                <a:gridCol w="579273"/>
                <a:gridCol w="579273"/>
                <a:gridCol w="669384"/>
                <a:gridCol w="579273"/>
                <a:gridCol w="579273"/>
                <a:gridCol w="579273"/>
                <a:gridCol w="566403"/>
              </a:tblGrid>
              <a:tr h="71438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r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1670" y="285728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Реши кроссворд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571478"/>
          <a:ext cx="7786743" cy="5462156"/>
        </p:xfrm>
        <a:graphic>
          <a:graphicData uri="http://schemas.openxmlformats.org/drawingml/2006/table">
            <a:tbl>
              <a:tblPr/>
              <a:tblGrid>
                <a:gridCol w="568836"/>
                <a:gridCol w="568836"/>
                <a:gridCol w="568836"/>
                <a:gridCol w="657323"/>
                <a:gridCol w="707888"/>
                <a:gridCol w="657323"/>
                <a:gridCol w="568836"/>
                <a:gridCol w="568836"/>
                <a:gridCol w="657323"/>
                <a:gridCol w="568836"/>
                <a:gridCol w="568836"/>
                <a:gridCol w="568836"/>
                <a:gridCol w="556198"/>
              </a:tblGrid>
              <a:tr h="780308"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п</a:t>
                      </a:r>
                      <a:endParaRPr lang="ru-RU" sz="4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щ</a:t>
                      </a:r>
                      <a:endParaRPr lang="ru-RU" sz="4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д</a:t>
                      </a:r>
                      <a:endParaRPr lang="ru-RU" sz="4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0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ь</a:t>
                      </a:r>
                      <a:endParaRPr lang="ru-RU" sz="4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4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66" marR="7966" marT="79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Найдите площадь фигуры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6741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    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401175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8001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Найдите периметр фигуры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4856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S=a ∙ b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60132" y="50565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S=a ∙ a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4105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</a:t>
            </a:r>
            <a:r>
              <a:rPr lang="en-US" sz="3200" b="1" dirty="0" smtClean="0"/>
              <a:t>S</a:t>
            </a:r>
            <a:r>
              <a:rPr lang="ru-RU" sz="3200" b="1" dirty="0" smtClean="0"/>
              <a:t> = 4</a:t>
            </a:r>
            <a:r>
              <a:rPr lang="en-US" sz="3200" b="1" dirty="0" smtClean="0"/>
              <a:t> </a:t>
            </a:r>
            <a:r>
              <a:rPr lang="ru-RU" sz="3200" b="1" dirty="0" smtClean="0"/>
              <a:t>∙</a:t>
            </a:r>
            <a:r>
              <a:rPr lang="en-US" sz="3200" b="1" dirty="0" smtClean="0"/>
              <a:t> 1</a:t>
            </a:r>
            <a:r>
              <a:rPr lang="ru-RU" sz="3200" b="1" dirty="0" smtClean="0"/>
              <a:t>2</a:t>
            </a:r>
            <a:r>
              <a:rPr lang="en-US" sz="3200" b="1" dirty="0" smtClean="0"/>
              <a:t> </a:t>
            </a:r>
            <a:r>
              <a:rPr lang="ru-RU" sz="3200" b="1" dirty="0" smtClean="0"/>
              <a:t>=</a:t>
            </a:r>
            <a:r>
              <a:rPr lang="en-US" sz="3200" b="1" dirty="0" smtClean="0"/>
              <a:t> 48</a:t>
            </a:r>
            <a:r>
              <a:rPr lang="ru-RU" sz="3200" b="1" dirty="0" smtClean="0"/>
              <a:t> кв.см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949280"/>
            <a:ext cx="3350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</a:t>
            </a:r>
            <a:r>
              <a:rPr lang="en-US" sz="3200" b="1" dirty="0" smtClean="0"/>
              <a:t>S</a:t>
            </a:r>
            <a:r>
              <a:rPr lang="ru-RU" sz="3200" b="1" dirty="0" smtClean="0"/>
              <a:t> = 4∙4=16 кв.см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571612"/>
            <a:ext cx="744492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площадь прямоугольника со сторонами 1м и 40 м. Из предложенных ответов найдите верный и объясните его: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1)40;    2) 250;     3)400;     4)4000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642918"/>
            <a:ext cx="5715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85794"/>
            <a:ext cx="21882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85786" y="1714488"/>
            <a:ext cx="6572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из прямоугольников имеющих площадь 36см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имеет наименьший периметр. Как можно использовать эту задачу при планировании садового участка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507</Words>
  <Application>Microsoft Office PowerPoint</Application>
  <PresentationFormat>Экран (4:3)</PresentationFormat>
  <Paragraphs>160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в 5 классе на тему:  «Площадь. Формула площади прямоугольника»</vt:lpstr>
      <vt:lpstr>Математику,  друзья, Не любить никак нельзя.  </vt:lpstr>
      <vt:lpstr>Устный счет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Тема урока </vt:lpstr>
      <vt:lpstr>Чему равны площади данных фигур</vt:lpstr>
      <vt:lpstr>Задача 5</vt:lpstr>
      <vt:lpstr>Задача 6</vt:lpstr>
      <vt:lpstr>Самостоятельная работа</vt:lpstr>
      <vt:lpstr>Домашнее задание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Ребята, послушайте, какая тишина! Это в школе начались уроки. Мы не будем тратить время зря  И приступим все к работе.</dc:title>
  <cp:lastModifiedBy>Дом</cp:lastModifiedBy>
  <cp:revision>74</cp:revision>
  <dcterms:modified xsi:type="dcterms:W3CDTF">2015-02-08T15:28:29Z</dcterms:modified>
</cp:coreProperties>
</file>