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8" r:id="rId6"/>
    <p:sldId id="260" r:id="rId7"/>
    <p:sldId id="262" r:id="rId8"/>
    <p:sldId id="263" r:id="rId9"/>
    <p:sldId id="264" r:id="rId10"/>
    <p:sldId id="265" r:id="rId11"/>
    <p:sldId id="267" r:id="rId12"/>
    <p:sldId id="261"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A29C0-7388-4ABB-8E5A-68F0088F67F7}" type="doc">
      <dgm:prSet loTypeId="urn:microsoft.com/office/officeart/2005/8/layout/cycle7" loCatId="cycle" qsTypeId="urn:microsoft.com/office/officeart/2005/8/quickstyle/simple3" qsCatId="simple" csTypeId="urn:microsoft.com/office/officeart/2005/8/colors/accent1_4" csCatId="accent1" phldr="1"/>
      <dgm:spPr/>
      <dgm:t>
        <a:bodyPr/>
        <a:lstStyle/>
        <a:p>
          <a:endParaRPr lang="ru-RU"/>
        </a:p>
      </dgm:t>
    </dgm:pt>
    <dgm:pt modelId="{3FE083E1-7A7B-4651-A024-EC321163DE3C}">
      <dgm:prSet phldrT="[Текст]" custT="1"/>
      <dgm:spPr/>
      <dgm:t>
        <a:bodyPr/>
        <a:lstStyle/>
        <a:p>
          <a:r>
            <a:rPr lang="ru-RU" sz="2400" b="1" dirty="0">
              <a:latin typeface="Times New Roman" pitchFamily="18" charset="0"/>
              <a:cs typeface="Times New Roman" pitchFamily="18" charset="0"/>
            </a:rPr>
            <a:t>Жертва</a:t>
          </a:r>
        </a:p>
      </dgm:t>
    </dgm:pt>
    <dgm:pt modelId="{47EFE69F-80A1-44C7-867D-06F263B982FC}" type="parTrans" cxnId="{09377809-E6C2-4CEB-9445-B80934217096}">
      <dgm:prSet/>
      <dgm:spPr/>
      <dgm:t>
        <a:bodyPr/>
        <a:lstStyle/>
        <a:p>
          <a:endParaRPr lang="ru-RU"/>
        </a:p>
      </dgm:t>
    </dgm:pt>
    <dgm:pt modelId="{45D95B70-79A8-4AD8-AFB9-8C4B9E87656E}" type="sibTrans" cxnId="{09377809-E6C2-4CEB-9445-B80934217096}">
      <dgm:prSet/>
      <dgm:spPr/>
      <dgm:t>
        <a:bodyPr/>
        <a:lstStyle/>
        <a:p>
          <a:endParaRPr lang="ru-RU"/>
        </a:p>
      </dgm:t>
    </dgm:pt>
    <dgm:pt modelId="{168AC2BF-B834-4C91-98AE-1D9EA5C5A89E}">
      <dgm:prSet phldrT="[Текст]" custT="1"/>
      <dgm:spPr/>
      <dgm:t>
        <a:bodyPr/>
        <a:lstStyle/>
        <a:p>
          <a:r>
            <a:rPr lang="ru-RU" sz="2400" b="1" dirty="0">
              <a:latin typeface="Times New Roman" pitchFamily="18" charset="0"/>
              <a:cs typeface="Times New Roman" pitchFamily="18" charset="0"/>
            </a:rPr>
            <a:t>Преследователь</a:t>
          </a:r>
        </a:p>
      </dgm:t>
    </dgm:pt>
    <dgm:pt modelId="{57FE6F8D-A25E-491D-B4DC-9D5D5B69F387}" type="parTrans" cxnId="{DD450E5F-36EA-4E79-B162-B35069B65849}">
      <dgm:prSet/>
      <dgm:spPr/>
      <dgm:t>
        <a:bodyPr/>
        <a:lstStyle/>
        <a:p>
          <a:endParaRPr lang="ru-RU"/>
        </a:p>
      </dgm:t>
    </dgm:pt>
    <dgm:pt modelId="{1802B6C9-247A-4A71-987C-FA5EBF20DD5B}" type="sibTrans" cxnId="{DD450E5F-36EA-4E79-B162-B35069B65849}">
      <dgm:prSet/>
      <dgm:spPr/>
      <dgm:t>
        <a:bodyPr/>
        <a:lstStyle/>
        <a:p>
          <a:endParaRPr lang="ru-RU"/>
        </a:p>
      </dgm:t>
    </dgm:pt>
    <dgm:pt modelId="{8AA6048B-FA06-400F-909A-ED499A63A0B6}">
      <dgm:prSet phldrT="[Текст]" custT="1"/>
      <dgm:spPr/>
      <dgm:t>
        <a:bodyPr/>
        <a:lstStyle/>
        <a:p>
          <a:r>
            <a:rPr lang="ru-RU" sz="2400" b="1" dirty="0">
              <a:latin typeface="Times New Roman" pitchFamily="18" charset="0"/>
              <a:cs typeface="Times New Roman" pitchFamily="18" charset="0"/>
            </a:rPr>
            <a:t>Спасатель</a:t>
          </a:r>
        </a:p>
      </dgm:t>
    </dgm:pt>
    <dgm:pt modelId="{FAB0C379-0A68-40CD-A564-A647571E6A05}" type="parTrans" cxnId="{D979D2F8-A988-41B2-BAAF-04A7552A0A18}">
      <dgm:prSet/>
      <dgm:spPr/>
      <dgm:t>
        <a:bodyPr/>
        <a:lstStyle/>
        <a:p>
          <a:endParaRPr lang="ru-RU"/>
        </a:p>
      </dgm:t>
    </dgm:pt>
    <dgm:pt modelId="{7611FE68-8491-40E4-9B96-459586A90185}" type="sibTrans" cxnId="{D979D2F8-A988-41B2-BAAF-04A7552A0A18}">
      <dgm:prSet/>
      <dgm:spPr/>
      <dgm:t>
        <a:bodyPr/>
        <a:lstStyle/>
        <a:p>
          <a:endParaRPr lang="ru-RU"/>
        </a:p>
      </dgm:t>
    </dgm:pt>
    <dgm:pt modelId="{57790FDE-A13D-490E-9504-E8A466E8731A}" type="pres">
      <dgm:prSet presAssocID="{228A29C0-7388-4ABB-8E5A-68F0088F67F7}" presName="Name0" presStyleCnt="0">
        <dgm:presLayoutVars>
          <dgm:dir/>
          <dgm:resizeHandles val="exact"/>
        </dgm:presLayoutVars>
      </dgm:prSet>
      <dgm:spPr/>
      <dgm:t>
        <a:bodyPr/>
        <a:lstStyle/>
        <a:p>
          <a:endParaRPr lang="ru-RU"/>
        </a:p>
      </dgm:t>
    </dgm:pt>
    <dgm:pt modelId="{8659C898-98BC-48EA-AD87-23594AE8DCBD}" type="pres">
      <dgm:prSet presAssocID="{3FE083E1-7A7B-4651-A024-EC321163DE3C}" presName="node" presStyleLbl="node1" presStyleIdx="0" presStyleCnt="3" custRadScaleRad="61566" custRadScaleInc="-4267">
        <dgm:presLayoutVars>
          <dgm:bulletEnabled val="1"/>
        </dgm:presLayoutVars>
      </dgm:prSet>
      <dgm:spPr/>
      <dgm:t>
        <a:bodyPr/>
        <a:lstStyle/>
        <a:p>
          <a:endParaRPr lang="ru-RU"/>
        </a:p>
      </dgm:t>
    </dgm:pt>
    <dgm:pt modelId="{AA2EA95D-070E-4E21-81DD-C16AC3D1990B}" type="pres">
      <dgm:prSet presAssocID="{45D95B70-79A8-4AD8-AFB9-8C4B9E87656E}" presName="sibTrans" presStyleLbl="sibTrans2D1" presStyleIdx="0" presStyleCnt="3"/>
      <dgm:spPr/>
      <dgm:t>
        <a:bodyPr/>
        <a:lstStyle/>
        <a:p>
          <a:endParaRPr lang="ru-RU"/>
        </a:p>
      </dgm:t>
    </dgm:pt>
    <dgm:pt modelId="{245B08D5-1297-44E0-9AA2-7149A0B0CC6E}" type="pres">
      <dgm:prSet presAssocID="{45D95B70-79A8-4AD8-AFB9-8C4B9E87656E}" presName="connectorText" presStyleLbl="sibTrans2D1" presStyleIdx="0" presStyleCnt="3"/>
      <dgm:spPr/>
      <dgm:t>
        <a:bodyPr/>
        <a:lstStyle/>
        <a:p>
          <a:endParaRPr lang="ru-RU"/>
        </a:p>
      </dgm:t>
    </dgm:pt>
    <dgm:pt modelId="{BB9395F3-0794-4163-878B-A04A75E759DD}" type="pres">
      <dgm:prSet presAssocID="{168AC2BF-B834-4C91-98AE-1D9EA5C5A89E}" presName="node" presStyleLbl="node1" presStyleIdx="1" presStyleCnt="3" custScaleX="136197">
        <dgm:presLayoutVars>
          <dgm:bulletEnabled val="1"/>
        </dgm:presLayoutVars>
      </dgm:prSet>
      <dgm:spPr/>
      <dgm:t>
        <a:bodyPr/>
        <a:lstStyle/>
        <a:p>
          <a:endParaRPr lang="ru-RU"/>
        </a:p>
      </dgm:t>
    </dgm:pt>
    <dgm:pt modelId="{0217A32F-1FDD-4E59-A31F-192AA9857C71}" type="pres">
      <dgm:prSet presAssocID="{1802B6C9-247A-4A71-987C-FA5EBF20DD5B}" presName="sibTrans" presStyleLbl="sibTrans2D1" presStyleIdx="1" presStyleCnt="3"/>
      <dgm:spPr/>
      <dgm:t>
        <a:bodyPr/>
        <a:lstStyle/>
        <a:p>
          <a:endParaRPr lang="ru-RU"/>
        </a:p>
      </dgm:t>
    </dgm:pt>
    <dgm:pt modelId="{18C01045-B625-4E04-9350-79905CD63734}" type="pres">
      <dgm:prSet presAssocID="{1802B6C9-247A-4A71-987C-FA5EBF20DD5B}" presName="connectorText" presStyleLbl="sibTrans2D1" presStyleIdx="1" presStyleCnt="3"/>
      <dgm:spPr/>
      <dgm:t>
        <a:bodyPr/>
        <a:lstStyle/>
        <a:p>
          <a:endParaRPr lang="ru-RU"/>
        </a:p>
      </dgm:t>
    </dgm:pt>
    <dgm:pt modelId="{2B4974DD-4B0C-4DD7-9461-CDC06F84DA9E}" type="pres">
      <dgm:prSet presAssocID="{8AA6048B-FA06-400F-909A-ED499A63A0B6}" presName="node" presStyleLbl="node1" presStyleIdx="2" presStyleCnt="3" custScaleX="137272">
        <dgm:presLayoutVars>
          <dgm:bulletEnabled val="1"/>
        </dgm:presLayoutVars>
      </dgm:prSet>
      <dgm:spPr/>
      <dgm:t>
        <a:bodyPr/>
        <a:lstStyle/>
        <a:p>
          <a:endParaRPr lang="ru-RU"/>
        </a:p>
      </dgm:t>
    </dgm:pt>
    <dgm:pt modelId="{48E93C12-30C4-4451-A881-94F5C8F94208}" type="pres">
      <dgm:prSet presAssocID="{7611FE68-8491-40E4-9B96-459586A90185}" presName="sibTrans" presStyleLbl="sibTrans2D1" presStyleIdx="2" presStyleCnt="3"/>
      <dgm:spPr/>
      <dgm:t>
        <a:bodyPr/>
        <a:lstStyle/>
        <a:p>
          <a:endParaRPr lang="ru-RU"/>
        </a:p>
      </dgm:t>
    </dgm:pt>
    <dgm:pt modelId="{59AB8F68-6BE4-4FF7-9C2E-C7C58C4799CD}" type="pres">
      <dgm:prSet presAssocID="{7611FE68-8491-40E4-9B96-459586A90185}" presName="connectorText" presStyleLbl="sibTrans2D1" presStyleIdx="2" presStyleCnt="3"/>
      <dgm:spPr/>
      <dgm:t>
        <a:bodyPr/>
        <a:lstStyle/>
        <a:p>
          <a:endParaRPr lang="ru-RU"/>
        </a:p>
      </dgm:t>
    </dgm:pt>
  </dgm:ptLst>
  <dgm:cxnLst>
    <dgm:cxn modelId="{A0295E64-45A3-4A21-A7D7-C0CAAADA2AA7}" type="presOf" srcId="{45D95B70-79A8-4AD8-AFB9-8C4B9E87656E}" destId="{AA2EA95D-070E-4E21-81DD-C16AC3D1990B}" srcOrd="0" destOrd="0" presId="urn:microsoft.com/office/officeart/2005/8/layout/cycle7"/>
    <dgm:cxn modelId="{85B44812-0053-4E88-80FB-5F5E271A34AA}" type="presOf" srcId="{7611FE68-8491-40E4-9B96-459586A90185}" destId="{59AB8F68-6BE4-4FF7-9C2E-C7C58C4799CD}" srcOrd="1" destOrd="0" presId="urn:microsoft.com/office/officeart/2005/8/layout/cycle7"/>
    <dgm:cxn modelId="{09377809-E6C2-4CEB-9445-B80934217096}" srcId="{228A29C0-7388-4ABB-8E5A-68F0088F67F7}" destId="{3FE083E1-7A7B-4651-A024-EC321163DE3C}" srcOrd="0" destOrd="0" parTransId="{47EFE69F-80A1-44C7-867D-06F263B982FC}" sibTransId="{45D95B70-79A8-4AD8-AFB9-8C4B9E87656E}"/>
    <dgm:cxn modelId="{44288DF0-0CFB-4953-B251-28C4FFDB491A}" type="presOf" srcId="{1802B6C9-247A-4A71-987C-FA5EBF20DD5B}" destId="{0217A32F-1FDD-4E59-A31F-192AA9857C71}" srcOrd="0" destOrd="0" presId="urn:microsoft.com/office/officeart/2005/8/layout/cycle7"/>
    <dgm:cxn modelId="{758B8A6A-8DA6-41D7-8836-005811585939}" type="presOf" srcId="{1802B6C9-247A-4A71-987C-FA5EBF20DD5B}" destId="{18C01045-B625-4E04-9350-79905CD63734}" srcOrd="1" destOrd="0" presId="urn:microsoft.com/office/officeart/2005/8/layout/cycle7"/>
    <dgm:cxn modelId="{4641C263-408F-4815-A077-230E40A8723A}" type="presOf" srcId="{228A29C0-7388-4ABB-8E5A-68F0088F67F7}" destId="{57790FDE-A13D-490E-9504-E8A466E8731A}" srcOrd="0" destOrd="0" presId="urn:microsoft.com/office/officeart/2005/8/layout/cycle7"/>
    <dgm:cxn modelId="{36BBF9A1-FCD4-4D5C-93BF-DCBE1A555D68}" type="presOf" srcId="{7611FE68-8491-40E4-9B96-459586A90185}" destId="{48E93C12-30C4-4451-A881-94F5C8F94208}" srcOrd="0" destOrd="0" presId="urn:microsoft.com/office/officeart/2005/8/layout/cycle7"/>
    <dgm:cxn modelId="{9C408323-3A4D-4C08-891A-C92F58747E49}" type="presOf" srcId="{3FE083E1-7A7B-4651-A024-EC321163DE3C}" destId="{8659C898-98BC-48EA-AD87-23594AE8DCBD}" srcOrd="0" destOrd="0" presId="urn:microsoft.com/office/officeart/2005/8/layout/cycle7"/>
    <dgm:cxn modelId="{07946F42-332D-4847-8BAE-27377670D14B}" type="presOf" srcId="{168AC2BF-B834-4C91-98AE-1D9EA5C5A89E}" destId="{BB9395F3-0794-4163-878B-A04A75E759DD}" srcOrd="0" destOrd="0" presId="urn:microsoft.com/office/officeart/2005/8/layout/cycle7"/>
    <dgm:cxn modelId="{0A958BB9-FACC-411D-862B-FEAD7B3A1872}" type="presOf" srcId="{45D95B70-79A8-4AD8-AFB9-8C4B9E87656E}" destId="{245B08D5-1297-44E0-9AA2-7149A0B0CC6E}" srcOrd="1" destOrd="0" presId="urn:microsoft.com/office/officeart/2005/8/layout/cycle7"/>
    <dgm:cxn modelId="{DD450E5F-36EA-4E79-B162-B35069B65849}" srcId="{228A29C0-7388-4ABB-8E5A-68F0088F67F7}" destId="{168AC2BF-B834-4C91-98AE-1D9EA5C5A89E}" srcOrd="1" destOrd="0" parTransId="{57FE6F8D-A25E-491D-B4DC-9D5D5B69F387}" sibTransId="{1802B6C9-247A-4A71-987C-FA5EBF20DD5B}"/>
    <dgm:cxn modelId="{4FBA9966-5E42-4E26-9993-3B1C840A56F9}" type="presOf" srcId="{8AA6048B-FA06-400F-909A-ED499A63A0B6}" destId="{2B4974DD-4B0C-4DD7-9461-CDC06F84DA9E}" srcOrd="0" destOrd="0" presId="urn:microsoft.com/office/officeart/2005/8/layout/cycle7"/>
    <dgm:cxn modelId="{D979D2F8-A988-41B2-BAAF-04A7552A0A18}" srcId="{228A29C0-7388-4ABB-8E5A-68F0088F67F7}" destId="{8AA6048B-FA06-400F-909A-ED499A63A0B6}" srcOrd="2" destOrd="0" parTransId="{FAB0C379-0A68-40CD-A564-A647571E6A05}" sibTransId="{7611FE68-8491-40E4-9B96-459586A90185}"/>
    <dgm:cxn modelId="{0F5906D9-EE43-4703-BF55-C9CC62E47283}" type="presParOf" srcId="{57790FDE-A13D-490E-9504-E8A466E8731A}" destId="{8659C898-98BC-48EA-AD87-23594AE8DCBD}" srcOrd="0" destOrd="0" presId="urn:microsoft.com/office/officeart/2005/8/layout/cycle7"/>
    <dgm:cxn modelId="{DCBB5FB2-9E39-4FAC-BA12-7BF8FC9CBC93}" type="presParOf" srcId="{57790FDE-A13D-490E-9504-E8A466E8731A}" destId="{AA2EA95D-070E-4E21-81DD-C16AC3D1990B}" srcOrd="1" destOrd="0" presId="urn:microsoft.com/office/officeart/2005/8/layout/cycle7"/>
    <dgm:cxn modelId="{4477ADA0-E971-4B67-9CDE-CFBF375F13D3}" type="presParOf" srcId="{AA2EA95D-070E-4E21-81DD-C16AC3D1990B}" destId="{245B08D5-1297-44E0-9AA2-7149A0B0CC6E}" srcOrd="0" destOrd="0" presId="urn:microsoft.com/office/officeart/2005/8/layout/cycle7"/>
    <dgm:cxn modelId="{2B59BDD0-523A-48E3-A664-452A135D0576}" type="presParOf" srcId="{57790FDE-A13D-490E-9504-E8A466E8731A}" destId="{BB9395F3-0794-4163-878B-A04A75E759DD}" srcOrd="2" destOrd="0" presId="urn:microsoft.com/office/officeart/2005/8/layout/cycle7"/>
    <dgm:cxn modelId="{4DC78349-E1D2-431C-812F-219F8157FD9D}" type="presParOf" srcId="{57790FDE-A13D-490E-9504-E8A466E8731A}" destId="{0217A32F-1FDD-4E59-A31F-192AA9857C71}" srcOrd="3" destOrd="0" presId="urn:microsoft.com/office/officeart/2005/8/layout/cycle7"/>
    <dgm:cxn modelId="{8B435140-711D-424F-9F92-21553423DD0B}" type="presParOf" srcId="{0217A32F-1FDD-4E59-A31F-192AA9857C71}" destId="{18C01045-B625-4E04-9350-79905CD63734}" srcOrd="0" destOrd="0" presId="urn:microsoft.com/office/officeart/2005/8/layout/cycle7"/>
    <dgm:cxn modelId="{B41F3108-2A5B-4448-B5AE-D49891F9D5CE}" type="presParOf" srcId="{57790FDE-A13D-490E-9504-E8A466E8731A}" destId="{2B4974DD-4B0C-4DD7-9461-CDC06F84DA9E}" srcOrd="4" destOrd="0" presId="urn:microsoft.com/office/officeart/2005/8/layout/cycle7"/>
    <dgm:cxn modelId="{10E3DBD3-1B1E-4E70-BD8F-F3AD8E4CC931}" type="presParOf" srcId="{57790FDE-A13D-490E-9504-E8A466E8731A}" destId="{48E93C12-30C4-4451-A881-94F5C8F94208}" srcOrd="5" destOrd="0" presId="urn:microsoft.com/office/officeart/2005/8/layout/cycle7"/>
    <dgm:cxn modelId="{804A0A15-4610-42FE-BAEB-6931B6BE738E}" type="presParOf" srcId="{48E93C12-30C4-4451-A881-94F5C8F94208}" destId="{59AB8F68-6BE4-4FF7-9C2E-C7C58C4799CD}"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8A29C0-7388-4ABB-8E5A-68F0088F67F7}" type="doc">
      <dgm:prSet loTypeId="urn:microsoft.com/office/officeart/2005/8/layout/cycle7" loCatId="cycle" qsTypeId="urn:microsoft.com/office/officeart/2005/8/quickstyle/simple3" qsCatId="simple" csTypeId="urn:microsoft.com/office/officeart/2005/8/colors/accent3_3" csCatId="accent3" phldr="1"/>
      <dgm:spPr/>
      <dgm:t>
        <a:bodyPr/>
        <a:lstStyle/>
        <a:p>
          <a:endParaRPr lang="ru-RU"/>
        </a:p>
      </dgm:t>
    </dgm:pt>
    <dgm:pt modelId="{3FE083E1-7A7B-4651-A024-EC321163DE3C}">
      <dgm:prSet phldrT="[Текст]" custT="1"/>
      <dgm:spPr>
        <a:xfrm>
          <a:off x="1945977" y="322265"/>
          <a:ext cx="877312" cy="438656"/>
        </a:xfrm>
      </dgm:spPr>
      <dgm:t>
        <a:bodyPr/>
        <a:lstStyle/>
        <a:p>
          <a:r>
            <a:rPr lang="ru-RU" sz="2400" b="1" i="0" dirty="0" smtClean="0">
              <a:latin typeface="Times New Roman" pitchFamily="18" charset="0"/>
              <a:ea typeface="+mn-ea"/>
              <a:cs typeface="Times New Roman" pitchFamily="18" charset="0"/>
            </a:rPr>
            <a:t>Ученик</a:t>
          </a:r>
          <a:endParaRPr lang="ru-RU" sz="2400" b="1" i="0" dirty="0">
            <a:latin typeface="Times New Roman" pitchFamily="18" charset="0"/>
            <a:ea typeface="+mn-ea"/>
            <a:cs typeface="Times New Roman" pitchFamily="18" charset="0"/>
          </a:endParaRPr>
        </a:p>
      </dgm:t>
    </dgm:pt>
    <dgm:pt modelId="{47EFE69F-80A1-44C7-867D-06F263B982FC}" type="parTrans" cxnId="{09377809-E6C2-4CEB-9445-B80934217096}">
      <dgm:prSet/>
      <dgm:spPr/>
      <dgm:t>
        <a:bodyPr/>
        <a:lstStyle/>
        <a:p>
          <a:endParaRPr lang="ru-RU"/>
        </a:p>
      </dgm:t>
    </dgm:pt>
    <dgm:pt modelId="{45D95B70-79A8-4AD8-AFB9-8C4B9E87656E}" type="sibTrans" cxnId="{09377809-E6C2-4CEB-9445-B80934217096}">
      <dgm:prSet/>
      <dgm:spPr>
        <a:xfrm rot="3077612">
          <a:off x="2658737" y="930982"/>
          <a:ext cx="198884" cy="153529"/>
        </a:xfrm>
      </dgm:spPr>
      <dgm:t>
        <a:bodyPr/>
        <a:lstStyle/>
        <a:p>
          <a:endParaRPr lang="ru-RU">
            <a:solidFill>
              <a:sysClr val="windowText" lastClr="000000">
                <a:hueOff val="0"/>
                <a:satOff val="0"/>
                <a:lumOff val="0"/>
                <a:alphaOff val="0"/>
              </a:sysClr>
            </a:solidFill>
            <a:latin typeface="Calibri"/>
            <a:ea typeface="+mn-ea"/>
            <a:cs typeface="+mn-cs"/>
          </a:endParaRPr>
        </a:p>
      </dgm:t>
    </dgm:pt>
    <dgm:pt modelId="{168AC2BF-B834-4C91-98AE-1D9EA5C5A89E}">
      <dgm:prSet phldrT="[Текст]" custT="1"/>
      <dgm:spPr>
        <a:xfrm>
          <a:off x="2534288" y="1254572"/>
          <a:ext cx="1194873" cy="438656"/>
        </a:xfrm>
      </dgm:spPr>
      <dgm:t>
        <a:bodyPr/>
        <a:lstStyle/>
        <a:p>
          <a:r>
            <a:rPr lang="ru-RU" sz="2400" b="1" i="0" smtClean="0">
              <a:latin typeface="Times New Roman" pitchFamily="18" charset="0"/>
              <a:ea typeface="+mn-ea"/>
              <a:cs typeface="Times New Roman" pitchFamily="18" charset="0"/>
            </a:rPr>
            <a:t>Учитель</a:t>
          </a:r>
          <a:endParaRPr lang="ru-RU" sz="2400" b="1" i="0" dirty="0">
            <a:latin typeface="Times New Roman" pitchFamily="18" charset="0"/>
            <a:ea typeface="+mn-ea"/>
            <a:cs typeface="Times New Roman" pitchFamily="18" charset="0"/>
          </a:endParaRPr>
        </a:p>
      </dgm:t>
    </dgm:pt>
    <dgm:pt modelId="{57FE6F8D-A25E-491D-B4DC-9D5D5B69F387}" type="parTrans" cxnId="{DD450E5F-36EA-4E79-B162-B35069B65849}">
      <dgm:prSet/>
      <dgm:spPr/>
      <dgm:t>
        <a:bodyPr/>
        <a:lstStyle/>
        <a:p>
          <a:endParaRPr lang="ru-RU"/>
        </a:p>
      </dgm:t>
    </dgm:pt>
    <dgm:pt modelId="{1802B6C9-247A-4A71-987C-FA5EBF20DD5B}" type="sibTrans" cxnId="{DD450E5F-36EA-4E79-B162-B35069B65849}">
      <dgm:prSet/>
      <dgm:spPr>
        <a:xfrm rot="10800000">
          <a:off x="2310543" y="1397135"/>
          <a:ext cx="198884" cy="153529"/>
        </a:xfrm>
      </dgm:spPr>
      <dgm:t>
        <a:bodyPr/>
        <a:lstStyle/>
        <a:p>
          <a:endParaRPr lang="ru-RU">
            <a:solidFill>
              <a:sysClr val="windowText" lastClr="000000">
                <a:hueOff val="0"/>
                <a:satOff val="0"/>
                <a:lumOff val="0"/>
                <a:alphaOff val="0"/>
              </a:sysClr>
            </a:solidFill>
            <a:latin typeface="Calibri"/>
            <a:ea typeface="+mn-ea"/>
            <a:cs typeface="+mn-cs"/>
          </a:endParaRPr>
        </a:p>
      </dgm:t>
    </dgm:pt>
    <dgm:pt modelId="{8AA6048B-FA06-400F-909A-ED499A63A0B6}">
      <dgm:prSet phldrT="[Текст]" custT="1"/>
      <dgm:spPr>
        <a:xfrm>
          <a:off x="1081377" y="1254572"/>
          <a:ext cx="1204304" cy="438656"/>
        </a:xfrm>
      </dgm:spPr>
      <dgm:t>
        <a:bodyPr/>
        <a:lstStyle/>
        <a:p>
          <a:r>
            <a:rPr lang="ru-RU" sz="2400" b="1" i="0" smtClean="0">
              <a:latin typeface="Times New Roman" pitchFamily="18" charset="0"/>
              <a:ea typeface="+mn-ea"/>
              <a:cs typeface="Times New Roman" pitchFamily="18" charset="0"/>
            </a:rPr>
            <a:t>Посредник</a:t>
          </a:r>
          <a:endParaRPr lang="ru-RU" sz="2400" b="1" i="0" dirty="0">
            <a:latin typeface="Times New Roman" pitchFamily="18" charset="0"/>
            <a:ea typeface="+mn-ea"/>
            <a:cs typeface="Times New Roman" pitchFamily="18" charset="0"/>
          </a:endParaRPr>
        </a:p>
      </dgm:t>
    </dgm:pt>
    <dgm:pt modelId="{FAB0C379-0A68-40CD-A564-A647571E6A05}" type="parTrans" cxnId="{D979D2F8-A988-41B2-BAAF-04A7552A0A18}">
      <dgm:prSet/>
      <dgm:spPr/>
      <dgm:t>
        <a:bodyPr/>
        <a:lstStyle/>
        <a:p>
          <a:endParaRPr lang="ru-RU"/>
        </a:p>
      </dgm:t>
    </dgm:pt>
    <dgm:pt modelId="{7611FE68-8491-40E4-9B96-459586A90185}" type="sibTrans" cxnId="{D979D2F8-A988-41B2-BAAF-04A7552A0A18}">
      <dgm:prSet/>
      <dgm:spPr>
        <a:xfrm rot="18416610">
          <a:off x="1934639" y="930982"/>
          <a:ext cx="198884" cy="153529"/>
        </a:xfrm>
      </dgm:spPr>
      <dgm:t>
        <a:bodyPr/>
        <a:lstStyle/>
        <a:p>
          <a:endParaRPr lang="ru-RU">
            <a:solidFill>
              <a:sysClr val="windowText" lastClr="000000">
                <a:hueOff val="0"/>
                <a:satOff val="0"/>
                <a:lumOff val="0"/>
                <a:alphaOff val="0"/>
              </a:sysClr>
            </a:solidFill>
            <a:latin typeface="Calibri"/>
            <a:ea typeface="+mn-ea"/>
            <a:cs typeface="+mn-cs"/>
          </a:endParaRPr>
        </a:p>
      </dgm:t>
    </dgm:pt>
    <dgm:pt modelId="{57790FDE-A13D-490E-9504-E8A466E8731A}" type="pres">
      <dgm:prSet presAssocID="{228A29C0-7388-4ABB-8E5A-68F0088F67F7}" presName="Name0" presStyleCnt="0">
        <dgm:presLayoutVars>
          <dgm:dir/>
          <dgm:resizeHandles val="exact"/>
        </dgm:presLayoutVars>
      </dgm:prSet>
      <dgm:spPr/>
      <dgm:t>
        <a:bodyPr/>
        <a:lstStyle/>
        <a:p>
          <a:endParaRPr lang="ru-RU"/>
        </a:p>
      </dgm:t>
    </dgm:pt>
    <dgm:pt modelId="{8659C898-98BC-48EA-AD87-23594AE8DCBD}" type="pres">
      <dgm:prSet presAssocID="{3FE083E1-7A7B-4651-A024-EC321163DE3C}" presName="node" presStyleLbl="node1" presStyleIdx="0" presStyleCnt="3" custRadScaleRad="61566" custRadScaleInc="-4267">
        <dgm:presLayoutVars>
          <dgm:bulletEnabled val="1"/>
        </dgm:presLayoutVars>
      </dgm:prSet>
      <dgm:spPr>
        <a:prstGeom prst="roundRect">
          <a:avLst>
            <a:gd name="adj" fmla="val 10000"/>
          </a:avLst>
        </a:prstGeom>
      </dgm:spPr>
      <dgm:t>
        <a:bodyPr/>
        <a:lstStyle/>
        <a:p>
          <a:endParaRPr lang="ru-RU"/>
        </a:p>
      </dgm:t>
    </dgm:pt>
    <dgm:pt modelId="{AA2EA95D-070E-4E21-81DD-C16AC3D1990B}" type="pres">
      <dgm:prSet presAssocID="{45D95B70-79A8-4AD8-AFB9-8C4B9E87656E}" presName="sibTrans" presStyleLbl="sibTrans2D1" presStyleIdx="0" presStyleCnt="3"/>
      <dgm:spPr>
        <a:prstGeom prst="leftRightArrow">
          <a:avLst>
            <a:gd name="adj1" fmla="val 60000"/>
            <a:gd name="adj2" fmla="val 50000"/>
          </a:avLst>
        </a:prstGeom>
      </dgm:spPr>
      <dgm:t>
        <a:bodyPr/>
        <a:lstStyle/>
        <a:p>
          <a:endParaRPr lang="ru-RU"/>
        </a:p>
      </dgm:t>
    </dgm:pt>
    <dgm:pt modelId="{245B08D5-1297-44E0-9AA2-7149A0B0CC6E}" type="pres">
      <dgm:prSet presAssocID="{45D95B70-79A8-4AD8-AFB9-8C4B9E87656E}" presName="connectorText" presStyleLbl="sibTrans2D1" presStyleIdx="0" presStyleCnt="3"/>
      <dgm:spPr/>
      <dgm:t>
        <a:bodyPr/>
        <a:lstStyle/>
        <a:p>
          <a:endParaRPr lang="ru-RU"/>
        </a:p>
      </dgm:t>
    </dgm:pt>
    <dgm:pt modelId="{BB9395F3-0794-4163-878B-A04A75E759DD}" type="pres">
      <dgm:prSet presAssocID="{168AC2BF-B834-4C91-98AE-1D9EA5C5A89E}" presName="node" presStyleLbl="node1" presStyleIdx="1" presStyleCnt="3" custScaleX="136197">
        <dgm:presLayoutVars>
          <dgm:bulletEnabled val="1"/>
        </dgm:presLayoutVars>
      </dgm:prSet>
      <dgm:spPr>
        <a:prstGeom prst="roundRect">
          <a:avLst>
            <a:gd name="adj" fmla="val 10000"/>
          </a:avLst>
        </a:prstGeom>
      </dgm:spPr>
      <dgm:t>
        <a:bodyPr/>
        <a:lstStyle/>
        <a:p>
          <a:endParaRPr lang="ru-RU"/>
        </a:p>
      </dgm:t>
    </dgm:pt>
    <dgm:pt modelId="{0217A32F-1FDD-4E59-A31F-192AA9857C71}" type="pres">
      <dgm:prSet presAssocID="{1802B6C9-247A-4A71-987C-FA5EBF20DD5B}" presName="sibTrans" presStyleLbl="sibTrans2D1" presStyleIdx="1" presStyleCnt="3"/>
      <dgm:spPr>
        <a:prstGeom prst="leftRightArrow">
          <a:avLst>
            <a:gd name="adj1" fmla="val 60000"/>
            <a:gd name="adj2" fmla="val 50000"/>
          </a:avLst>
        </a:prstGeom>
      </dgm:spPr>
      <dgm:t>
        <a:bodyPr/>
        <a:lstStyle/>
        <a:p>
          <a:endParaRPr lang="ru-RU"/>
        </a:p>
      </dgm:t>
    </dgm:pt>
    <dgm:pt modelId="{18C01045-B625-4E04-9350-79905CD63734}" type="pres">
      <dgm:prSet presAssocID="{1802B6C9-247A-4A71-987C-FA5EBF20DD5B}" presName="connectorText" presStyleLbl="sibTrans2D1" presStyleIdx="1" presStyleCnt="3"/>
      <dgm:spPr/>
      <dgm:t>
        <a:bodyPr/>
        <a:lstStyle/>
        <a:p>
          <a:endParaRPr lang="ru-RU"/>
        </a:p>
      </dgm:t>
    </dgm:pt>
    <dgm:pt modelId="{2B4974DD-4B0C-4DD7-9461-CDC06F84DA9E}" type="pres">
      <dgm:prSet presAssocID="{8AA6048B-FA06-400F-909A-ED499A63A0B6}" presName="node" presStyleLbl="node1" presStyleIdx="2" presStyleCnt="3" custScaleX="137272">
        <dgm:presLayoutVars>
          <dgm:bulletEnabled val="1"/>
        </dgm:presLayoutVars>
      </dgm:prSet>
      <dgm:spPr>
        <a:prstGeom prst="roundRect">
          <a:avLst>
            <a:gd name="adj" fmla="val 10000"/>
          </a:avLst>
        </a:prstGeom>
      </dgm:spPr>
      <dgm:t>
        <a:bodyPr/>
        <a:lstStyle/>
        <a:p>
          <a:endParaRPr lang="ru-RU"/>
        </a:p>
      </dgm:t>
    </dgm:pt>
    <dgm:pt modelId="{48E93C12-30C4-4451-A881-94F5C8F94208}" type="pres">
      <dgm:prSet presAssocID="{7611FE68-8491-40E4-9B96-459586A90185}" presName="sibTrans" presStyleLbl="sibTrans2D1" presStyleIdx="2" presStyleCnt="3"/>
      <dgm:spPr>
        <a:prstGeom prst="leftRightArrow">
          <a:avLst>
            <a:gd name="adj1" fmla="val 60000"/>
            <a:gd name="adj2" fmla="val 50000"/>
          </a:avLst>
        </a:prstGeom>
      </dgm:spPr>
      <dgm:t>
        <a:bodyPr/>
        <a:lstStyle/>
        <a:p>
          <a:endParaRPr lang="ru-RU"/>
        </a:p>
      </dgm:t>
    </dgm:pt>
    <dgm:pt modelId="{59AB8F68-6BE4-4FF7-9C2E-C7C58C4799CD}" type="pres">
      <dgm:prSet presAssocID="{7611FE68-8491-40E4-9B96-459586A90185}" presName="connectorText" presStyleLbl="sibTrans2D1" presStyleIdx="2" presStyleCnt="3"/>
      <dgm:spPr/>
      <dgm:t>
        <a:bodyPr/>
        <a:lstStyle/>
        <a:p>
          <a:endParaRPr lang="ru-RU"/>
        </a:p>
      </dgm:t>
    </dgm:pt>
  </dgm:ptLst>
  <dgm:cxnLst>
    <dgm:cxn modelId="{09377809-E6C2-4CEB-9445-B80934217096}" srcId="{228A29C0-7388-4ABB-8E5A-68F0088F67F7}" destId="{3FE083E1-7A7B-4651-A024-EC321163DE3C}" srcOrd="0" destOrd="0" parTransId="{47EFE69F-80A1-44C7-867D-06F263B982FC}" sibTransId="{45D95B70-79A8-4AD8-AFB9-8C4B9E87656E}"/>
    <dgm:cxn modelId="{ED758642-D935-4E4B-9422-85BBBCA6DA80}" type="presOf" srcId="{228A29C0-7388-4ABB-8E5A-68F0088F67F7}" destId="{57790FDE-A13D-490E-9504-E8A466E8731A}" srcOrd="0" destOrd="0" presId="urn:microsoft.com/office/officeart/2005/8/layout/cycle7"/>
    <dgm:cxn modelId="{7B26AF1A-09B5-4C77-874C-60E023A73BD8}" type="presOf" srcId="{7611FE68-8491-40E4-9B96-459586A90185}" destId="{48E93C12-30C4-4451-A881-94F5C8F94208}" srcOrd="0" destOrd="0" presId="urn:microsoft.com/office/officeart/2005/8/layout/cycle7"/>
    <dgm:cxn modelId="{D7193EF4-F351-4723-8048-8A6F5ED2F272}" type="presOf" srcId="{3FE083E1-7A7B-4651-A024-EC321163DE3C}" destId="{8659C898-98BC-48EA-AD87-23594AE8DCBD}" srcOrd="0" destOrd="0" presId="urn:microsoft.com/office/officeart/2005/8/layout/cycle7"/>
    <dgm:cxn modelId="{DE90CC9C-F079-41E9-9EA8-508E00EBCF6E}" type="presOf" srcId="{1802B6C9-247A-4A71-987C-FA5EBF20DD5B}" destId="{18C01045-B625-4E04-9350-79905CD63734}" srcOrd="1" destOrd="0" presId="urn:microsoft.com/office/officeart/2005/8/layout/cycle7"/>
    <dgm:cxn modelId="{3E538B1D-8C3E-4120-9311-AA9E5318EB4B}" type="presOf" srcId="{7611FE68-8491-40E4-9B96-459586A90185}" destId="{59AB8F68-6BE4-4FF7-9C2E-C7C58C4799CD}" srcOrd="1" destOrd="0" presId="urn:microsoft.com/office/officeart/2005/8/layout/cycle7"/>
    <dgm:cxn modelId="{CE971548-6CA3-40D2-B188-7E53D89F5EF0}" type="presOf" srcId="{1802B6C9-247A-4A71-987C-FA5EBF20DD5B}" destId="{0217A32F-1FDD-4E59-A31F-192AA9857C71}" srcOrd="0" destOrd="0" presId="urn:microsoft.com/office/officeart/2005/8/layout/cycle7"/>
    <dgm:cxn modelId="{CC524907-93E5-40A4-A04B-6D8938F1EF0B}" type="presOf" srcId="{45D95B70-79A8-4AD8-AFB9-8C4B9E87656E}" destId="{AA2EA95D-070E-4E21-81DD-C16AC3D1990B}" srcOrd="0" destOrd="0" presId="urn:microsoft.com/office/officeart/2005/8/layout/cycle7"/>
    <dgm:cxn modelId="{DB083A33-162B-4D7D-99C2-6A5CCB19C1E3}" type="presOf" srcId="{168AC2BF-B834-4C91-98AE-1D9EA5C5A89E}" destId="{BB9395F3-0794-4163-878B-A04A75E759DD}" srcOrd="0" destOrd="0" presId="urn:microsoft.com/office/officeart/2005/8/layout/cycle7"/>
    <dgm:cxn modelId="{19562D94-FEA4-40B9-8854-39B036F73519}" type="presOf" srcId="{45D95B70-79A8-4AD8-AFB9-8C4B9E87656E}" destId="{245B08D5-1297-44E0-9AA2-7149A0B0CC6E}" srcOrd="1" destOrd="0" presId="urn:microsoft.com/office/officeart/2005/8/layout/cycle7"/>
    <dgm:cxn modelId="{DD450E5F-36EA-4E79-B162-B35069B65849}" srcId="{228A29C0-7388-4ABB-8E5A-68F0088F67F7}" destId="{168AC2BF-B834-4C91-98AE-1D9EA5C5A89E}" srcOrd="1" destOrd="0" parTransId="{57FE6F8D-A25E-491D-B4DC-9D5D5B69F387}" sibTransId="{1802B6C9-247A-4A71-987C-FA5EBF20DD5B}"/>
    <dgm:cxn modelId="{D979D2F8-A988-41B2-BAAF-04A7552A0A18}" srcId="{228A29C0-7388-4ABB-8E5A-68F0088F67F7}" destId="{8AA6048B-FA06-400F-909A-ED499A63A0B6}" srcOrd="2" destOrd="0" parTransId="{FAB0C379-0A68-40CD-A564-A647571E6A05}" sibTransId="{7611FE68-8491-40E4-9B96-459586A90185}"/>
    <dgm:cxn modelId="{CBDADDC8-FC7A-40AE-B883-AC1014D73426}" type="presOf" srcId="{8AA6048B-FA06-400F-909A-ED499A63A0B6}" destId="{2B4974DD-4B0C-4DD7-9461-CDC06F84DA9E}" srcOrd="0" destOrd="0" presId="urn:microsoft.com/office/officeart/2005/8/layout/cycle7"/>
    <dgm:cxn modelId="{DCAB0136-3BA2-4920-AA2F-FC07329A0BD0}" type="presParOf" srcId="{57790FDE-A13D-490E-9504-E8A466E8731A}" destId="{8659C898-98BC-48EA-AD87-23594AE8DCBD}" srcOrd="0" destOrd="0" presId="urn:microsoft.com/office/officeart/2005/8/layout/cycle7"/>
    <dgm:cxn modelId="{0BF731B6-4DD4-4C1E-8F82-6BE060D69247}" type="presParOf" srcId="{57790FDE-A13D-490E-9504-E8A466E8731A}" destId="{AA2EA95D-070E-4E21-81DD-C16AC3D1990B}" srcOrd="1" destOrd="0" presId="urn:microsoft.com/office/officeart/2005/8/layout/cycle7"/>
    <dgm:cxn modelId="{7BD1C529-DB70-4336-BE8E-9AA5FA104C51}" type="presParOf" srcId="{AA2EA95D-070E-4E21-81DD-C16AC3D1990B}" destId="{245B08D5-1297-44E0-9AA2-7149A0B0CC6E}" srcOrd="0" destOrd="0" presId="urn:microsoft.com/office/officeart/2005/8/layout/cycle7"/>
    <dgm:cxn modelId="{8D79E667-0B7E-4C24-85CA-C9C9618A9857}" type="presParOf" srcId="{57790FDE-A13D-490E-9504-E8A466E8731A}" destId="{BB9395F3-0794-4163-878B-A04A75E759DD}" srcOrd="2" destOrd="0" presId="urn:microsoft.com/office/officeart/2005/8/layout/cycle7"/>
    <dgm:cxn modelId="{0BCB2A52-13C0-4D7C-A8F8-3982F3F42E92}" type="presParOf" srcId="{57790FDE-A13D-490E-9504-E8A466E8731A}" destId="{0217A32F-1FDD-4E59-A31F-192AA9857C71}" srcOrd="3" destOrd="0" presId="urn:microsoft.com/office/officeart/2005/8/layout/cycle7"/>
    <dgm:cxn modelId="{F8975038-F03D-4B16-A0CF-CBD4C8D36F5A}" type="presParOf" srcId="{0217A32F-1FDD-4E59-A31F-192AA9857C71}" destId="{18C01045-B625-4E04-9350-79905CD63734}" srcOrd="0" destOrd="0" presId="urn:microsoft.com/office/officeart/2005/8/layout/cycle7"/>
    <dgm:cxn modelId="{4561F18C-A19B-4911-847F-598C1D5EB2F2}" type="presParOf" srcId="{57790FDE-A13D-490E-9504-E8A466E8731A}" destId="{2B4974DD-4B0C-4DD7-9461-CDC06F84DA9E}" srcOrd="4" destOrd="0" presId="urn:microsoft.com/office/officeart/2005/8/layout/cycle7"/>
    <dgm:cxn modelId="{2F28AE98-6CD2-45C1-B2FF-410350A795E7}" type="presParOf" srcId="{57790FDE-A13D-490E-9504-E8A466E8731A}" destId="{48E93C12-30C4-4451-A881-94F5C8F94208}" srcOrd="5" destOrd="0" presId="urn:microsoft.com/office/officeart/2005/8/layout/cycle7"/>
    <dgm:cxn modelId="{F7422AE9-3A9F-4E8C-88ED-238166920B6A}" type="presParOf" srcId="{48E93C12-30C4-4451-A881-94F5C8F94208}" destId="{59AB8F68-6BE4-4FF7-9C2E-C7C58C4799CD}"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54BE0-389E-40D6-90F7-8648D83C96DA}" type="datetimeFigureOut">
              <a:rPr lang="ru-RU" smtClean="0"/>
              <a:t>29.01.2015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4417A-0B80-4BDF-9D48-E8FF165A7F43}" type="slidenum">
              <a:rPr lang="ru-RU" smtClean="0"/>
              <a:t>‹#›</a:t>
            </a:fld>
            <a:endParaRPr lang="ru-RU"/>
          </a:p>
        </p:txBody>
      </p:sp>
    </p:spTree>
    <p:extLst>
      <p:ext uri="{BB962C8B-B14F-4D97-AF65-F5344CB8AC3E}">
        <p14:creationId xmlns:p14="http://schemas.microsoft.com/office/powerpoint/2010/main" val="114982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«Наша ошибка заключается в безоговорочной вере в информацию, в то, что информация способна изменить мир. Информация этого сделать не может. Информация в отрыве от человека столь же бессмысленна, как ответ на незаданный вопрос»</a:t>
            </a:r>
            <a:endParaRPr lang="ru-RU" sz="1200" kern="1200" dirty="0" smtClean="0">
              <a:solidFill>
                <a:schemeClr val="tx1"/>
              </a:solidFill>
              <a:effectLst/>
              <a:latin typeface="+mn-lt"/>
              <a:ea typeface="+mn-ea"/>
              <a:cs typeface="+mn-cs"/>
            </a:endParaRPr>
          </a:p>
          <a:p>
            <a:r>
              <a:rPr lang="ru-RU" sz="1200" i="1" kern="1200" dirty="0" smtClean="0">
                <a:solidFill>
                  <a:schemeClr val="tx1"/>
                </a:solidFill>
                <a:effectLst/>
                <a:latin typeface="+mn-lt"/>
                <a:ea typeface="+mn-ea"/>
                <a:cs typeface="+mn-cs"/>
              </a:rPr>
              <a:t>Арчибальд</a:t>
            </a:r>
            <a:r>
              <a:rPr lang="ru-RU" sz="1200" i="1" kern="1200" baseline="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Маклиш</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2</a:t>
            </a:fld>
            <a:endParaRPr lang="ru-RU"/>
          </a:p>
        </p:txBody>
      </p:sp>
    </p:spTree>
    <p:extLst>
      <p:ext uri="{BB962C8B-B14F-4D97-AF65-F5344CB8AC3E}">
        <p14:creationId xmlns:p14="http://schemas.microsoft.com/office/powerpoint/2010/main" val="136097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Так «Драматический треугольник» может превратиться в «Треугольник партнерства» или «треугольник Познания».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Обращаясь к ресурсам личности,  Преследователь, зная «как не надо делать», по-видимому, знает и «как надо», обретая возможность быть экспертом, Учителем. Учитель в таком случае отказывается от угроз и обвинений, подает информацию в форме доступной для восприятия другими, уважает мнение других. Спасатель в свою очередь, признав право находящихся рядом с ним людей на самостоятельные действия (Ученик) и прислушиваясь к иным предложениям (Учитель), определяя оптимальный уровень помощи, выступает в роли Посредника или Помощника. И тогда, наш ребенок становится способным рассматривать даже самые трудные ситуации как потенциальные уроки, то есть выступает в роли Ученика, который сам делает первый шаг для изменений в положительную сторону, признает и принимает знания других как новую информацию и признает свои растущие способности к самоутверждению и независимости.</a:t>
            </a: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11</a:t>
            </a:fld>
            <a:endParaRPr lang="ru-RU"/>
          </a:p>
        </p:txBody>
      </p:sp>
    </p:spTree>
    <p:extLst>
      <p:ext uri="{BB962C8B-B14F-4D97-AF65-F5344CB8AC3E}">
        <p14:creationId xmlns:p14="http://schemas.microsoft.com/office/powerpoint/2010/main" val="38808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Подводя итог, хочу отметить, что изменение ролей «Драматического треугольника» на роли «треугольника Партнерства» возможно, когда хотя бы один из троих научится считать себя автором своих взаимоотношений и будет готов к изменениям.</a:t>
            </a:r>
          </a:p>
          <a:p>
            <a:r>
              <a:rPr lang="ru-RU" sz="1200" kern="1200" dirty="0" smtClean="0">
                <a:solidFill>
                  <a:schemeClr val="tx1"/>
                </a:solidFill>
                <a:effectLst/>
                <a:latin typeface="+mn-lt"/>
                <a:ea typeface="+mn-ea"/>
                <a:cs typeface="+mn-cs"/>
              </a:rPr>
              <a:t>Таким образом, каждый человек может строить взаимоотношения, которые сопровождает радость совместного сосуществования, уважение, доверие.</a:t>
            </a: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12</a:t>
            </a:fld>
            <a:endParaRPr lang="ru-RU"/>
          </a:p>
        </p:txBody>
      </p:sp>
    </p:spTree>
    <p:extLst>
      <p:ext uri="{BB962C8B-B14F-4D97-AF65-F5344CB8AC3E}">
        <p14:creationId xmlns:p14="http://schemas.microsoft.com/office/powerpoint/2010/main" val="223588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effectLst/>
                <a:latin typeface="+mn-lt"/>
                <a:ea typeface="+mn-ea"/>
                <a:cs typeface="+mn-cs"/>
              </a:rPr>
              <a:t>Рувим</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Фраерман</a:t>
            </a:r>
            <a:r>
              <a:rPr lang="ru-RU" sz="1200" kern="1200" dirty="0" smtClean="0">
                <a:solidFill>
                  <a:schemeClr val="tx1"/>
                </a:solidFill>
                <a:effectLst/>
                <a:latin typeface="+mn-lt"/>
                <a:ea typeface="+mn-ea"/>
                <a:cs typeface="+mn-cs"/>
              </a:rPr>
              <a:t>, автор замечательного произведения для детей «Повесть о первой любви», замечал: «Не так уж трудно, в конечном счете, добиться победы в мире материальных достижений. Гораздо труднее достигнуть гармонии между миром духовным и материальным. Чтобы земной и практичный </a:t>
            </a:r>
            <a:r>
              <a:rPr lang="ru-RU" sz="1200" kern="1200" dirty="0" err="1" smtClean="0">
                <a:solidFill>
                  <a:schemeClr val="tx1"/>
                </a:solidFill>
                <a:effectLst/>
                <a:latin typeface="+mn-lt"/>
                <a:ea typeface="+mn-ea"/>
                <a:cs typeface="+mn-cs"/>
              </a:rPr>
              <a:t>Санчо</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Пансо</a:t>
            </a:r>
            <a:r>
              <a:rPr lang="ru-RU" sz="1200" kern="1200" dirty="0" smtClean="0">
                <a:solidFill>
                  <a:schemeClr val="tx1"/>
                </a:solidFill>
                <a:effectLst/>
                <a:latin typeface="+mn-lt"/>
                <a:ea typeface="+mn-ea"/>
                <a:cs typeface="+mn-cs"/>
              </a:rPr>
              <a:t> не затмил возвышенного духа несравненного Дон Кихота, самоотверженного, беззаветно верующего в долг, правду и добро».</a:t>
            </a: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13</a:t>
            </a:fld>
            <a:endParaRPr lang="ru-RU"/>
          </a:p>
        </p:txBody>
      </p:sp>
    </p:spTree>
    <p:extLst>
      <p:ext uri="{BB962C8B-B14F-4D97-AF65-F5344CB8AC3E}">
        <p14:creationId xmlns:p14="http://schemas.microsoft.com/office/powerpoint/2010/main" val="289190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Вступление в силу 1 сентября 2012 года  закона «О защите детей от информации, причиняющей вред их здоровью и развитию» вызвало шквал дискуссий в средствах массовой информации. Причем как сторонники закона, так и противники, апеллируя к таким понятиям как «свобода самовыражения», «правильное воспитание», «развитие личности», «зрелая личность» не скупятся на выражения, от которых детей действительно лучше оградить.</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Оставив в стороне вопросы о </a:t>
            </a:r>
            <a:r>
              <a:rPr lang="ru-RU" sz="1200" kern="1200" dirty="0" err="1" smtClean="0">
                <a:solidFill>
                  <a:schemeClr val="tx1"/>
                </a:solidFill>
                <a:effectLst/>
                <a:latin typeface="+mn-lt"/>
                <a:ea typeface="+mn-ea"/>
                <a:cs typeface="+mn-cs"/>
              </a:rPr>
              <a:t>недоработанности</a:t>
            </a:r>
            <a:r>
              <a:rPr lang="ru-RU" sz="1200" kern="1200" dirty="0" smtClean="0">
                <a:solidFill>
                  <a:schemeClr val="tx1"/>
                </a:solidFill>
                <a:effectLst/>
                <a:latin typeface="+mn-lt"/>
                <a:ea typeface="+mn-ea"/>
                <a:cs typeface="+mn-cs"/>
              </a:rPr>
              <a:t> самого закона, остановлюсь на некоторых психологических аспектах процесса. Ведь когда мы говорим о насилии, мы, в том числе, имеем в виду и воздействие информации, которая может наносить психологическую травму. Ребёнка необходимо защищать от некоторой информации. И споры о том, что с ребёнком нужно быть честным и рассказывать ему всё, не всегда уместны. Потому что у ребёнка есть своя специфика мышления, воображения, эмоций, с которыми нужно считаться.</a:t>
            </a:r>
          </a:p>
          <a:p>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3</a:t>
            </a:fld>
            <a:endParaRPr lang="ru-RU"/>
          </a:p>
        </p:txBody>
      </p:sp>
    </p:spTree>
    <p:extLst>
      <p:ext uri="{BB962C8B-B14F-4D97-AF65-F5344CB8AC3E}">
        <p14:creationId xmlns:p14="http://schemas.microsoft.com/office/powerpoint/2010/main" val="325818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Оптимальный возраст для того, чтобы познакомить ребенка с видеопродукцией – 3 года. Раньше делать это – очень опасно. Дело не только в нарушении зрения, есть масса случаев, когда дети страдают тяжёлыми психическими нарушениями вследствие просмотра телевизора с младенческого возраста. Соответственно маркировка «0+» с точки зрения </a:t>
            </a:r>
            <a:r>
              <a:rPr lang="ru-RU" sz="1200" kern="1200" dirty="0" err="1" smtClean="0">
                <a:solidFill>
                  <a:schemeClr val="tx1"/>
                </a:solidFill>
                <a:effectLst/>
                <a:latin typeface="+mn-lt"/>
                <a:ea typeface="+mn-ea"/>
                <a:cs typeface="+mn-cs"/>
              </a:rPr>
              <a:t>здоровьесбережения</a:t>
            </a:r>
            <a:r>
              <a:rPr lang="ru-RU" sz="1200" kern="1200" dirty="0" smtClean="0">
                <a:solidFill>
                  <a:schemeClr val="tx1"/>
                </a:solidFill>
                <a:effectLst/>
                <a:latin typeface="+mn-lt"/>
                <a:ea typeface="+mn-ea"/>
                <a:cs typeface="+mn-cs"/>
              </a:rPr>
              <a:t> и здравого родительского размышления неприемлема.</a:t>
            </a: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4</a:t>
            </a:fld>
            <a:endParaRPr lang="ru-RU"/>
          </a:p>
        </p:txBody>
      </p:sp>
    </p:spTree>
    <p:extLst>
      <p:ext uri="{BB962C8B-B14F-4D97-AF65-F5344CB8AC3E}">
        <p14:creationId xmlns:p14="http://schemas.microsoft.com/office/powerpoint/2010/main" val="326379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Стоит определить, а зачем мы вообще показываем ребёнку мультфильм? Ведь явно не только для того, чтобы ребёнок не мешал выполнять нам какие-то дела по дому. Очень важна культура просмотра. Ведь мультфильм – это художественное произведение, которое целесообразно показывать в определённом возрасте, и родители должны понимать, зачем они знакомят с ним ребенка. И зачем показывать мультфильм, который никакого морально-этического, познавательного смысла в себе не несёт?</a:t>
            </a:r>
          </a:p>
          <a:p>
            <a:r>
              <a:rPr lang="ru-RU" sz="1200" kern="1200" dirty="0" smtClean="0">
                <a:solidFill>
                  <a:schemeClr val="tx1"/>
                </a:solidFill>
                <a:effectLst/>
                <a:latin typeface="+mn-lt"/>
                <a:ea typeface="+mn-ea"/>
                <a:cs typeface="+mn-cs"/>
              </a:rPr>
              <a:t>В разговорах с родителями, в этом месте часто возникают вопросы по поводу создания для ребенка развивающей среды. Очень модно называть созданием «развивающей среды» пространства детской комнаты заполненной огромным количеством интерактивных игрушек, фантастических книжек и  техники. </a:t>
            </a:r>
          </a:p>
          <a:p>
            <a:r>
              <a:rPr lang="ru-RU" sz="1200" kern="1200" dirty="0" smtClean="0">
                <a:solidFill>
                  <a:schemeClr val="tx1"/>
                </a:solidFill>
                <a:effectLst/>
                <a:latin typeface="+mn-lt"/>
                <a:ea typeface="+mn-ea"/>
                <a:cs typeface="+mn-cs"/>
              </a:rPr>
              <a:t>Комфорт и безопасность стали универсальными ценностями этой среды, что лишило детей потребности опираться на опыт и силу родителей или ощущать по отношению к ним благодарность.</a:t>
            </a: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5</a:t>
            </a:fld>
            <a:endParaRPr lang="ru-RU"/>
          </a:p>
        </p:txBody>
      </p:sp>
    </p:spTree>
    <p:extLst>
      <p:ext uri="{BB962C8B-B14F-4D97-AF65-F5344CB8AC3E}">
        <p14:creationId xmlns:p14="http://schemas.microsoft.com/office/powerpoint/2010/main" val="244732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effectLst/>
                <a:latin typeface="+mn-lt"/>
                <a:ea typeface="+mn-ea"/>
                <a:cs typeface="+mn-cs"/>
              </a:rPr>
              <a:t>Аллан</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Фромм</a:t>
            </a:r>
            <a:r>
              <a:rPr lang="ru-RU" sz="1200" kern="1200" dirty="0" smtClean="0">
                <a:solidFill>
                  <a:schemeClr val="tx1"/>
                </a:solidFill>
                <a:effectLst/>
                <a:latin typeface="+mn-lt"/>
                <a:ea typeface="+mn-ea"/>
                <a:cs typeface="+mn-cs"/>
              </a:rPr>
              <a:t> писал: «Если прежде  влияние родителей на ребенка было почти исключительным, то сегодня телевидение, кино, комиксы или книжки-картинки нередко целиком заменяют родителей». Доступность и красочность специально созданных программ, которые транслирует общество в сознание наших детей, лишает родителей воздействовать привычными методами. Яркая реклама на уровне инстинктов подстраивает желания взрослых, а тем более детей, под потребности компаний-производителей, превращая человека в объект манипуляций. Если ребенок проводит большую часть времени с компьютером или телевизором, несложно представить, чьи методы воздействия победят. Следует учитывать и тот факт, что на каждую крупную компанию работает приличный штат профессионалов, в том числе и психологов, а многие родители находятся на позиции «я сам знаю, что  делать». По-моему, хорошо, когда родители обладают здоровым интересом к мнению специалистов.</a:t>
            </a: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6</a:t>
            </a:fld>
            <a:endParaRPr lang="ru-RU"/>
          </a:p>
        </p:txBody>
      </p:sp>
    </p:spTree>
    <p:extLst>
      <p:ext uri="{BB962C8B-B14F-4D97-AF65-F5344CB8AC3E}">
        <p14:creationId xmlns:p14="http://schemas.microsoft.com/office/powerpoint/2010/main" val="354487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этом противостоянии современного общества, помимо возможности поддержки специалистов, у родителей есть огромные преимущества и внутренние ресурсы: любовь, доверие, возможность откровенного разговора, поддержки. Главная задача родителей в наше время  - помочь проявиться неповторимой индивидуальности ребенка и способствовать его осведомленности о внешнем мире и своих возможностях. </a:t>
            </a: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7</a:t>
            </a:fld>
            <a:endParaRPr lang="ru-RU"/>
          </a:p>
        </p:txBody>
      </p:sp>
    </p:spTree>
    <p:extLst>
      <p:ext uri="{BB962C8B-B14F-4D97-AF65-F5344CB8AC3E}">
        <p14:creationId xmlns:p14="http://schemas.microsoft.com/office/powerpoint/2010/main" val="387822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Не будем подробно останавливаться сейчас на том, что для ребенка до года удовлетворение потребности в безопасности (то есть в предсказуемости поведения, прежде всего, мамы) также важно, как удовлетворение физиологических потребностей. До трех лет благополучный  ребенок воспринимает мир, исходя из наивной эгоистической позиции: «меня любят, мир вокруг управляем и безопасен». Дальше приходит время исследования границ своих возможностей и поиска ответа на вопрос: «Могу ли я стать независимым от родителей?».</a:t>
            </a:r>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8</a:t>
            </a:fld>
            <a:endParaRPr lang="ru-RU"/>
          </a:p>
        </p:txBody>
      </p:sp>
    </p:spTree>
    <p:extLst>
      <p:ext uri="{BB962C8B-B14F-4D97-AF65-F5344CB8AC3E}">
        <p14:creationId xmlns:p14="http://schemas.microsoft.com/office/powerpoint/2010/main" val="200541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Поощряя активность ребенка 4-5 лет, предоставляя возможности для обогащения опыта общения с внешним миром, взрослые создают условия для развития таких качеств как уверенность в себе, инициативность, любознательность. Именно в этот период в арсенал воспитательных воздействий некоторых родителей входят критика, наказания, неодобрение активности, </a:t>
            </a:r>
            <a:r>
              <a:rPr lang="ru-RU" sz="1200" kern="1200" dirty="0" err="1" smtClean="0">
                <a:solidFill>
                  <a:schemeClr val="tx1"/>
                </a:solidFill>
                <a:effectLst/>
                <a:latin typeface="+mn-lt"/>
                <a:ea typeface="+mn-ea"/>
                <a:cs typeface="+mn-cs"/>
              </a:rPr>
              <a:t>гиперопека</a:t>
            </a:r>
            <a:r>
              <a:rPr lang="ru-RU" sz="1200" kern="1200" dirty="0" smtClean="0">
                <a:solidFill>
                  <a:schemeClr val="tx1"/>
                </a:solidFill>
                <a:effectLst/>
                <a:latin typeface="+mn-lt"/>
                <a:ea typeface="+mn-ea"/>
                <a:cs typeface="+mn-cs"/>
              </a:rPr>
              <a:t>. В таком случае у ребенка формируется чувство вины, которое может сопровождать его всю жизнь, а при постоянном беспокойстве и тревогах родителей формируется образ «опасного мира», в котором ребенок не имеет ресурсов для выживания.</a:t>
            </a: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9</a:t>
            </a:fld>
            <a:endParaRPr lang="ru-RU"/>
          </a:p>
        </p:txBody>
      </p:sp>
    </p:spTree>
    <p:extLst>
      <p:ext uri="{BB962C8B-B14F-4D97-AF65-F5344CB8AC3E}">
        <p14:creationId xmlns:p14="http://schemas.microsoft.com/office/powerpoint/2010/main" val="138953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Чрезмерно заботливые родители своей тревожностью вселяют в ребенка реакцию жертвы. Говоря о жизненных сценариях, Эрик Берн проводил аналогию с театром, где играется драма жизни, которая может быть представлена в простейшем виде диаграммой «Драматический треугольник».</a:t>
            </a:r>
          </a:p>
          <a:p>
            <a:r>
              <a:rPr lang="ru-RU" sz="1200" kern="1200" dirty="0" smtClean="0">
                <a:solidFill>
                  <a:schemeClr val="tx1"/>
                </a:solidFill>
                <a:effectLst/>
                <a:latin typeface="+mn-lt"/>
                <a:ea typeface="+mn-ea"/>
                <a:cs typeface="+mn-cs"/>
              </a:rPr>
              <a:t>Например, полностью ограждая ребенка от СМИ в борьбе с пагубным влиянием информации, родители сами того не замечая, могут выступать в роли Спасателя или Преследователя. За благородным, на первый взгляд, порывом Спасателя стоят такие действия как смягчение последствий для Жертвы, выполнение работы за нее, поиск новых путей совершенствования своих усилий. Порой в роли Спасателя выступают и педагоги. Не редко, один из родителей нацелен на поиск и выявление недостатков, ошибок в действиях других людей, находится в критикующей позиции, реализуя, таким образом, роль Преследователя.   Ребенку остается  роль Жертвы, характеристиками которой являются крайняя зависимость от Спасателя, низкая самооценка, беспомощность, бессилие. </a:t>
            </a:r>
          </a:p>
          <a:p>
            <a:r>
              <a:rPr lang="ru-RU" sz="1200" kern="1200" dirty="0" smtClean="0">
                <a:solidFill>
                  <a:schemeClr val="tx1"/>
                </a:solidFill>
                <a:effectLst/>
                <a:latin typeface="+mn-lt"/>
                <a:ea typeface="+mn-ea"/>
                <a:cs typeface="+mn-cs"/>
              </a:rPr>
              <a:t>Таким образом, если взрослые обеспечивают ребенку полную безопасность, то обрекают его на неспособность сопротивляться и встречать вызовы реальной жизни. Мы не можем дать детям гарантий безопасности хотя бы потому, что не всегда сможем быть рядом. Но мы можем дать им уверенность в собственных силах, привычку быть внимательным и разумным, смелость иметь и высказывать собственное мнение.</a:t>
            </a:r>
          </a:p>
          <a:p>
            <a:r>
              <a:rPr lang="ru-RU" sz="1200" kern="1200" dirty="0" smtClean="0">
                <a:solidFill>
                  <a:schemeClr val="tx1"/>
                </a:solidFill>
                <a:effectLst/>
                <a:latin typeface="+mn-lt"/>
                <a:ea typeface="+mn-ea"/>
                <a:cs typeface="+mn-cs"/>
              </a:rPr>
              <a:t>Развиваться значит постигать неизвестное. На этом пути ошибки и падения неизбежны. Они лишают нас ощущения безопасности, но приносят опыт, силу, знания. Ребенку на этом пути необходима помощь. Для детей, оставленных без поддержки, особенно мучительно состояние неуверенности, которое они испытывают при необходимости самостоятельно принимать решения.</a:t>
            </a:r>
          </a:p>
          <a:p>
            <a:endParaRPr lang="ru-RU" dirty="0"/>
          </a:p>
        </p:txBody>
      </p:sp>
      <p:sp>
        <p:nvSpPr>
          <p:cNvPr id="4" name="Номер слайда 3"/>
          <p:cNvSpPr>
            <a:spLocks noGrp="1"/>
          </p:cNvSpPr>
          <p:nvPr>
            <p:ph type="sldNum" sz="quarter" idx="10"/>
          </p:nvPr>
        </p:nvSpPr>
        <p:spPr/>
        <p:txBody>
          <a:bodyPr/>
          <a:lstStyle/>
          <a:p>
            <a:fld id="{0514417A-0B80-4BDF-9D48-E8FF165A7F43}" type="slidenum">
              <a:rPr lang="ru-RU" smtClean="0"/>
              <a:t>10</a:t>
            </a:fld>
            <a:endParaRPr lang="ru-RU"/>
          </a:p>
        </p:txBody>
      </p:sp>
    </p:spTree>
    <p:extLst>
      <p:ext uri="{BB962C8B-B14F-4D97-AF65-F5344CB8AC3E}">
        <p14:creationId xmlns:p14="http://schemas.microsoft.com/office/powerpoint/2010/main" val="52617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FA671536-48FF-4121-B232-2A0B194F4A7D}" type="datetimeFigureOut">
              <a:rPr lang="ru-RU" smtClean="0"/>
              <a:t>29.01.2015</a:t>
            </a:fld>
            <a:endParaRPr lang="ru-RU"/>
          </a:p>
        </p:txBody>
      </p:sp>
      <p:sp>
        <p:nvSpPr>
          <p:cNvPr id="8" name="Slide Number Placeholder 7"/>
          <p:cNvSpPr>
            <a:spLocks noGrp="1"/>
          </p:cNvSpPr>
          <p:nvPr>
            <p:ph type="sldNum" sz="quarter" idx="11"/>
          </p:nvPr>
        </p:nvSpPr>
        <p:spPr/>
        <p:txBody>
          <a:bodyPr/>
          <a:lstStyle/>
          <a:p>
            <a:fld id="{3A17C3D1-828C-4AA1-BD40-55B7D1EBECD7}"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671536-48FF-4121-B232-2A0B194F4A7D}" type="datetimeFigureOut">
              <a:rPr lang="ru-RU" smtClean="0"/>
              <a:t>29.01.2015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7C3D1-828C-4AA1-BD40-55B7D1EBECD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A671536-48FF-4121-B232-2A0B194F4A7D}" type="datetimeFigureOut">
              <a:rPr lang="ru-RU" smtClean="0"/>
              <a:t>29.01.2015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7C3D1-828C-4AA1-BD40-55B7D1EBECD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FA671536-48FF-4121-B232-2A0B194F4A7D}" type="datetimeFigureOut">
              <a:rPr lang="ru-RU" smtClean="0"/>
              <a:t>29.01.2015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7C3D1-828C-4AA1-BD40-55B7D1EBECD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671536-48FF-4121-B232-2A0B194F4A7D}" type="datetimeFigureOut">
              <a:rPr lang="ru-RU" smtClean="0"/>
              <a:t>29.01.2015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17C3D1-828C-4AA1-BD40-55B7D1EBECD7}"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FA671536-48FF-4121-B232-2A0B194F4A7D}" type="datetimeFigureOut">
              <a:rPr lang="ru-RU" smtClean="0"/>
              <a:t>29.01.2015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17C3D1-828C-4AA1-BD40-55B7D1EBECD7}"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FA671536-48FF-4121-B232-2A0B194F4A7D}" type="datetimeFigureOut">
              <a:rPr lang="ru-RU" smtClean="0"/>
              <a:t>29.01.2015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17C3D1-828C-4AA1-BD40-55B7D1EBECD7}"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A671536-48FF-4121-B232-2A0B194F4A7D}" type="datetimeFigureOut">
              <a:rPr lang="ru-RU" smtClean="0"/>
              <a:t>29.01.2015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17C3D1-828C-4AA1-BD40-55B7D1EBECD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71536-48FF-4121-B232-2A0B194F4A7D}" type="datetimeFigureOut">
              <a:rPr lang="ru-RU" smtClean="0"/>
              <a:t>29.01.2015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17C3D1-828C-4AA1-BD40-55B7D1EBECD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671536-48FF-4121-B232-2A0B194F4A7D}" type="datetimeFigureOut">
              <a:rPr lang="ru-RU" smtClean="0"/>
              <a:t>29.01.2015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17C3D1-828C-4AA1-BD40-55B7D1EBECD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671536-48FF-4121-B232-2A0B194F4A7D}" type="datetimeFigureOut">
              <a:rPr lang="ru-RU" smtClean="0"/>
              <a:t>29.01.2015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17C3D1-828C-4AA1-BD40-55B7D1EBECD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A671536-48FF-4121-B232-2A0B194F4A7D}" type="datetimeFigureOut">
              <a:rPr lang="ru-RU" smtClean="0"/>
              <a:t>29.01.2015</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A17C3D1-828C-4AA1-BD40-55B7D1EBECD7}"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5300" b="1" dirty="0" smtClean="0"/>
              <a:t>Информационная безопасность или Испытание информацией</a:t>
            </a:r>
            <a:endParaRPr lang="ru-RU" dirty="0"/>
          </a:p>
        </p:txBody>
      </p:sp>
      <p:sp>
        <p:nvSpPr>
          <p:cNvPr id="3" name="Подзаголовок 2"/>
          <p:cNvSpPr>
            <a:spLocks noGrp="1"/>
          </p:cNvSpPr>
          <p:nvPr>
            <p:ph type="subTitle" idx="1"/>
          </p:nvPr>
        </p:nvSpPr>
        <p:spPr>
          <a:xfrm>
            <a:off x="1403648" y="4941168"/>
            <a:ext cx="6400800" cy="1219200"/>
          </a:xfrm>
        </p:spPr>
        <p:txBody>
          <a:bodyPr>
            <a:normAutofit/>
          </a:bodyPr>
          <a:lstStyle/>
          <a:p>
            <a:r>
              <a:rPr lang="ru-RU" sz="2000" b="1" dirty="0" smtClean="0">
                <a:solidFill>
                  <a:schemeClr val="tx1"/>
                </a:solidFill>
              </a:rPr>
              <a:t>Павлова Елена Владимировна</a:t>
            </a:r>
          </a:p>
          <a:p>
            <a:r>
              <a:rPr lang="ru-RU" sz="2000" b="1" dirty="0" smtClean="0">
                <a:solidFill>
                  <a:schemeClr val="tx1"/>
                </a:solidFill>
              </a:rPr>
              <a:t>педагог-психолог МБОУ гимназии №9</a:t>
            </a:r>
          </a:p>
          <a:p>
            <a:endParaRPr lang="ru-RU" sz="2000" b="1" dirty="0" smtClean="0">
              <a:solidFill>
                <a:schemeClr val="tx1"/>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776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Схема 2"/>
          <p:cNvGraphicFramePr/>
          <p:nvPr>
            <p:extLst>
              <p:ext uri="{D42A27DB-BD31-4B8C-83A1-F6EECF244321}">
                <p14:modId xmlns:p14="http://schemas.microsoft.com/office/powerpoint/2010/main" val="1319232326"/>
              </p:ext>
            </p:extLst>
          </p:nvPr>
        </p:nvGraphicFramePr>
        <p:xfrm>
          <a:off x="2051720" y="692696"/>
          <a:ext cx="6415347" cy="403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979712" y="4710798"/>
            <a:ext cx="3168352" cy="1754326"/>
          </a:xfrm>
          <a:prstGeom prst="rect">
            <a:avLst/>
          </a:prstGeom>
          <a:noFill/>
        </p:spPr>
        <p:txBody>
          <a:bodyPr wrap="square" rtlCol="0">
            <a:spAutoFit/>
          </a:bodyPr>
          <a:lstStyle/>
          <a:p>
            <a:pPr marL="285750" indent="-285750">
              <a:buFont typeface="Arial" pitchFamily="34" charset="0"/>
              <a:buChar char="•"/>
            </a:pPr>
            <a:r>
              <a:rPr lang="ru-RU" b="1" dirty="0">
                <a:latin typeface="Arial Narrow" pitchFamily="34" charset="0"/>
              </a:rPr>
              <a:t>смягчение последствий для </a:t>
            </a:r>
            <a:r>
              <a:rPr lang="ru-RU" b="1" dirty="0" smtClean="0">
                <a:latin typeface="Arial Narrow" pitchFamily="34" charset="0"/>
              </a:rPr>
              <a:t>Жертвы,</a:t>
            </a:r>
          </a:p>
          <a:p>
            <a:pPr marL="285750" indent="-285750">
              <a:buFont typeface="Arial" pitchFamily="34" charset="0"/>
              <a:buChar char="•"/>
            </a:pPr>
            <a:r>
              <a:rPr lang="ru-RU" b="1" dirty="0" smtClean="0">
                <a:latin typeface="Arial Narrow" pitchFamily="34" charset="0"/>
              </a:rPr>
              <a:t>выполнение </a:t>
            </a:r>
            <a:r>
              <a:rPr lang="ru-RU" b="1" dirty="0">
                <a:latin typeface="Arial Narrow" pitchFamily="34" charset="0"/>
              </a:rPr>
              <a:t>работы за </a:t>
            </a:r>
            <a:r>
              <a:rPr lang="ru-RU" b="1" dirty="0" smtClean="0">
                <a:latin typeface="Arial Narrow" pitchFamily="34" charset="0"/>
              </a:rPr>
              <a:t>нее,</a:t>
            </a:r>
          </a:p>
          <a:p>
            <a:pPr marL="285750" indent="-285750">
              <a:buFont typeface="Arial" pitchFamily="34" charset="0"/>
              <a:buChar char="•"/>
            </a:pPr>
            <a:r>
              <a:rPr lang="ru-RU" b="1" dirty="0" smtClean="0">
                <a:latin typeface="Arial Narrow" pitchFamily="34" charset="0"/>
              </a:rPr>
              <a:t>поиск </a:t>
            </a:r>
            <a:r>
              <a:rPr lang="ru-RU" b="1" dirty="0">
                <a:latin typeface="Arial Narrow" pitchFamily="34" charset="0"/>
              </a:rPr>
              <a:t>новых путей совершенствования своих усилий. </a:t>
            </a:r>
          </a:p>
        </p:txBody>
      </p:sp>
      <p:sp>
        <p:nvSpPr>
          <p:cNvPr id="5" name="TextBox 4"/>
          <p:cNvSpPr txBox="1"/>
          <p:nvPr/>
        </p:nvSpPr>
        <p:spPr>
          <a:xfrm>
            <a:off x="5652120" y="4797152"/>
            <a:ext cx="3312367" cy="1754326"/>
          </a:xfrm>
          <a:prstGeom prst="rect">
            <a:avLst/>
          </a:prstGeom>
          <a:noFill/>
        </p:spPr>
        <p:txBody>
          <a:bodyPr wrap="square" rtlCol="0">
            <a:spAutoFit/>
          </a:bodyPr>
          <a:lstStyle/>
          <a:p>
            <a:pPr marL="285750" indent="-285750">
              <a:buFont typeface="Arial" pitchFamily="34" charset="0"/>
              <a:buChar char="•"/>
            </a:pPr>
            <a:r>
              <a:rPr lang="ru-RU" b="1" dirty="0">
                <a:latin typeface="Arial Narrow" pitchFamily="34" charset="0"/>
              </a:rPr>
              <a:t>нацелен на поиск и выявление недостатков, ошибок в действиях других людей, </a:t>
            </a:r>
          </a:p>
          <a:p>
            <a:pPr marL="285750" indent="-285750">
              <a:buFont typeface="Arial" pitchFamily="34" charset="0"/>
              <a:buChar char="•"/>
            </a:pPr>
            <a:r>
              <a:rPr lang="ru-RU" b="1" dirty="0" smtClean="0">
                <a:latin typeface="Arial Narrow" pitchFamily="34" charset="0"/>
              </a:rPr>
              <a:t>находится </a:t>
            </a:r>
            <a:r>
              <a:rPr lang="ru-RU" b="1" dirty="0">
                <a:latin typeface="Arial Narrow" pitchFamily="34" charset="0"/>
              </a:rPr>
              <a:t>в критикующей позиции</a:t>
            </a:r>
          </a:p>
        </p:txBody>
      </p:sp>
      <p:sp>
        <p:nvSpPr>
          <p:cNvPr id="6" name="TextBox 5"/>
          <p:cNvSpPr txBox="1"/>
          <p:nvPr/>
        </p:nvSpPr>
        <p:spPr>
          <a:xfrm>
            <a:off x="755576" y="1342133"/>
            <a:ext cx="3234717" cy="1477328"/>
          </a:xfrm>
          <a:prstGeom prst="rect">
            <a:avLst/>
          </a:prstGeom>
          <a:noFill/>
        </p:spPr>
        <p:txBody>
          <a:bodyPr wrap="square" rtlCol="0">
            <a:spAutoFit/>
          </a:bodyPr>
          <a:lstStyle/>
          <a:p>
            <a:pPr marL="285750" indent="-285750">
              <a:buFont typeface="Arial" pitchFamily="34" charset="0"/>
              <a:buChar char="•"/>
            </a:pPr>
            <a:r>
              <a:rPr lang="ru-RU" b="1" dirty="0">
                <a:latin typeface="Arial Narrow" pitchFamily="34" charset="0"/>
              </a:rPr>
              <a:t>крайняя зависимость от Спасателя</a:t>
            </a:r>
            <a:r>
              <a:rPr lang="ru-RU" b="1" dirty="0" smtClean="0">
                <a:latin typeface="Arial Narrow" pitchFamily="34" charset="0"/>
              </a:rPr>
              <a:t>,</a:t>
            </a:r>
          </a:p>
          <a:p>
            <a:pPr marL="285750" indent="-285750">
              <a:buFont typeface="Arial" pitchFamily="34" charset="0"/>
              <a:buChar char="•"/>
            </a:pPr>
            <a:r>
              <a:rPr lang="ru-RU" b="1" dirty="0" smtClean="0">
                <a:latin typeface="Arial Narrow" pitchFamily="34" charset="0"/>
              </a:rPr>
              <a:t>низкая </a:t>
            </a:r>
            <a:r>
              <a:rPr lang="ru-RU" b="1" dirty="0">
                <a:latin typeface="Arial Narrow" pitchFamily="34" charset="0"/>
              </a:rPr>
              <a:t>самооценка, </a:t>
            </a:r>
            <a:endParaRPr lang="ru-RU" b="1" dirty="0" smtClean="0">
              <a:latin typeface="Arial Narrow" pitchFamily="34" charset="0"/>
            </a:endParaRPr>
          </a:p>
          <a:p>
            <a:pPr marL="285750" indent="-285750">
              <a:buFont typeface="Arial" pitchFamily="34" charset="0"/>
              <a:buChar char="•"/>
            </a:pPr>
            <a:r>
              <a:rPr lang="ru-RU" b="1" dirty="0" smtClean="0">
                <a:latin typeface="Arial Narrow" pitchFamily="34" charset="0"/>
              </a:rPr>
              <a:t>беспомощность,</a:t>
            </a:r>
          </a:p>
          <a:p>
            <a:pPr marL="285750" indent="-285750">
              <a:buFont typeface="Arial" pitchFamily="34" charset="0"/>
              <a:buChar char="•"/>
            </a:pPr>
            <a:r>
              <a:rPr lang="ru-RU" b="1" dirty="0" smtClean="0">
                <a:latin typeface="Arial Narrow" pitchFamily="34" charset="0"/>
              </a:rPr>
              <a:t>бессилие </a:t>
            </a:r>
            <a:endParaRPr lang="ru-RU" b="1" dirty="0">
              <a:latin typeface="Arial Narrow" pitchFamily="34" charset="0"/>
            </a:endParaRPr>
          </a:p>
        </p:txBody>
      </p:sp>
      <p:sp>
        <p:nvSpPr>
          <p:cNvPr id="7" name="TextBox 6"/>
          <p:cNvSpPr txBox="1"/>
          <p:nvPr/>
        </p:nvSpPr>
        <p:spPr>
          <a:xfrm>
            <a:off x="1547664" y="332656"/>
            <a:ext cx="6408712" cy="523220"/>
          </a:xfrm>
          <a:prstGeom prst="rect">
            <a:avLst/>
          </a:prstGeom>
          <a:noFill/>
        </p:spPr>
        <p:txBody>
          <a:bodyPr wrap="square" rtlCol="0">
            <a:spAutoFit/>
          </a:bodyPr>
          <a:lstStyle/>
          <a:p>
            <a:pPr algn="ctr"/>
            <a:r>
              <a:rPr lang="ru-RU" sz="2800" b="1" dirty="0" smtClean="0">
                <a:solidFill>
                  <a:schemeClr val="tx2">
                    <a:lumMod val="75000"/>
                  </a:schemeClr>
                </a:solidFill>
              </a:rPr>
              <a:t>Драматический треугольник</a:t>
            </a:r>
            <a:endParaRPr lang="ru-RU" sz="2800" b="1" dirty="0">
              <a:solidFill>
                <a:schemeClr val="tx2">
                  <a:lumMod val="75000"/>
                </a:schemeClr>
              </a:solidFill>
            </a:endParaRPr>
          </a:p>
        </p:txBody>
      </p:sp>
    </p:spTree>
    <p:extLst>
      <p:ext uri="{BB962C8B-B14F-4D97-AF65-F5344CB8AC3E}">
        <p14:creationId xmlns:p14="http://schemas.microsoft.com/office/powerpoint/2010/main" val="320637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Схема 2"/>
          <p:cNvGraphicFramePr/>
          <p:nvPr>
            <p:extLst>
              <p:ext uri="{D42A27DB-BD31-4B8C-83A1-F6EECF244321}">
                <p14:modId xmlns:p14="http://schemas.microsoft.com/office/powerpoint/2010/main" val="2093723459"/>
              </p:ext>
            </p:extLst>
          </p:nvPr>
        </p:nvGraphicFramePr>
        <p:xfrm>
          <a:off x="1884579" y="386009"/>
          <a:ext cx="6696744" cy="4176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547664" y="332656"/>
            <a:ext cx="6408712" cy="523220"/>
          </a:xfrm>
          <a:prstGeom prst="rect">
            <a:avLst/>
          </a:prstGeom>
          <a:noFill/>
        </p:spPr>
        <p:txBody>
          <a:bodyPr wrap="square" rtlCol="0">
            <a:spAutoFit/>
          </a:bodyPr>
          <a:lstStyle/>
          <a:p>
            <a:pPr algn="ctr"/>
            <a:r>
              <a:rPr lang="ru-RU" sz="2800" b="1" dirty="0" smtClean="0">
                <a:solidFill>
                  <a:schemeClr val="tx2">
                    <a:lumMod val="75000"/>
                  </a:schemeClr>
                </a:solidFill>
              </a:rPr>
              <a:t> </a:t>
            </a:r>
            <a:r>
              <a:rPr lang="ru-RU" sz="2800" b="1" dirty="0">
                <a:solidFill>
                  <a:schemeClr val="tx2">
                    <a:lumMod val="75000"/>
                  </a:schemeClr>
                </a:solidFill>
              </a:rPr>
              <a:t>Т</a:t>
            </a:r>
            <a:r>
              <a:rPr lang="ru-RU" sz="2800" b="1" dirty="0" smtClean="0">
                <a:solidFill>
                  <a:schemeClr val="tx2">
                    <a:lumMod val="75000"/>
                  </a:schemeClr>
                </a:solidFill>
              </a:rPr>
              <a:t>реугольник партнерства</a:t>
            </a:r>
            <a:endParaRPr lang="ru-RU" sz="2800" b="1" dirty="0">
              <a:solidFill>
                <a:schemeClr val="tx2">
                  <a:lumMod val="75000"/>
                </a:schemeClr>
              </a:solidFill>
            </a:endParaRPr>
          </a:p>
        </p:txBody>
      </p:sp>
      <p:sp>
        <p:nvSpPr>
          <p:cNvPr id="5" name="TextBox 4"/>
          <p:cNvSpPr txBox="1"/>
          <p:nvPr/>
        </p:nvSpPr>
        <p:spPr>
          <a:xfrm>
            <a:off x="5580112" y="4699700"/>
            <a:ext cx="3096344" cy="1754326"/>
          </a:xfrm>
          <a:prstGeom prst="rect">
            <a:avLst/>
          </a:prstGeom>
          <a:noFill/>
        </p:spPr>
        <p:txBody>
          <a:bodyPr wrap="square" rtlCol="0">
            <a:spAutoFit/>
          </a:bodyPr>
          <a:lstStyle/>
          <a:p>
            <a:pPr marL="285750" indent="-285750">
              <a:buFont typeface="Arial" pitchFamily="34" charset="0"/>
              <a:buChar char="•"/>
            </a:pPr>
            <a:r>
              <a:rPr lang="ru-RU" b="1" dirty="0" smtClean="0">
                <a:latin typeface="Arial Narrow" pitchFamily="34" charset="0"/>
              </a:rPr>
              <a:t>отказывается </a:t>
            </a:r>
            <a:r>
              <a:rPr lang="ru-RU" b="1" dirty="0">
                <a:latin typeface="Arial Narrow" pitchFamily="34" charset="0"/>
              </a:rPr>
              <a:t>от угроз и </a:t>
            </a:r>
            <a:r>
              <a:rPr lang="ru-RU" b="1" dirty="0" smtClean="0">
                <a:latin typeface="Arial Narrow" pitchFamily="34" charset="0"/>
              </a:rPr>
              <a:t>обвинений,</a:t>
            </a:r>
          </a:p>
          <a:p>
            <a:pPr marL="285750" indent="-285750">
              <a:buFont typeface="Arial" pitchFamily="34" charset="0"/>
              <a:buChar char="•"/>
            </a:pPr>
            <a:r>
              <a:rPr lang="ru-RU" b="1" dirty="0" smtClean="0">
                <a:latin typeface="Arial Narrow" pitchFamily="34" charset="0"/>
              </a:rPr>
              <a:t>подает </a:t>
            </a:r>
            <a:r>
              <a:rPr lang="ru-RU" b="1" dirty="0">
                <a:latin typeface="Arial Narrow" pitchFamily="34" charset="0"/>
              </a:rPr>
              <a:t>информацию в форме доступной для восприятия </a:t>
            </a:r>
            <a:r>
              <a:rPr lang="ru-RU" b="1" dirty="0" smtClean="0">
                <a:latin typeface="Arial Narrow" pitchFamily="34" charset="0"/>
              </a:rPr>
              <a:t>другими,</a:t>
            </a:r>
          </a:p>
          <a:p>
            <a:pPr marL="285750" indent="-285750">
              <a:buFont typeface="Arial" pitchFamily="34" charset="0"/>
              <a:buChar char="•"/>
            </a:pPr>
            <a:r>
              <a:rPr lang="ru-RU" b="1" dirty="0" smtClean="0">
                <a:latin typeface="Arial Narrow" pitchFamily="34" charset="0"/>
              </a:rPr>
              <a:t>уважает </a:t>
            </a:r>
            <a:r>
              <a:rPr lang="ru-RU" b="1" dirty="0">
                <a:latin typeface="Arial Narrow" pitchFamily="34" charset="0"/>
              </a:rPr>
              <a:t>мнение </a:t>
            </a:r>
            <a:r>
              <a:rPr lang="ru-RU" b="1" dirty="0" smtClean="0">
                <a:latin typeface="Arial Narrow" pitchFamily="34" charset="0"/>
              </a:rPr>
              <a:t>других</a:t>
            </a:r>
            <a:endParaRPr lang="ru-RU" b="1" dirty="0">
              <a:latin typeface="Arial Narrow" pitchFamily="34" charset="0"/>
            </a:endParaRPr>
          </a:p>
        </p:txBody>
      </p:sp>
      <p:sp>
        <p:nvSpPr>
          <p:cNvPr id="6" name="TextBox 5"/>
          <p:cNvSpPr txBox="1"/>
          <p:nvPr/>
        </p:nvSpPr>
        <p:spPr>
          <a:xfrm>
            <a:off x="1670954" y="4684094"/>
            <a:ext cx="3837149" cy="2031325"/>
          </a:xfrm>
          <a:prstGeom prst="rect">
            <a:avLst/>
          </a:prstGeom>
          <a:noFill/>
        </p:spPr>
        <p:txBody>
          <a:bodyPr wrap="square" rtlCol="0">
            <a:spAutoFit/>
          </a:bodyPr>
          <a:lstStyle/>
          <a:p>
            <a:pPr marL="285750" indent="-285750">
              <a:buFont typeface="Arial" pitchFamily="34" charset="0"/>
              <a:buChar char="•"/>
            </a:pPr>
            <a:r>
              <a:rPr lang="ru-RU" b="1" dirty="0" smtClean="0">
                <a:latin typeface="Arial Narrow" pitchFamily="34" charset="0"/>
              </a:rPr>
              <a:t>признает </a:t>
            </a:r>
            <a:r>
              <a:rPr lang="ru-RU" b="1" dirty="0">
                <a:latin typeface="Arial Narrow" pitchFamily="34" charset="0"/>
              </a:rPr>
              <a:t>право находящихся рядом с ним людей на самостоятельные действия </a:t>
            </a:r>
            <a:endParaRPr lang="ru-RU" b="1" dirty="0" smtClean="0">
              <a:latin typeface="Arial Narrow" pitchFamily="34" charset="0"/>
            </a:endParaRPr>
          </a:p>
          <a:p>
            <a:pPr marL="285750" indent="-285750">
              <a:buFont typeface="Arial" pitchFamily="34" charset="0"/>
              <a:buChar char="•"/>
            </a:pPr>
            <a:r>
              <a:rPr lang="ru-RU" b="1" dirty="0" smtClean="0">
                <a:latin typeface="Arial Narrow" pitchFamily="34" charset="0"/>
              </a:rPr>
              <a:t>прислушивается </a:t>
            </a:r>
            <a:r>
              <a:rPr lang="ru-RU" b="1" dirty="0">
                <a:latin typeface="Arial Narrow" pitchFamily="34" charset="0"/>
              </a:rPr>
              <a:t>к иным </a:t>
            </a:r>
            <a:r>
              <a:rPr lang="ru-RU" b="1" dirty="0" smtClean="0">
                <a:latin typeface="Arial Narrow" pitchFamily="34" charset="0"/>
              </a:rPr>
              <a:t>предложениям, </a:t>
            </a:r>
          </a:p>
          <a:p>
            <a:pPr marL="285750" indent="-285750">
              <a:buFont typeface="Arial" pitchFamily="34" charset="0"/>
              <a:buChar char="•"/>
            </a:pPr>
            <a:r>
              <a:rPr lang="ru-RU" b="1" dirty="0" smtClean="0">
                <a:latin typeface="Arial Narrow" pitchFamily="34" charset="0"/>
              </a:rPr>
              <a:t>определяет </a:t>
            </a:r>
            <a:r>
              <a:rPr lang="ru-RU" b="1" dirty="0">
                <a:latin typeface="Arial Narrow" pitchFamily="34" charset="0"/>
              </a:rPr>
              <a:t>оптимальный уровень </a:t>
            </a:r>
            <a:r>
              <a:rPr lang="ru-RU" b="1" dirty="0" smtClean="0">
                <a:latin typeface="Arial Narrow" pitchFamily="34" charset="0"/>
              </a:rPr>
              <a:t>помощи </a:t>
            </a:r>
            <a:endParaRPr lang="ru-RU" b="1" dirty="0">
              <a:latin typeface="Arial Narrow" pitchFamily="34" charset="0"/>
            </a:endParaRPr>
          </a:p>
        </p:txBody>
      </p:sp>
      <p:sp>
        <p:nvSpPr>
          <p:cNvPr id="7" name="TextBox 6"/>
          <p:cNvSpPr txBox="1"/>
          <p:nvPr/>
        </p:nvSpPr>
        <p:spPr>
          <a:xfrm>
            <a:off x="395536" y="1124744"/>
            <a:ext cx="3720932" cy="2031325"/>
          </a:xfrm>
          <a:prstGeom prst="rect">
            <a:avLst/>
          </a:prstGeom>
          <a:noFill/>
        </p:spPr>
        <p:txBody>
          <a:bodyPr wrap="square" rtlCol="0">
            <a:spAutoFit/>
          </a:bodyPr>
          <a:lstStyle/>
          <a:p>
            <a:pPr marL="285750" indent="-285750">
              <a:buFont typeface="Arial" pitchFamily="34" charset="0"/>
              <a:buChar char="•"/>
            </a:pPr>
            <a:r>
              <a:rPr lang="ru-RU" b="1" dirty="0">
                <a:latin typeface="Arial Narrow" pitchFamily="34" charset="0"/>
              </a:rPr>
              <a:t>сам делает первый шаг для </a:t>
            </a:r>
            <a:r>
              <a:rPr lang="ru-RU" b="1" dirty="0" smtClean="0">
                <a:latin typeface="Arial Narrow" pitchFamily="34" charset="0"/>
              </a:rPr>
              <a:t>изменений, </a:t>
            </a:r>
          </a:p>
          <a:p>
            <a:pPr marL="285750" indent="-285750">
              <a:buFont typeface="Arial" pitchFamily="34" charset="0"/>
              <a:buChar char="•"/>
            </a:pPr>
            <a:r>
              <a:rPr lang="ru-RU" b="1" dirty="0" smtClean="0">
                <a:latin typeface="Arial Narrow" pitchFamily="34" charset="0"/>
              </a:rPr>
              <a:t>признает </a:t>
            </a:r>
            <a:r>
              <a:rPr lang="ru-RU" b="1" dirty="0">
                <a:latin typeface="Arial Narrow" pitchFamily="34" charset="0"/>
              </a:rPr>
              <a:t>и принимает знания других как новую </a:t>
            </a:r>
            <a:r>
              <a:rPr lang="ru-RU" b="1" dirty="0" smtClean="0">
                <a:latin typeface="Arial Narrow" pitchFamily="34" charset="0"/>
              </a:rPr>
              <a:t>информацию,</a:t>
            </a:r>
          </a:p>
          <a:p>
            <a:pPr marL="285750" indent="-285750">
              <a:buFont typeface="Arial" pitchFamily="34" charset="0"/>
              <a:buChar char="•"/>
            </a:pPr>
            <a:r>
              <a:rPr lang="ru-RU" b="1" dirty="0" smtClean="0">
                <a:latin typeface="Arial Narrow" pitchFamily="34" charset="0"/>
              </a:rPr>
              <a:t>признает </a:t>
            </a:r>
            <a:r>
              <a:rPr lang="ru-RU" b="1" dirty="0">
                <a:latin typeface="Arial Narrow" pitchFamily="34" charset="0"/>
              </a:rPr>
              <a:t>свои растущие способности к самоутверждению и независимости.</a:t>
            </a:r>
          </a:p>
        </p:txBody>
      </p:sp>
    </p:spTree>
    <p:extLst>
      <p:ext uri="{BB962C8B-B14F-4D97-AF65-F5344CB8AC3E}">
        <p14:creationId xmlns:p14="http://schemas.microsoft.com/office/powerpoint/2010/main" val="207866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908720"/>
            <a:ext cx="61341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Объект 5"/>
          <p:cNvSpPr>
            <a:spLocks noGrp="1"/>
          </p:cNvSpPr>
          <p:nvPr>
            <p:ph idx="4294967295"/>
          </p:nvPr>
        </p:nvSpPr>
        <p:spPr>
          <a:xfrm>
            <a:off x="1979712" y="836712"/>
            <a:ext cx="6768752" cy="4525963"/>
          </a:xfrm>
        </p:spPr>
        <p:txBody>
          <a:bodyPr>
            <a:noAutofit/>
          </a:bodyPr>
          <a:lstStyle/>
          <a:p>
            <a:pPr marL="0" indent="0" algn="r">
              <a:lnSpc>
                <a:spcPct val="150000"/>
              </a:lnSpc>
              <a:buNone/>
            </a:pPr>
            <a:r>
              <a:rPr lang="ru-RU" b="1" dirty="0">
                <a:solidFill>
                  <a:schemeClr val="tx1"/>
                </a:solidFill>
                <a:latin typeface="Times New Roman" pitchFamily="18" charset="0"/>
                <a:cs typeface="Times New Roman" pitchFamily="18" charset="0"/>
              </a:rPr>
              <a:t>«Не так уж трудно, в конечном счете, добиться победы в мире материальных достижений. Гораздо труднее достигнуть гармонии между миром духовным и материальным. Чтобы земной и практичный </a:t>
            </a:r>
            <a:r>
              <a:rPr lang="ru-RU" b="1" dirty="0" err="1">
                <a:solidFill>
                  <a:schemeClr val="tx1"/>
                </a:solidFill>
                <a:latin typeface="Times New Roman" pitchFamily="18" charset="0"/>
                <a:cs typeface="Times New Roman" pitchFamily="18" charset="0"/>
              </a:rPr>
              <a:t>Санчо</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Пансо</a:t>
            </a:r>
            <a:r>
              <a:rPr lang="ru-RU" b="1" dirty="0">
                <a:solidFill>
                  <a:schemeClr val="tx1"/>
                </a:solidFill>
                <a:latin typeface="Times New Roman" pitchFamily="18" charset="0"/>
                <a:cs typeface="Times New Roman" pitchFamily="18" charset="0"/>
              </a:rPr>
              <a:t> не затмил возвышенного духа несравненного Дон Кихота, самоотверженного, беззаветно верующего в долг, правду и добро</a:t>
            </a:r>
            <a:r>
              <a:rPr lang="ru-RU" b="1" dirty="0" smtClean="0">
                <a:solidFill>
                  <a:schemeClr val="tx1"/>
                </a:solidFill>
                <a:latin typeface="Times New Roman" pitchFamily="18" charset="0"/>
                <a:cs typeface="Times New Roman" pitchFamily="18" charset="0"/>
              </a:rPr>
              <a:t>».</a:t>
            </a:r>
          </a:p>
          <a:p>
            <a:pPr marL="0" indent="0" algn="r">
              <a:lnSpc>
                <a:spcPct val="150000"/>
              </a:lnSpc>
              <a:buNone/>
            </a:pPr>
            <a:r>
              <a:rPr lang="ru-RU" b="1" dirty="0" smtClean="0">
                <a:solidFill>
                  <a:schemeClr val="tx1"/>
                </a:solidFill>
                <a:latin typeface="Times New Roman" pitchFamily="18" charset="0"/>
                <a:cs typeface="Times New Roman" pitchFamily="18" charset="0"/>
              </a:rPr>
              <a:t>Р. </a:t>
            </a:r>
            <a:r>
              <a:rPr lang="ru-RU" b="1" dirty="0" err="1" smtClean="0">
                <a:solidFill>
                  <a:schemeClr val="tx1"/>
                </a:solidFill>
                <a:latin typeface="Times New Roman" pitchFamily="18" charset="0"/>
                <a:cs typeface="Times New Roman" pitchFamily="18" charset="0"/>
              </a:rPr>
              <a:t>Фраерман</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1449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979712" y="1124744"/>
            <a:ext cx="6768752" cy="4896544"/>
          </a:xfrm>
        </p:spPr>
        <p:txBody>
          <a:bodyPr>
            <a:normAutofit lnSpcReduction="10000"/>
          </a:bodyPr>
          <a:lstStyle/>
          <a:p>
            <a:pPr marL="0" indent="0" algn="r">
              <a:lnSpc>
                <a:spcPct val="150000"/>
              </a:lnSpc>
              <a:spcAft>
                <a:spcPts val="0"/>
              </a:spcAft>
              <a:buNone/>
            </a:pPr>
            <a:r>
              <a:rPr lang="ru-RU" sz="2800" b="1" dirty="0" smtClean="0">
                <a:solidFill>
                  <a:schemeClr val="tx1"/>
                </a:solidFill>
                <a:effectLst/>
                <a:latin typeface="Times New Roman"/>
                <a:ea typeface="Calibri"/>
              </a:rPr>
              <a:t>«Наша ошибка заключается в безоговорочной вере в информацию, в то, что информация способна изменить мир. Информация этого сделать не может. Информация в отрыве от человека столь же бессмысленна, как ответ на незаданный вопрос»</a:t>
            </a:r>
          </a:p>
          <a:p>
            <a:pPr marL="0" indent="0" algn="r">
              <a:lnSpc>
                <a:spcPct val="115000"/>
              </a:lnSpc>
              <a:spcAft>
                <a:spcPts val="0"/>
              </a:spcAft>
              <a:buNone/>
            </a:pPr>
            <a:r>
              <a:rPr lang="ru-RU" sz="2800" b="1" dirty="0" smtClean="0">
                <a:solidFill>
                  <a:schemeClr val="tx1"/>
                </a:solidFill>
                <a:effectLst/>
                <a:latin typeface="Times New Roman"/>
                <a:ea typeface="Calibri"/>
              </a:rPr>
              <a:t>А. </a:t>
            </a:r>
            <a:r>
              <a:rPr lang="ru-RU" sz="2800" b="1" dirty="0" err="1" smtClean="0">
                <a:solidFill>
                  <a:schemeClr val="tx1"/>
                </a:solidFill>
                <a:effectLst/>
                <a:latin typeface="Times New Roman"/>
                <a:ea typeface="Calibri"/>
              </a:rPr>
              <a:t>Маклиш</a:t>
            </a:r>
            <a:endParaRPr lang="ru-RU" sz="2800" b="1" dirty="0" smtClean="0">
              <a:solidFill>
                <a:schemeClr val="tx1"/>
              </a:solidFill>
              <a:effectLst/>
              <a:latin typeface="Times New Roman"/>
              <a:ea typeface="Calibri"/>
            </a:endParaRPr>
          </a:p>
          <a:p>
            <a:endParaRPr lang="ru-RU" sz="2800" b="1"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51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8615271"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821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271337"/>
            <a:ext cx="5790565"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3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http://www.divodvd.ru/screenshots/1009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692697"/>
            <a:ext cx="3557313" cy="304332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grandwallpapers.net/photo/multserial-masha-i-medved-800x6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356992"/>
            <a:ext cx="3960440" cy="297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2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бъект 3"/>
          <p:cNvSpPr>
            <a:spLocks noGrp="1"/>
          </p:cNvSpPr>
          <p:nvPr>
            <p:ph idx="4294967295"/>
          </p:nvPr>
        </p:nvSpPr>
        <p:spPr>
          <a:xfrm>
            <a:off x="1979712" y="1268760"/>
            <a:ext cx="6696744" cy="4525963"/>
          </a:xfrm>
        </p:spPr>
        <p:txBody>
          <a:bodyPr>
            <a:normAutofit/>
          </a:bodyPr>
          <a:lstStyle/>
          <a:p>
            <a:pPr marL="0" indent="0" algn="r">
              <a:lnSpc>
                <a:spcPct val="150000"/>
              </a:lnSpc>
              <a:buNone/>
            </a:pPr>
            <a:r>
              <a:rPr lang="ru-RU" sz="2800" b="1" dirty="0">
                <a:solidFill>
                  <a:schemeClr val="tx1"/>
                </a:solidFill>
                <a:latin typeface="Times New Roman" pitchFamily="18" charset="0"/>
                <a:cs typeface="Times New Roman" pitchFamily="18" charset="0"/>
              </a:rPr>
              <a:t>«Если прежде  влияние родителей на ребенка было почти исключительным, то сегодня телевидение, кино, комиксы или книжки-картинки нередко целиком заменяют </a:t>
            </a:r>
            <a:r>
              <a:rPr lang="ru-RU" sz="2800" b="1" dirty="0" smtClean="0">
                <a:solidFill>
                  <a:schemeClr val="tx1"/>
                </a:solidFill>
                <a:latin typeface="Times New Roman" pitchFamily="18" charset="0"/>
                <a:cs typeface="Times New Roman" pitchFamily="18" charset="0"/>
              </a:rPr>
              <a:t>родителей»</a:t>
            </a:r>
          </a:p>
          <a:p>
            <a:pPr marL="0" indent="0" algn="r">
              <a:lnSpc>
                <a:spcPct val="150000"/>
              </a:lnSpc>
              <a:buNone/>
            </a:pPr>
            <a:r>
              <a:rPr lang="ru-RU" sz="2800" b="1" dirty="0" smtClean="0">
                <a:solidFill>
                  <a:schemeClr val="tx1"/>
                </a:solidFill>
                <a:latin typeface="Times New Roman" pitchFamily="18" charset="0"/>
                <a:cs typeface="Times New Roman" pitchFamily="18" charset="0"/>
              </a:rPr>
              <a:t>А. </a:t>
            </a:r>
            <a:r>
              <a:rPr lang="ru-RU" sz="2800" b="1" dirty="0" err="1" smtClean="0">
                <a:solidFill>
                  <a:schemeClr val="tx1"/>
                </a:solidFill>
                <a:latin typeface="Times New Roman" pitchFamily="18" charset="0"/>
                <a:cs typeface="Times New Roman" pitchFamily="18" charset="0"/>
              </a:rPr>
              <a:t>Фромм</a:t>
            </a:r>
            <a:endParaRPr lang="ru-RU"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0501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3" y="667180"/>
            <a:ext cx="6321197" cy="54981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2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92277"/>
            <a:ext cx="6455186" cy="56886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67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20689"/>
            <a:ext cx="7296963" cy="475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411163"/>
            <a:ext cx="1478564"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257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93</TotalTime>
  <Words>1603</Words>
  <Application>Microsoft Office PowerPoint</Application>
  <PresentationFormat>Экран (4:3)</PresentationFormat>
  <Paragraphs>68</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Исполнительная</vt:lpstr>
      <vt:lpstr>Информационная безопасность или Испытание информацией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Испытание информацией – запрет или обучающая реальность</dc:title>
  <dc:creator>Елена</dc:creator>
  <cp:lastModifiedBy>school9</cp:lastModifiedBy>
  <cp:revision>12</cp:revision>
  <dcterms:created xsi:type="dcterms:W3CDTF">2012-12-18T20:21:52Z</dcterms:created>
  <dcterms:modified xsi:type="dcterms:W3CDTF">2015-01-29T15:08:58Z</dcterms:modified>
</cp:coreProperties>
</file>