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7" r:id="rId2"/>
    <p:sldId id="270" r:id="rId3"/>
    <p:sldId id="256" r:id="rId4"/>
    <p:sldId id="271" r:id="rId5"/>
    <p:sldId id="267" r:id="rId6"/>
    <p:sldId id="274" r:id="rId7"/>
    <p:sldId id="273" r:id="rId8"/>
    <p:sldId id="275" r:id="rId9"/>
    <p:sldId id="258" r:id="rId10"/>
    <p:sldId id="262" r:id="rId11"/>
    <p:sldId id="272" r:id="rId12"/>
    <p:sldId id="260" r:id="rId13"/>
    <p:sldId id="259" r:id="rId14"/>
    <p:sldId id="263" r:id="rId15"/>
    <p:sldId id="264" r:id="rId16"/>
    <p:sldId id="261" r:id="rId17"/>
    <p:sldId id="266" r:id="rId18"/>
    <p:sldId id="265"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mo Alexey" initials="N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9" d="100"/>
          <a:sy n="49" d="100"/>
        </p:scale>
        <p:origin x="-108"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145607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313864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32176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108181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24831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8D015F0-1BCD-4955-8CC4-0CC106E0AB66}" type="datetimeFigureOut">
              <a:rPr lang="ru-RU" smtClean="0"/>
              <a:t>24.01.2015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397579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D015F0-1BCD-4955-8CC4-0CC106E0AB66}" type="datetimeFigureOut">
              <a:rPr lang="ru-RU" smtClean="0"/>
              <a:t>24.01.2015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104861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8D015F0-1BCD-4955-8CC4-0CC106E0AB66}" type="datetimeFigureOut">
              <a:rPr lang="ru-RU" smtClean="0"/>
              <a:t>24.01.2015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275857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D015F0-1BCD-4955-8CC4-0CC106E0AB66}" type="datetimeFigureOut">
              <a:rPr lang="ru-RU" smtClean="0"/>
              <a:t>24.01.2015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377454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D015F0-1BCD-4955-8CC4-0CC106E0AB66}" type="datetimeFigureOut">
              <a:rPr lang="ru-RU" smtClean="0"/>
              <a:t>24.01.2015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77961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8D015F0-1BCD-4955-8CC4-0CC106E0AB66}" type="datetimeFigureOut">
              <a:rPr lang="ru-RU" smtClean="0"/>
              <a:t>24.01.2015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9ABD60-32F7-46E7-9229-544778F4D624}" type="slidenum">
              <a:rPr lang="ru-RU" smtClean="0"/>
              <a:t>‹#›</a:t>
            </a:fld>
            <a:endParaRPr lang="ru-RU"/>
          </a:p>
        </p:txBody>
      </p:sp>
    </p:spTree>
    <p:extLst>
      <p:ext uri="{BB962C8B-B14F-4D97-AF65-F5344CB8AC3E}">
        <p14:creationId xmlns:p14="http://schemas.microsoft.com/office/powerpoint/2010/main" val="238303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015F0-1BCD-4955-8CC4-0CC106E0AB66}" type="datetimeFigureOut">
              <a:rPr lang="ru-RU" smtClean="0"/>
              <a:t>24.01.2015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ABD60-32F7-46E7-9229-544778F4D624}" type="slidenum">
              <a:rPr lang="ru-RU" smtClean="0"/>
              <a:t>‹#›</a:t>
            </a:fld>
            <a:endParaRPr lang="ru-RU"/>
          </a:p>
        </p:txBody>
      </p:sp>
    </p:spTree>
    <p:extLst>
      <p:ext uri="{BB962C8B-B14F-4D97-AF65-F5344CB8AC3E}">
        <p14:creationId xmlns:p14="http://schemas.microsoft.com/office/powerpoint/2010/main" val="7630358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973" y="365125"/>
            <a:ext cx="9181160" cy="5919765"/>
          </a:xfrm>
        </p:spPr>
        <p:txBody>
          <a:bodyPr>
            <a:noAutofit/>
          </a:bodyPr>
          <a:lstStyle/>
          <a:p>
            <a:r>
              <a:rPr lang="en-US" sz="3600" b="1" dirty="0" smtClean="0">
                <a:latin typeface="Arabic Typesetting" panose="03020402040406030203" pitchFamily="66" charset="-78"/>
                <a:cs typeface="Arabic Typesetting" panose="03020402040406030203" pitchFamily="66" charset="-78"/>
              </a:rPr>
              <a:t>                              Shakespeare’s Land</a:t>
            </a:r>
            <a:br>
              <a:rPr lang="en-US" sz="3600" b="1" dirty="0" smtClean="0">
                <a:latin typeface="Arabic Typesetting" panose="03020402040406030203" pitchFamily="66" charset="-78"/>
                <a:cs typeface="Arabic Typesetting" panose="03020402040406030203" pitchFamily="66" charset="-78"/>
              </a:rPr>
            </a:br>
            <a:r>
              <a:rPr lang="en-US" sz="3600" b="1" dirty="0" smtClean="0">
                <a:latin typeface="Arabic Typesetting" panose="03020402040406030203" pitchFamily="66" charset="-78"/>
                <a:cs typeface="Arabic Typesetting" panose="03020402040406030203" pitchFamily="66" charset="-78"/>
              </a:rPr>
              <a:t>William Shakespeare </a:t>
            </a:r>
            <a:r>
              <a:rPr lang="ru-RU" sz="3600" dirty="0" smtClean="0">
                <a:cs typeface="Arabic Typesetting" panose="03020402040406030203" pitchFamily="66" charset="-78"/>
              </a:rPr>
              <a:t/>
            </a:r>
            <a:br>
              <a:rPr lang="ru-RU" sz="3600" dirty="0" smtClean="0">
                <a:cs typeface="Arabic Typesetting" panose="03020402040406030203" pitchFamily="66" charset="-78"/>
              </a:rPr>
            </a:br>
            <a:r>
              <a:rPr lang="ru-RU" sz="3600" dirty="0" smtClean="0">
                <a:cs typeface="Arabic Typesetting" panose="03020402040406030203" pitchFamily="66" charset="-78"/>
              </a:rPr>
              <a:t>(</a:t>
            </a:r>
            <a:r>
              <a:rPr lang="en-US" sz="3600" dirty="0" smtClean="0">
                <a:latin typeface="Arabic Typesetting" panose="03020402040406030203" pitchFamily="66" charset="-78"/>
                <a:cs typeface="Arabic Typesetting" panose="03020402040406030203" pitchFamily="66" charset="-78"/>
              </a:rPr>
              <a:t>26 April 1564 – 23 April 1616)</a:t>
            </a:r>
            <a:r>
              <a:rPr lang="ru-RU" sz="3600" dirty="0" smtClean="0">
                <a:cs typeface="Arabic Typesetting" panose="03020402040406030203" pitchFamily="66" charset="-78"/>
              </a:rPr>
              <a:t/>
            </a:r>
            <a:br>
              <a:rPr lang="ru-RU" sz="3600" dirty="0" smtClean="0">
                <a:cs typeface="Arabic Typesetting" panose="03020402040406030203" pitchFamily="66" charset="-78"/>
              </a:rPr>
            </a:br>
            <a:r>
              <a:rPr lang="en-US" sz="3600" dirty="0" smtClean="0">
                <a:latin typeface="Arabic Typesetting" panose="03020402040406030203" pitchFamily="66" charset="-78"/>
                <a:cs typeface="Arabic Typesetting" panose="03020402040406030203" pitchFamily="66" charset="-78"/>
              </a:rPr>
              <a:t>was an English poet, playwright and actor, widely regarded</a:t>
            </a:r>
            <a:r>
              <a:rPr lang="en-US" sz="3600" dirty="0">
                <a:latin typeface="Arabic Typesetting" panose="03020402040406030203" pitchFamily="66" charset="-78"/>
                <a:cs typeface="Arabic Typesetting" panose="03020402040406030203" pitchFamily="66" charset="-78"/>
              </a:rPr>
              <a:t> </a:t>
            </a:r>
            <a:r>
              <a:rPr lang="en-US" sz="3600" dirty="0" smtClean="0">
                <a:latin typeface="Arabic Typesetting" panose="03020402040406030203" pitchFamily="66" charset="-78"/>
                <a:cs typeface="Arabic Typesetting" panose="03020402040406030203" pitchFamily="66" charset="-78"/>
              </a:rPr>
              <a:t>as the greatest writer in the English language and the world's</a:t>
            </a:r>
            <a:r>
              <a:rPr lang="en-US" sz="3600" dirty="0">
                <a:latin typeface="Arabic Typesetting" panose="03020402040406030203" pitchFamily="66" charset="-78"/>
                <a:cs typeface="Arabic Typesetting" panose="03020402040406030203" pitchFamily="66" charset="-78"/>
              </a:rPr>
              <a:t> </a:t>
            </a:r>
            <a:r>
              <a:rPr lang="en-US" sz="3600" dirty="0" smtClean="0">
                <a:latin typeface="Arabic Typesetting" panose="03020402040406030203" pitchFamily="66" charset="-78"/>
                <a:cs typeface="Arabic Typesetting" panose="03020402040406030203" pitchFamily="66" charset="-78"/>
              </a:rPr>
              <a:t>pre-eminent dramatist</a:t>
            </a:r>
            <a:r>
              <a:rPr lang="ru-RU" sz="3600" dirty="0" smtClean="0">
                <a:cs typeface="Arabic Typesetting" panose="03020402040406030203" pitchFamily="66" charset="-78"/>
              </a:rPr>
              <a:t>.</a:t>
            </a:r>
            <a:r>
              <a:rPr lang="en-US" sz="3600" dirty="0" smtClean="0">
                <a:latin typeface="Arabic Typesetting" panose="03020402040406030203" pitchFamily="66" charset="-78"/>
                <a:cs typeface="Arabic Typesetting" panose="03020402040406030203" pitchFamily="66" charset="-78"/>
              </a:rPr>
              <a:t> He is often called England's national poet and the "Bard of Avon". His extant works, including some collaborations, consist </a:t>
            </a:r>
            <a:br>
              <a:rPr lang="en-US" sz="3600" dirty="0" smtClean="0">
                <a:latin typeface="Arabic Typesetting" panose="03020402040406030203" pitchFamily="66" charset="-78"/>
                <a:cs typeface="Arabic Typesetting" panose="03020402040406030203" pitchFamily="66" charset="-78"/>
              </a:rPr>
            </a:br>
            <a:r>
              <a:rPr lang="en-US" sz="3600" dirty="0" smtClean="0">
                <a:latin typeface="Arabic Typesetting" panose="03020402040406030203" pitchFamily="66" charset="-78"/>
                <a:cs typeface="Arabic Typesetting" panose="03020402040406030203" pitchFamily="66" charset="-78"/>
              </a:rPr>
              <a:t>of about 38 plays,154 sonnets, two long narrative poems, and a few other verses, the authorship of some of which is uncertain. His plays have been translated into every major living language and are performed more often than those of any other playwright.</a:t>
            </a:r>
            <a:r>
              <a:rPr lang="ru-RU" sz="3600" dirty="0" smtClean="0">
                <a:cs typeface="Arabic Typesetting" panose="03020402040406030203" pitchFamily="66" charset="-78"/>
              </a:rPr>
              <a:t/>
            </a:r>
            <a:br>
              <a:rPr lang="ru-RU" sz="3600" dirty="0" smtClean="0">
                <a:cs typeface="Arabic Typesetting" panose="03020402040406030203" pitchFamily="66" charset="-78"/>
              </a:rPr>
            </a:br>
            <a:endParaRPr lang="ru-RU" sz="3600" dirty="0">
              <a:cs typeface="Arabic Typesetting" panose="03020402040406030203" pitchFamily="66" charset="-78"/>
            </a:endParaRPr>
          </a:p>
        </p:txBody>
      </p:sp>
      <p:pic>
        <p:nvPicPr>
          <p:cNvPr id="4" name="Объект 3"/>
          <p:cNvPicPr>
            <a:picLocks noGrp="1" noChangeAspect="1"/>
          </p:cNvPicPr>
          <p:nvPr>
            <p:ph idx="1"/>
          </p:nvPr>
        </p:nvPicPr>
        <p:blipFill>
          <a:blip r:embed="rId2"/>
          <a:stretch>
            <a:fillRect/>
          </a:stretch>
        </p:blipFill>
        <p:spPr>
          <a:xfrm>
            <a:off x="9157321" y="365125"/>
            <a:ext cx="2944525" cy="3768993"/>
          </a:xfrm>
          <a:prstGeom prst="rect">
            <a:avLst/>
          </a:prstGeom>
        </p:spPr>
      </p:pic>
    </p:spTree>
    <p:extLst>
      <p:ext uri="{BB962C8B-B14F-4D97-AF65-F5344CB8AC3E}">
        <p14:creationId xmlns:p14="http://schemas.microsoft.com/office/powerpoint/2010/main" val="403088318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9245" y="365125"/>
            <a:ext cx="10954555" cy="6048554"/>
          </a:xfrm>
        </p:spPr>
        <p:txBody>
          <a:bodyPr>
            <a:noAutofit/>
          </a:bodyPr>
          <a:lstStyle/>
          <a:p>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Shakespeare died on 23 April 1616, at the age of 52. He died within a month of signing his will, a document which he begins by describing himself as being in “perfect health”. There is no extant contemporary source that explains how or why he died. After half a century had passed, John Ward, the vicar of Stratford, wrote in his notebook: “Shakespeare, Drayton and Ben Jonson had a merry meeting and, it seems, drank too hard, for Shakespeare died of a fever there contracted.” This is not impossible, for Shakespeare knew Jonson and Drayton. Of the tributes that started to come from fellow authors, one refers to his relatively early death: “We wondered, Shakespeare, that thou </a:t>
            </a:r>
            <a:r>
              <a:rPr lang="en-US" sz="2800" dirty="0" err="1" smtClean="0">
                <a:latin typeface="Arabic Typesetting" panose="03020402040406030203" pitchFamily="66" charset="-78"/>
                <a:cs typeface="Arabic Typesetting" panose="03020402040406030203" pitchFamily="66" charset="-78"/>
              </a:rPr>
              <a:t>went’st</a:t>
            </a:r>
            <a:r>
              <a:rPr lang="en-US" sz="2800" dirty="0" smtClean="0">
                <a:latin typeface="Arabic Typesetting" panose="03020402040406030203" pitchFamily="66" charset="-78"/>
                <a:cs typeface="Arabic Typesetting" panose="03020402040406030203" pitchFamily="66" charset="-78"/>
              </a:rPr>
              <a:t> so soon/From the world’s stage to the grave’s tiring room.”</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Sometime before 1623, a funerary monument was erected in his memory on the north wall, with a half-effigy of him in the act of writing. Its plaque compares him to Nestor, Socrates, and Virgil.[81] In 1623, in conjunction with the publication of the First Folio, the </a:t>
            </a:r>
            <a:r>
              <a:rPr lang="en-US" sz="2800" dirty="0" err="1" smtClean="0">
                <a:latin typeface="Arabic Typesetting" panose="03020402040406030203" pitchFamily="66" charset="-78"/>
                <a:cs typeface="Arabic Typesetting" panose="03020402040406030203" pitchFamily="66" charset="-78"/>
              </a:rPr>
              <a:t>Droeshout</a:t>
            </a:r>
            <a:r>
              <a:rPr lang="en-US" sz="2800" dirty="0" smtClean="0">
                <a:latin typeface="Arabic Typesetting" panose="03020402040406030203" pitchFamily="66" charset="-78"/>
                <a:cs typeface="Arabic Typesetting" panose="03020402040406030203" pitchFamily="66" charset="-78"/>
              </a:rPr>
              <a:t> engraving was published.[82]</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Shakespeare has been commemorated in many statues and memorials around the world, including funeral monuments in </a:t>
            </a:r>
            <a:r>
              <a:rPr lang="en-US" sz="2800" dirty="0" err="1" smtClean="0">
                <a:latin typeface="Arabic Typesetting" panose="03020402040406030203" pitchFamily="66" charset="-78"/>
                <a:cs typeface="Arabic Typesetting" panose="03020402040406030203" pitchFamily="66" charset="-78"/>
              </a:rPr>
              <a:t>Southwark</a:t>
            </a:r>
            <a:r>
              <a:rPr lang="en-US" sz="2800" dirty="0" smtClean="0">
                <a:latin typeface="Arabic Typesetting" panose="03020402040406030203" pitchFamily="66" charset="-78"/>
                <a:cs typeface="Arabic Typesetting" panose="03020402040406030203" pitchFamily="66" charset="-78"/>
              </a:rPr>
              <a:t> Cathedral and Poets' Corner in Westminster Abbey.</a:t>
            </a:r>
            <a:endParaRPr lang="ru-RU" sz="2800" dirty="0">
              <a:cs typeface="Arabic Typesetting" panose="03020402040406030203" pitchFamily="66" charset="-78"/>
            </a:endParaRPr>
          </a:p>
        </p:txBody>
      </p:sp>
    </p:spTree>
    <p:extLst>
      <p:ext uri="{BB962C8B-B14F-4D97-AF65-F5344CB8AC3E}">
        <p14:creationId xmlns:p14="http://schemas.microsoft.com/office/powerpoint/2010/main" val="337680162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321" y="133306"/>
            <a:ext cx="9967175" cy="678064"/>
          </a:xfrm>
        </p:spPr>
        <p:txBody>
          <a:bodyPr>
            <a:normAutofit fontScale="90000"/>
          </a:bodyPr>
          <a:lstStyle/>
          <a:p>
            <a:r>
              <a:rPr lang="en-US" dirty="0" smtClean="0"/>
              <a:t>The </a:t>
            </a:r>
            <a:r>
              <a:rPr lang="en-US" dirty="0"/>
              <a:t>tomb of William Shakespeare</a:t>
            </a:r>
            <a:endParaRPr lang="ru-RU" dirty="0"/>
          </a:p>
        </p:txBody>
      </p:sp>
      <p:pic>
        <p:nvPicPr>
          <p:cNvPr id="3" name="Рисунок 2"/>
          <p:cNvPicPr>
            <a:picLocks noChangeAspect="1"/>
          </p:cNvPicPr>
          <p:nvPr/>
        </p:nvPicPr>
        <p:blipFill>
          <a:blip r:embed="rId2"/>
          <a:stretch>
            <a:fillRect/>
          </a:stretch>
        </p:blipFill>
        <p:spPr>
          <a:xfrm>
            <a:off x="1160171" y="811370"/>
            <a:ext cx="8421710" cy="5785348"/>
          </a:xfrm>
          <a:prstGeom prst="rect">
            <a:avLst/>
          </a:prstGeom>
        </p:spPr>
      </p:pic>
    </p:spTree>
    <p:extLst>
      <p:ext uri="{BB962C8B-B14F-4D97-AF65-F5344CB8AC3E}">
        <p14:creationId xmlns:p14="http://schemas.microsoft.com/office/powerpoint/2010/main" val="211213457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639" y="365125"/>
            <a:ext cx="9478851" cy="6100069"/>
          </a:xfrm>
        </p:spPr>
        <p:txBody>
          <a:bodyPr>
            <a:noAutofit/>
          </a:bodyPr>
          <a:lstStyle/>
          <a:p>
            <a:r>
              <a:rPr lang="ru-RU" sz="2800" b="1" dirty="0" smtClean="0">
                <a:latin typeface="Arabic Typesetting" panose="03020402040406030203" pitchFamily="66" charset="-78"/>
                <a:cs typeface="Arabic Typesetting" panose="03020402040406030203" pitchFamily="66" charset="-78"/>
              </a:rPr>
              <a:t> </a:t>
            </a:r>
            <a:r>
              <a:rPr lang="en-US" sz="2800" b="1" dirty="0" smtClean="0">
                <a:latin typeface="Arabic Typesetting" panose="03020402040406030203" pitchFamily="66" charset="-78"/>
                <a:cs typeface="Arabic Typesetting" panose="03020402040406030203" pitchFamily="66" charset="-78"/>
              </a:rPr>
              <a:t>Sonnets</a:t>
            </a:r>
            <a:r>
              <a:rPr lang="ru-RU" sz="2400" dirty="0" smtClean="0">
                <a:latin typeface="Arabic Typesetting" panose="03020402040406030203" pitchFamily="66" charset="-78"/>
                <a:cs typeface="Arabic Typesetting" panose="03020402040406030203" pitchFamily="66" charset="-78"/>
              </a:rPr>
              <a:t/>
            </a:r>
            <a:br>
              <a:rPr lang="ru-RU" sz="2400" dirty="0" smtClean="0">
                <a:latin typeface="Arabic Typesetting" panose="03020402040406030203" pitchFamily="66" charset="-78"/>
                <a:cs typeface="Arabic Typesetting" panose="03020402040406030203" pitchFamily="66" charset="-78"/>
              </a:rPr>
            </a:br>
            <a:r>
              <a:rPr lang="ru-RU" sz="2400" dirty="0">
                <a:latin typeface="Arabic Typesetting" panose="03020402040406030203" pitchFamily="66" charset="-78"/>
                <a:cs typeface="Arabic Typesetting" panose="03020402040406030203" pitchFamily="66" charset="-78"/>
              </a:rPr>
              <a:t> </a:t>
            </a:r>
            <a:r>
              <a:rPr lang="ru-RU" sz="24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Shakespeare's sonnets are a collection of 154 sonnets, dealing with themes such as the passage of time, love, beauty and mortality, first published in a 1609 quarto entitled SHAKE-SPEARES</a:t>
            </a: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SONNETS. Never before imprinted. The quarto ends with "A Lover's Complaint", a narrative poem of</a:t>
            </a: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47 seven-line stanzas written in rhyme royal.</a:t>
            </a:r>
            <a:br>
              <a:rPr lang="en-US" sz="2800" dirty="0" smtClean="0">
                <a:latin typeface="Arabic Typesetting" panose="03020402040406030203" pitchFamily="66" charset="-78"/>
                <a:cs typeface="Arabic Typesetting" panose="03020402040406030203" pitchFamily="66" charset="-78"/>
              </a:rPr>
            </a:br>
            <a:r>
              <a:rPr lang="ru-RU" sz="2800" dirty="0">
                <a:latin typeface="Arabic Typesetting" panose="03020402040406030203" pitchFamily="66" charset="-78"/>
                <a:cs typeface="Arabic Typesetting" panose="03020402040406030203" pitchFamily="66" charset="-78"/>
              </a:rPr>
              <a:t> </a:t>
            </a: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The first 17 poems, traditionally called the procreation sonnets, are addressed to a young man urging</a:t>
            </a:r>
            <a:r>
              <a:rPr lang="ru-RU" sz="2800" dirty="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him to marry and have children in order to immortalize his beauty by passing it to the next</a:t>
            </a: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generation. Other sonnets express the speaker's love for a young man; brood upon loneliness, death, and the transience of life; seem to </a:t>
            </a:r>
            <a:r>
              <a:rPr lang="en-US" sz="2800" dirty="0" err="1" smtClean="0">
                <a:latin typeface="Arabic Typesetting" panose="03020402040406030203" pitchFamily="66" charset="-78"/>
                <a:cs typeface="Arabic Typesetting" panose="03020402040406030203" pitchFamily="66" charset="-78"/>
              </a:rPr>
              <a:t>criticise</a:t>
            </a:r>
            <a:r>
              <a:rPr lang="en-US" sz="2800" dirty="0" smtClean="0">
                <a:latin typeface="Arabic Typesetting" panose="03020402040406030203" pitchFamily="66" charset="-78"/>
                <a:cs typeface="Arabic Typesetting" panose="03020402040406030203" pitchFamily="66" charset="-78"/>
              </a:rPr>
              <a:t> the young man for preferring a rival poet; express ambiguous feelings for the speaker's mistress; and pun on the poet's name. The final two sonnets are allegorical treatments of Greek epigrams referring to the "little love-god" Cupid.</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a:latin typeface="Arabic Typesetting" panose="03020402040406030203" pitchFamily="66" charset="-78"/>
                <a:cs typeface="Arabic Typesetting" panose="03020402040406030203" pitchFamily="66" charset="-78"/>
              </a:rPr>
              <a:t>The publisher, Thomas Thorpe, entered the book in the Stationers' Register on 20 May </a:t>
            </a:r>
            <a:r>
              <a:rPr lang="en-US" sz="2800" dirty="0" smtClean="0">
                <a:latin typeface="Arabic Typesetting" panose="03020402040406030203" pitchFamily="66" charset="-78"/>
                <a:cs typeface="Arabic Typesetting" panose="03020402040406030203" pitchFamily="66" charset="-78"/>
              </a:rPr>
              <a:t>1609.</a:t>
            </a:r>
            <a:endParaRPr lang="ru-RU" sz="2800" dirty="0">
              <a:cs typeface="Arabic Typesetting" panose="03020402040406030203" pitchFamily="66" charset="-78"/>
            </a:endParaRPr>
          </a:p>
        </p:txBody>
      </p:sp>
      <p:pic>
        <p:nvPicPr>
          <p:cNvPr id="4" name="Объект 3"/>
          <p:cNvPicPr>
            <a:picLocks noGrp="1" noChangeAspect="1"/>
          </p:cNvPicPr>
          <p:nvPr>
            <p:ph idx="1"/>
          </p:nvPr>
        </p:nvPicPr>
        <p:blipFill>
          <a:blip r:embed="rId2"/>
          <a:stretch>
            <a:fillRect/>
          </a:stretch>
        </p:blipFill>
        <p:spPr>
          <a:xfrm>
            <a:off x="9942490" y="365125"/>
            <a:ext cx="2057131" cy="2962268"/>
          </a:xfrm>
          <a:prstGeom prst="rect">
            <a:avLst/>
          </a:prstGeom>
        </p:spPr>
      </p:pic>
    </p:spTree>
    <p:extLst>
      <p:ext uri="{BB962C8B-B14F-4D97-AF65-F5344CB8AC3E}">
        <p14:creationId xmlns:p14="http://schemas.microsoft.com/office/powerpoint/2010/main" val="2208533387"/>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60608" y="365124"/>
            <a:ext cx="11681138" cy="6357647"/>
          </a:xfrm>
        </p:spPr>
        <p:txBody>
          <a:bodyPr>
            <a:noAutofit/>
          </a:bodyPr>
          <a:lstStyle/>
          <a:p>
            <a:r>
              <a:rPr lang="ru-RU" sz="2800" dirty="0" smtClean="0">
                <a:latin typeface="Arabic Typesetting" panose="03020402040406030203" pitchFamily="66" charset="-78"/>
                <a:cs typeface="Arabic Typesetting" panose="03020402040406030203" pitchFamily="66" charset="-78"/>
              </a:rPr>
              <a:t>   </a:t>
            </a:r>
            <a:r>
              <a:rPr lang="en-US" sz="2800" b="1" dirty="0" smtClean="0">
                <a:latin typeface="Arabic Typesetting" panose="03020402040406030203" pitchFamily="66" charset="-78"/>
                <a:cs typeface="Arabic Typesetting" panose="03020402040406030203" pitchFamily="66" charset="-78"/>
              </a:rPr>
              <a:t>Romeo and Juliet</a:t>
            </a:r>
            <a:r>
              <a:rPr lang="en-US" sz="2800" dirty="0" smtClean="0">
                <a:latin typeface="Arabic Typesetting" panose="03020402040406030203" pitchFamily="66" charset="-78"/>
                <a:cs typeface="Arabic Typesetting" panose="03020402040406030203" pitchFamily="66" charset="-78"/>
              </a:rPr>
              <a:t> is a tragedy written by William Shakespeare early in his career about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two young star-crossed lovers whose deaths ultimately reconcile their feuding families.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It was among Shakespeare's most popular plays during his lifetime and, along with Hamlet,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is one of his most frequently performed plays. Today, the title characters are regarded as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archetypal young lovers.</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Romeo and Juliet belongs to a tradition of tragic romances stretching back to antiquity. Its </a:t>
            </a:r>
            <a:r>
              <a:rPr lang="ru-RU" sz="2800" dirty="0">
                <a:latin typeface="Arabic Typesetting" panose="03020402040406030203" pitchFamily="66" charset="-78"/>
                <a:cs typeface="Arabic Typesetting" panose="03020402040406030203" pitchFamily="66" charset="-78"/>
              </a:rPr>
              <a:t/>
            </a:r>
            <a:br>
              <a:rPr lang="ru-RU" sz="2800" dirty="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plot is based on an Italian tale, translated into verse as The </a:t>
            </a:r>
            <a:r>
              <a:rPr lang="en-US" sz="2800" dirty="0" err="1" smtClean="0">
                <a:latin typeface="Arabic Typesetting" panose="03020402040406030203" pitchFamily="66" charset="-78"/>
                <a:cs typeface="Arabic Typesetting" panose="03020402040406030203" pitchFamily="66" charset="-78"/>
              </a:rPr>
              <a:t>Tragical</a:t>
            </a:r>
            <a:r>
              <a:rPr lang="en-US" sz="2800" dirty="0" smtClean="0">
                <a:latin typeface="Arabic Typesetting" panose="03020402040406030203" pitchFamily="66" charset="-78"/>
                <a:cs typeface="Arabic Typesetting" panose="03020402040406030203" pitchFamily="66" charset="-78"/>
              </a:rPr>
              <a:t> History of </a:t>
            </a:r>
            <a:r>
              <a:rPr lang="en-US" sz="2800" dirty="0" err="1" smtClean="0">
                <a:latin typeface="Arabic Typesetting" panose="03020402040406030203" pitchFamily="66" charset="-78"/>
                <a:cs typeface="Arabic Typesetting" panose="03020402040406030203" pitchFamily="66" charset="-78"/>
              </a:rPr>
              <a:t>Romeus</a:t>
            </a:r>
            <a:r>
              <a:rPr lang="en-US" sz="2800" dirty="0" smtClean="0">
                <a:latin typeface="Arabic Typesetting" panose="03020402040406030203" pitchFamily="66" charset="-78"/>
                <a:cs typeface="Arabic Typesetting" panose="03020402040406030203" pitchFamily="66" charset="-78"/>
              </a:rPr>
              <a:t> and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Juliet by Arthur Brooke in 1562 and retold in prose in Palace of Pleasure by William Painter </a:t>
            </a:r>
            <a:r>
              <a:rPr lang="ru-RU" sz="2800" dirty="0" smtClean="0">
                <a:latin typeface="Arabic Typesetting" panose="03020402040406030203" pitchFamily="66" charset="-78"/>
                <a:cs typeface="Arabic Typesetting" panose="03020402040406030203" pitchFamily="66" charset="-78"/>
              </a:rPr>
              <a:t/>
            </a:r>
            <a:br>
              <a:rPr lang="ru-RU" sz="2800" dirty="0" smtClean="0">
                <a:latin typeface="Arabic Typesetting" panose="03020402040406030203" pitchFamily="66" charset="-78"/>
                <a:cs typeface="Arabic Typesetting" panose="03020402040406030203" pitchFamily="66" charset="-78"/>
              </a:rPr>
            </a:br>
            <a:r>
              <a:rPr lang="en-US" sz="2800" dirty="0" smtClean="0">
                <a:latin typeface="Arabic Typesetting" panose="03020402040406030203" pitchFamily="66" charset="-78"/>
                <a:cs typeface="Arabic Typesetting" panose="03020402040406030203" pitchFamily="66" charset="-78"/>
              </a:rPr>
              <a:t>in 1567. Shakespeare borrowed heavily from both but, to expand the plot, developed supporting characters, particularly Mercutio and Paris. Believed to have been written between 1591 and 1595, the play was first published in a quarto version in 1597. This text was of poor quality, and later editions corrected it, bringing it more in line with Shakespeare's original.</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Shakespeare's use of his poetic dramatic structure, especially effects such as switching between comedy and tragedy to heighten tension, his expansion of minor characters, and his use of sub-plots to embellish the story, has been praised as an early sign of his dramatic skill. The play ascribes different poetic forms to different characters, sometimes changing the form as the character develops. Romeo, for example, grows more adept at the sonnet over the course of the play.</a:t>
            </a:r>
            <a:endParaRPr lang="ru-RU" sz="2800" dirty="0">
              <a:cs typeface="Arabic Typesetting" panose="03020402040406030203" pitchFamily="66" charset="-78"/>
            </a:endParaRPr>
          </a:p>
        </p:txBody>
      </p:sp>
      <p:pic>
        <p:nvPicPr>
          <p:cNvPr id="5" name="Объект 4"/>
          <p:cNvPicPr>
            <a:picLocks noGrp="1" noChangeAspect="1"/>
          </p:cNvPicPr>
          <p:nvPr>
            <p:ph idx="1"/>
          </p:nvPr>
        </p:nvPicPr>
        <p:blipFill>
          <a:blip r:embed="rId2"/>
          <a:stretch>
            <a:fillRect/>
          </a:stretch>
        </p:blipFill>
        <p:spPr>
          <a:xfrm>
            <a:off x="9839460" y="365124"/>
            <a:ext cx="2202286" cy="2957625"/>
          </a:xfrm>
          <a:prstGeom prst="rect">
            <a:avLst/>
          </a:prstGeom>
        </p:spPr>
      </p:pic>
    </p:spTree>
    <p:extLst>
      <p:ext uri="{BB962C8B-B14F-4D97-AF65-F5344CB8AC3E}">
        <p14:creationId xmlns:p14="http://schemas.microsoft.com/office/powerpoint/2010/main" val="2922329567"/>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3352" y="58290"/>
            <a:ext cx="3653172" cy="613669"/>
          </a:xfrm>
        </p:spPr>
        <p:txBody>
          <a:bodyPr>
            <a:normAutofit fontScale="90000"/>
          </a:bodyPr>
          <a:lstStyle/>
          <a:p>
            <a:r>
              <a:rPr lang="en-US" b="1" dirty="0"/>
              <a:t>Romeo and Juliet </a:t>
            </a:r>
            <a:endParaRPr lang="ru-RU" b="1" dirty="0"/>
          </a:p>
        </p:txBody>
      </p:sp>
      <p:pic>
        <p:nvPicPr>
          <p:cNvPr id="4" name="Рисунок 3"/>
          <p:cNvPicPr>
            <a:picLocks noChangeAspect="1"/>
          </p:cNvPicPr>
          <p:nvPr/>
        </p:nvPicPr>
        <p:blipFill>
          <a:blip r:embed="rId2"/>
          <a:stretch>
            <a:fillRect/>
          </a:stretch>
        </p:blipFill>
        <p:spPr>
          <a:xfrm>
            <a:off x="1592552" y="671959"/>
            <a:ext cx="7538569" cy="5918954"/>
          </a:xfrm>
          <a:prstGeom prst="rect">
            <a:avLst/>
          </a:prstGeom>
        </p:spPr>
      </p:pic>
    </p:spTree>
    <p:extLst>
      <p:ext uri="{BB962C8B-B14F-4D97-AF65-F5344CB8AC3E}">
        <p14:creationId xmlns:p14="http://schemas.microsoft.com/office/powerpoint/2010/main" val="227901172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1305461" y="197342"/>
            <a:ext cx="9152183" cy="6479164"/>
          </a:xfrm>
          <a:prstGeom prst="rect">
            <a:avLst/>
          </a:prstGeom>
        </p:spPr>
      </p:pic>
    </p:spTree>
    <p:extLst>
      <p:ext uri="{BB962C8B-B14F-4D97-AF65-F5344CB8AC3E}">
        <p14:creationId xmlns:p14="http://schemas.microsoft.com/office/powerpoint/2010/main" val="227840417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92" y="333375"/>
            <a:ext cx="9541904" cy="6260608"/>
          </a:xfrm>
        </p:spPr>
        <p:txBody>
          <a:bodyPr>
            <a:noAutofit/>
          </a:bodyPr>
          <a:lstStyle/>
          <a:p>
            <a:r>
              <a:rPr lang="ru-RU" sz="2800" dirty="0" smtClean="0">
                <a:latin typeface="Arabic Typesetting" panose="03020402040406030203" pitchFamily="66" charset="-78"/>
                <a:cs typeface="Arabic Typesetting" panose="03020402040406030203" pitchFamily="66" charset="-78"/>
              </a:rPr>
              <a:t>   </a:t>
            </a:r>
            <a:r>
              <a:rPr lang="en-US" sz="2800" b="1" dirty="0" smtClean="0">
                <a:latin typeface="Arabic Typesetting" panose="03020402040406030203" pitchFamily="66" charset="-78"/>
                <a:cs typeface="Arabic Typesetting" panose="03020402040406030203" pitchFamily="66" charset="-78"/>
              </a:rPr>
              <a:t>The Tragedy of Hamlet</a:t>
            </a:r>
            <a:r>
              <a:rPr lang="en-US" sz="2800" dirty="0" smtClean="0">
                <a:latin typeface="Arabic Typesetting" panose="03020402040406030203" pitchFamily="66" charset="-78"/>
                <a:cs typeface="Arabic Typesetting" panose="03020402040406030203" pitchFamily="66" charset="-78"/>
              </a:rPr>
              <a:t>,</a:t>
            </a:r>
            <a:r>
              <a:rPr lang="en-US" sz="2800" b="1" dirty="0" smtClean="0">
                <a:latin typeface="Arabic Typesetting" panose="03020402040406030203" pitchFamily="66" charset="-78"/>
                <a:cs typeface="Arabic Typesetting" panose="03020402040406030203" pitchFamily="66" charset="-78"/>
              </a:rPr>
              <a:t> Prince of Denmark</a:t>
            </a:r>
            <a:r>
              <a:rPr lang="en-US" sz="2800" dirty="0" smtClean="0">
                <a:latin typeface="Arabic Typesetting" panose="03020402040406030203" pitchFamily="66" charset="-78"/>
                <a:cs typeface="Arabic Typesetting" panose="03020402040406030203" pitchFamily="66" charset="-78"/>
              </a:rPr>
              <a:t>, often shortened to </a:t>
            </a:r>
            <a:r>
              <a:rPr lang="en-US" sz="2800" b="1" dirty="0" smtClean="0">
                <a:latin typeface="Arabic Typesetting" panose="03020402040406030203" pitchFamily="66" charset="-78"/>
                <a:cs typeface="Arabic Typesetting" panose="03020402040406030203" pitchFamily="66" charset="-78"/>
              </a:rPr>
              <a:t>Hamlet</a:t>
            </a:r>
            <a:r>
              <a:rPr lang="en-US" sz="2800" dirty="0" smtClean="0">
                <a:latin typeface="Arabic Typesetting" panose="03020402040406030203" pitchFamily="66" charset="-78"/>
                <a:cs typeface="Arabic Typesetting" panose="03020402040406030203" pitchFamily="66" charset="-78"/>
              </a:rPr>
              <a:t>, is a tragedy written by William Shakespeare at an uncertain date between 1599 and 1602. Set in the Kingdom of Denmark, the play </a:t>
            </a:r>
            <a:r>
              <a:rPr lang="en-US" sz="2800" dirty="0" err="1" smtClean="0">
                <a:latin typeface="Arabic Typesetting" panose="03020402040406030203" pitchFamily="66" charset="-78"/>
                <a:cs typeface="Arabic Typesetting" panose="03020402040406030203" pitchFamily="66" charset="-78"/>
              </a:rPr>
              <a:t>dramatises</a:t>
            </a:r>
            <a:r>
              <a:rPr lang="en-US" sz="2800" dirty="0" smtClean="0">
                <a:latin typeface="Arabic Typesetting" panose="03020402040406030203" pitchFamily="66" charset="-78"/>
                <a:cs typeface="Arabic Typesetting" panose="03020402040406030203" pitchFamily="66" charset="-78"/>
              </a:rPr>
              <a:t> the revenge Prince Hamlet is instructed to enact on his uncle Claudius. Claudius had murdered his own brother, Hamlet's father King Hamlet, and subsequently seized the throne, marrying his deceased brother's widow, Hamlet's mother Gertrude.</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r>
              <a:rPr lang="en-US" sz="2800" dirty="0" smtClean="0">
                <a:latin typeface="Arabic Typesetting" panose="03020402040406030203" pitchFamily="66" charset="-78"/>
                <a:cs typeface="Arabic Typesetting" panose="03020402040406030203" pitchFamily="66" charset="-78"/>
              </a:rPr>
              <a:t>Hamlet is Shakespeare's longest play and among the most powerful and influential tragedies in English literature, with a story capable of "seemingly endless retelling and adaptation by others." The play seems to have been one of Shakespeare's most popular works during his lifetime and still ranks among his most-performed, topping the performance list of the Royal Shakespeare Company and its predecessors in Stratford-upon-Avon since 1879. It has inspired writers from Goethe and Dickens to Joyce and Murdoch, and has been described as "the world's most filmed story after Cinderella".</a:t>
            </a:r>
            <a:br>
              <a:rPr lang="en-US" sz="2800" dirty="0" smtClean="0">
                <a:latin typeface="Arabic Typesetting" panose="03020402040406030203" pitchFamily="66" charset="-78"/>
                <a:cs typeface="Arabic Typesetting" panose="03020402040406030203" pitchFamily="66" charset="-78"/>
              </a:rPr>
            </a:br>
            <a:r>
              <a:rPr lang="ru-RU" sz="2800" dirty="0" smtClean="0">
                <a:latin typeface="Arabic Typesetting" panose="03020402040406030203" pitchFamily="66" charset="-78"/>
                <a:cs typeface="Arabic Typesetting" panose="03020402040406030203" pitchFamily="66" charset="-78"/>
              </a:rPr>
              <a:t>   </a:t>
            </a:r>
            <a:endParaRPr lang="ru-RU" sz="2800" dirty="0">
              <a:cs typeface="Arabic Typesetting" panose="03020402040406030203" pitchFamily="66" charset="-78"/>
            </a:endParaRPr>
          </a:p>
        </p:txBody>
      </p:sp>
      <p:pic>
        <p:nvPicPr>
          <p:cNvPr id="4" name="Объект 3"/>
          <p:cNvPicPr>
            <a:picLocks noGrp="1" noChangeAspect="1"/>
          </p:cNvPicPr>
          <p:nvPr>
            <p:ph idx="1"/>
          </p:nvPr>
        </p:nvPicPr>
        <p:blipFill>
          <a:blip r:embed="rId2"/>
          <a:stretch>
            <a:fillRect/>
          </a:stretch>
        </p:blipFill>
        <p:spPr>
          <a:xfrm>
            <a:off x="9774796" y="333375"/>
            <a:ext cx="2095500" cy="2714625"/>
          </a:xfrm>
          <a:prstGeom prst="rect">
            <a:avLst/>
          </a:prstGeom>
        </p:spPr>
      </p:pic>
    </p:spTree>
    <p:extLst>
      <p:ext uri="{BB962C8B-B14F-4D97-AF65-F5344CB8AC3E}">
        <p14:creationId xmlns:p14="http://schemas.microsoft.com/office/powerpoint/2010/main" val="297105381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941417" cy="729579"/>
          </a:xfrm>
        </p:spPr>
        <p:txBody>
          <a:bodyPr/>
          <a:lstStyle/>
          <a:p>
            <a:r>
              <a:rPr lang="en-US" b="1" dirty="0"/>
              <a:t>The Tragedy of Othello, The Moor of Venice</a:t>
            </a:r>
            <a:endParaRPr lang="ru-RU" b="1" dirty="0"/>
          </a:p>
        </p:txBody>
      </p:sp>
      <p:pic>
        <p:nvPicPr>
          <p:cNvPr id="3" name="Рисунок 2"/>
          <p:cNvPicPr>
            <a:picLocks noChangeAspect="1"/>
          </p:cNvPicPr>
          <p:nvPr/>
        </p:nvPicPr>
        <p:blipFill>
          <a:blip r:embed="rId2"/>
          <a:stretch>
            <a:fillRect/>
          </a:stretch>
        </p:blipFill>
        <p:spPr>
          <a:xfrm>
            <a:off x="1822360" y="729579"/>
            <a:ext cx="7746641" cy="5858397"/>
          </a:xfrm>
          <a:prstGeom prst="rect">
            <a:avLst/>
          </a:prstGeom>
        </p:spPr>
      </p:pic>
    </p:spTree>
    <p:extLst>
      <p:ext uri="{BB962C8B-B14F-4D97-AF65-F5344CB8AC3E}">
        <p14:creationId xmlns:p14="http://schemas.microsoft.com/office/powerpoint/2010/main" val="286814942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105" y="0"/>
            <a:ext cx="6219423" cy="832610"/>
          </a:xfrm>
        </p:spPr>
        <p:txBody>
          <a:bodyPr/>
          <a:lstStyle/>
          <a:p>
            <a:r>
              <a:rPr lang="en-US" b="1" dirty="0"/>
              <a:t>The Tragedy of King Lear</a:t>
            </a:r>
            <a:endParaRPr lang="ru-RU" b="1" dirty="0"/>
          </a:p>
        </p:txBody>
      </p:sp>
      <p:pic>
        <p:nvPicPr>
          <p:cNvPr id="3" name="Рисунок 2"/>
          <p:cNvPicPr>
            <a:picLocks noChangeAspect="1"/>
          </p:cNvPicPr>
          <p:nvPr/>
        </p:nvPicPr>
        <p:blipFill>
          <a:blip r:embed="rId2"/>
          <a:stretch>
            <a:fillRect/>
          </a:stretch>
        </p:blipFill>
        <p:spPr>
          <a:xfrm>
            <a:off x="1623810" y="832609"/>
            <a:ext cx="8035345" cy="5685007"/>
          </a:xfrm>
          <a:prstGeom prst="rect">
            <a:avLst/>
          </a:prstGeom>
        </p:spPr>
      </p:pic>
    </p:spTree>
    <p:extLst>
      <p:ext uri="{BB962C8B-B14F-4D97-AF65-F5344CB8AC3E}">
        <p14:creationId xmlns:p14="http://schemas.microsoft.com/office/powerpoint/2010/main" val="289258790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546" y="0"/>
            <a:ext cx="12037454" cy="1141307"/>
          </a:xfrm>
        </p:spPr>
        <p:txBody>
          <a:bodyPr>
            <a:normAutofit fontScale="90000"/>
          </a:bodyPr>
          <a:lstStyle/>
          <a:p>
            <a:r>
              <a:rPr lang="en-US" dirty="0"/>
              <a:t>Shakespeare's Globe              Portrait William Shakespeare </a:t>
            </a:r>
            <a:endParaRPr lang="ru-RU" dirty="0"/>
          </a:p>
        </p:txBody>
      </p:sp>
      <p:pic>
        <p:nvPicPr>
          <p:cNvPr id="4" name="Объект 3"/>
          <p:cNvPicPr>
            <a:picLocks noGrp="1" noChangeAspect="1"/>
          </p:cNvPicPr>
          <p:nvPr>
            <p:ph idx="1"/>
          </p:nvPr>
        </p:nvPicPr>
        <p:blipFill>
          <a:blip r:embed="rId2"/>
          <a:stretch>
            <a:fillRect/>
          </a:stretch>
        </p:blipFill>
        <p:spPr>
          <a:xfrm>
            <a:off x="7288347" y="1258085"/>
            <a:ext cx="3855088" cy="5151566"/>
          </a:xfrm>
          <a:prstGeom prst="rect">
            <a:avLst/>
          </a:prstGeom>
        </p:spPr>
      </p:pic>
      <p:pic>
        <p:nvPicPr>
          <p:cNvPr id="5" name="Рисунок 4"/>
          <p:cNvPicPr>
            <a:picLocks noChangeAspect="1"/>
          </p:cNvPicPr>
          <p:nvPr/>
        </p:nvPicPr>
        <p:blipFill>
          <a:blip r:embed="rId3"/>
          <a:stretch>
            <a:fillRect/>
          </a:stretch>
        </p:blipFill>
        <p:spPr>
          <a:xfrm>
            <a:off x="274136" y="1258085"/>
            <a:ext cx="6572058" cy="5151566"/>
          </a:xfrm>
          <a:prstGeom prst="rect">
            <a:avLst/>
          </a:prstGeom>
        </p:spPr>
      </p:pic>
    </p:spTree>
    <p:extLst>
      <p:ext uri="{BB962C8B-B14F-4D97-AF65-F5344CB8AC3E}">
        <p14:creationId xmlns:p14="http://schemas.microsoft.com/office/powerpoint/2010/main" val="199436326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7731" y="339367"/>
            <a:ext cx="8782898" cy="6518633"/>
          </a:xfrm>
        </p:spPr>
        <p:txBody>
          <a:bodyPr>
            <a:noAutofit/>
          </a:bodyPr>
          <a:lstStyle/>
          <a:p>
            <a:r>
              <a:rPr lang="en-US" sz="3200" dirty="0" smtClean="0">
                <a:latin typeface="Arabic Typesetting" panose="03020402040406030203" pitchFamily="66" charset="-78"/>
                <a:cs typeface="Arabic Typesetting" panose="03020402040406030203" pitchFamily="66" charset="-78"/>
              </a:rPr>
              <a:t>   </a:t>
            </a:r>
            <a:r>
              <a:rPr lang="en-US" sz="3200" b="1" dirty="0" smtClean="0">
                <a:latin typeface="Arabic Typesetting" panose="03020402040406030203" pitchFamily="66" charset="-78"/>
                <a:cs typeface="Arabic Typesetting" panose="03020402040406030203" pitchFamily="66" charset="-78"/>
              </a:rPr>
              <a:t>Early life </a:t>
            </a:r>
            <a:r>
              <a:rPr lang="ru-RU" sz="3200" dirty="0" smtClean="0">
                <a:latin typeface="Arabic Typesetting" panose="03020402040406030203" pitchFamily="66" charset="-78"/>
                <a:cs typeface="Arabic Typesetting" panose="03020402040406030203" pitchFamily="66" charset="-78"/>
              </a:rPr>
              <a:t/>
            </a:r>
            <a:br>
              <a:rPr lang="ru-RU" sz="3200" dirty="0" smtClean="0">
                <a:latin typeface="Arabic Typesetting" panose="03020402040406030203" pitchFamily="66" charset="-78"/>
                <a:cs typeface="Arabic Typesetting" panose="03020402040406030203" pitchFamily="66" charset="-78"/>
              </a:rPr>
            </a:br>
            <a:r>
              <a:rPr lang="ru-RU" sz="3200" dirty="0" smtClean="0">
                <a:latin typeface="Arabic Typesetting" panose="03020402040406030203" pitchFamily="66" charset="-78"/>
                <a:cs typeface="Arabic Typesetting" panose="03020402040406030203" pitchFamily="66" charset="-78"/>
              </a:rPr>
              <a:t>   </a:t>
            </a:r>
            <a:r>
              <a:rPr lang="en-US" sz="3200" dirty="0" smtClean="0">
                <a:latin typeface="Arabic Typesetting" panose="03020402040406030203" pitchFamily="66" charset="-78"/>
                <a:cs typeface="Arabic Typesetting" panose="03020402040406030203" pitchFamily="66" charset="-78"/>
              </a:rPr>
              <a:t>William Shakespeare was the son of John Shakespeare, an alderman and </a:t>
            </a:r>
            <a:r>
              <a:rPr lang="ru-RU" sz="3200" dirty="0" smtClean="0">
                <a:latin typeface="Arabic Typesetting" panose="03020402040406030203" pitchFamily="66" charset="-78"/>
                <a:cs typeface="Arabic Typesetting" panose="03020402040406030203" pitchFamily="66" charset="-78"/>
              </a:rPr>
              <a:t/>
            </a:r>
            <a:br>
              <a:rPr lang="ru-RU" sz="3200" dirty="0" smtClean="0">
                <a:latin typeface="Arabic Typesetting" panose="03020402040406030203" pitchFamily="66" charset="-78"/>
                <a:cs typeface="Arabic Typesetting" panose="03020402040406030203" pitchFamily="66" charset="-78"/>
              </a:rPr>
            </a:br>
            <a:r>
              <a:rPr lang="en-US" sz="3200" dirty="0" smtClean="0">
                <a:latin typeface="Arabic Typesetting" panose="03020402040406030203" pitchFamily="66" charset="-78"/>
                <a:cs typeface="Arabic Typesetting" panose="03020402040406030203" pitchFamily="66" charset="-78"/>
              </a:rPr>
              <a:t>a successful glover originally from </a:t>
            </a:r>
            <a:r>
              <a:rPr lang="en-US" sz="3200" dirty="0" err="1" smtClean="0">
                <a:latin typeface="Arabic Typesetting" panose="03020402040406030203" pitchFamily="66" charset="-78"/>
                <a:cs typeface="Arabic Typesetting" panose="03020402040406030203" pitchFamily="66" charset="-78"/>
              </a:rPr>
              <a:t>Snitterfield</a:t>
            </a:r>
            <a:r>
              <a:rPr lang="en-US" sz="3200" dirty="0" smtClean="0">
                <a:latin typeface="Arabic Typesetting" panose="03020402040406030203" pitchFamily="66" charset="-78"/>
                <a:cs typeface="Arabic Typesetting" panose="03020402040406030203" pitchFamily="66" charset="-78"/>
              </a:rPr>
              <a:t>, and Mary Arden, the</a:t>
            </a:r>
            <a:r>
              <a:rPr lang="ru-RU" sz="3200" dirty="0" smtClean="0">
                <a:latin typeface="Arabic Typesetting" panose="03020402040406030203" pitchFamily="66" charset="-78"/>
                <a:cs typeface="Arabic Typesetting" panose="03020402040406030203" pitchFamily="66" charset="-78"/>
              </a:rPr>
              <a:t> </a:t>
            </a:r>
            <a:br>
              <a:rPr lang="ru-RU" sz="3200" dirty="0" smtClean="0">
                <a:latin typeface="Arabic Typesetting" panose="03020402040406030203" pitchFamily="66" charset="-78"/>
                <a:cs typeface="Arabic Typesetting" panose="03020402040406030203" pitchFamily="66" charset="-78"/>
              </a:rPr>
            </a:br>
            <a:r>
              <a:rPr lang="en-US" sz="3200" dirty="0" smtClean="0">
                <a:latin typeface="Arabic Typesetting" panose="03020402040406030203" pitchFamily="66" charset="-78"/>
                <a:cs typeface="Arabic Typesetting" panose="03020402040406030203" pitchFamily="66" charset="-78"/>
              </a:rPr>
              <a:t>daughter of an affluent landowning farmer. He was born in Stratford-upon-Avon and </a:t>
            </a:r>
            <a:r>
              <a:rPr lang="en-US" sz="3200" dirty="0" err="1" smtClean="0">
                <a:latin typeface="Arabic Typesetting" panose="03020402040406030203" pitchFamily="66" charset="-78"/>
                <a:cs typeface="Arabic Typesetting" panose="03020402040406030203" pitchFamily="66" charset="-78"/>
              </a:rPr>
              <a:t>baptised</a:t>
            </a:r>
            <a:r>
              <a:rPr lang="en-US" sz="3200" dirty="0" smtClean="0">
                <a:latin typeface="Arabic Typesetting" panose="03020402040406030203" pitchFamily="66" charset="-78"/>
                <a:cs typeface="Arabic Typesetting" panose="03020402040406030203" pitchFamily="66" charset="-78"/>
              </a:rPr>
              <a:t> there on 26 April 1564. His actual date of birth remains unknown, but is traditionally observed on 23 April, Saint George's Day. This date, which can be traced back to an 18th-century scholar's mistake, has proved appealing to biographers, since Shakespeare died 23 April 1616. He was the third child of eight and the eldest surviving son.</a:t>
            </a:r>
            <a:br>
              <a:rPr lang="en-US" sz="3200" dirty="0" smtClean="0">
                <a:latin typeface="Arabic Typesetting" panose="03020402040406030203" pitchFamily="66" charset="-78"/>
                <a:cs typeface="Arabic Typesetting" panose="03020402040406030203" pitchFamily="66" charset="-78"/>
              </a:rPr>
            </a:br>
            <a:r>
              <a:rPr lang="en-US" sz="3200" dirty="0" smtClean="0">
                <a:latin typeface="Arabic Typesetting" panose="03020402040406030203" pitchFamily="66" charset="-78"/>
                <a:cs typeface="Arabic Typesetting" panose="03020402040406030203" pitchFamily="66" charset="-78"/>
              </a:rPr>
              <a:t>   Although no attendance records for the period survive, most biographers agree that Shakespeare was probably educated at the King's New School in Stratford, a free school chartered in 1553, about a quarter-mile from his home. </a:t>
            </a:r>
            <a:br>
              <a:rPr lang="en-US" sz="3200" dirty="0" smtClean="0">
                <a:latin typeface="Arabic Typesetting" panose="03020402040406030203" pitchFamily="66" charset="-78"/>
                <a:cs typeface="Arabic Typesetting" panose="03020402040406030203" pitchFamily="66" charset="-78"/>
              </a:rPr>
            </a:br>
            <a:endParaRPr lang="ru-RU" sz="3200" dirty="0">
              <a:cs typeface="Arabic Typesetting" panose="03020402040406030203" pitchFamily="66" charset="-78"/>
            </a:endParaRPr>
          </a:p>
        </p:txBody>
      </p:sp>
      <p:pic>
        <p:nvPicPr>
          <p:cNvPr id="4" name="Объект 3"/>
          <p:cNvPicPr>
            <a:picLocks noGrp="1" noChangeAspect="1"/>
          </p:cNvPicPr>
          <p:nvPr>
            <p:ph idx="1"/>
          </p:nvPr>
        </p:nvPicPr>
        <p:blipFill>
          <a:blip r:embed="rId2"/>
          <a:stretch>
            <a:fillRect/>
          </a:stretch>
        </p:blipFill>
        <p:spPr>
          <a:xfrm>
            <a:off x="9130629" y="339367"/>
            <a:ext cx="2870102" cy="1565510"/>
          </a:xfrm>
          <a:prstGeom prst="rect">
            <a:avLst/>
          </a:prstGeom>
        </p:spPr>
      </p:pic>
    </p:spTree>
    <p:extLst>
      <p:ext uri="{BB962C8B-B14F-4D97-AF65-F5344CB8AC3E}">
        <p14:creationId xmlns:p14="http://schemas.microsoft.com/office/powerpoint/2010/main" val="180197844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3055" y="0"/>
            <a:ext cx="9725889" cy="560461"/>
          </a:xfrm>
        </p:spPr>
        <p:txBody>
          <a:bodyPr>
            <a:normAutofit fontScale="90000"/>
          </a:bodyPr>
          <a:lstStyle/>
          <a:p>
            <a:r>
              <a:rPr lang="en-US" dirty="0"/>
              <a:t>House of Shakespeare's Stratford-upon-Avon</a:t>
            </a:r>
            <a:endParaRPr lang="ru-RU" dirty="0"/>
          </a:p>
        </p:txBody>
      </p:sp>
      <p:pic>
        <p:nvPicPr>
          <p:cNvPr id="4" name="Объект 3"/>
          <p:cNvPicPr>
            <a:picLocks noGrp="1" noChangeAspect="1"/>
          </p:cNvPicPr>
          <p:nvPr>
            <p:ph idx="1"/>
          </p:nvPr>
        </p:nvPicPr>
        <p:blipFill rotWithShape="1">
          <a:blip r:embed="rId2"/>
          <a:srcRect b="5215"/>
          <a:stretch/>
        </p:blipFill>
        <p:spPr>
          <a:xfrm>
            <a:off x="1233055" y="560461"/>
            <a:ext cx="9725889" cy="6142993"/>
          </a:xfrm>
          <a:prstGeom prst="rect">
            <a:avLst/>
          </a:prstGeom>
        </p:spPr>
      </p:pic>
    </p:spTree>
    <p:extLst>
      <p:ext uri="{BB962C8B-B14F-4D97-AF65-F5344CB8AC3E}">
        <p14:creationId xmlns:p14="http://schemas.microsoft.com/office/powerpoint/2010/main" val="262068051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374"/>
            <a:ext cx="12192000" cy="1017431"/>
          </a:xfrm>
        </p:spPr>
        <p:txBody>
          <a:bodyPr>
            <a:normAutofit fontScale="90000"/>
          </a:bodyPr>
          <a:lstStyle/>
          <a:p>
            <a:r>
              <a:rPr lang="en-US" dirty="0" smtClean="0"/>
              <a:t>Shakespeare </a:t>
            </a:r>
            <a:r>
              <a:rPr lang="en-US" dirty="0"/>
              <a:t>Monument </a:t>
            </a:r>
            <a:r>
              <a:rPr lang="ru-RU" dirty="0" smtClean="0"/>
              <a:t>         </a:t>
            </a:r>
            <a:r>
              <a:rPr lang="en-US" dirty="0" smtClean="0"/>
              <a:t>Family </a:t>
            </a:r>
            <a:r>
              <a:rPr lang="en-US" dirty="0"/>
              <a:t>William Shakespeare </a:t>
            </a:r>
            <a:r>
              <a:rPr lang="ru-RU" dirty="0" smtClean="0"/>
              <a:t/>
            </a:r>
            <a:br>
              <a:rPr lang="ru-RU" dirty="0" smtClean="0"/>
            </a:br>
            <a:r>
              <a:rPr lang="en-US" dirty="0" smtClean="0"/>
              <a:t>in New </a:t>
            </a:r>
            <a:r>
              <a:rPr lang="en-US" dirty="0"/>
              <a:t>York, Central Park</a:t>
            </a:r>
            <a:endParaRPr lang="ru-RU" dirty="0"/>
          </a:p>
        </p:txBody>
      </p:sp>
      <p:pic>
        <p:nvPicPr>
          <p:cNvPr id="3" name="Рисунок 2"/>
          <p:cNvPicPr>
            <a:picLocks noChangeAspect="1"/>
          </p:cNvPicPr>
          <p:nvPr/>
        </p:nvPicPr>
        <p:blipFill>
          <a:blip r:embed="rId2"/>
          <a:stretch>
            <a:fillRect/>
          </a:stretch>
        </p:blipFill>
        <p:spPr>
          <a:xfrm>
            <a:off x="6468064" y="625090"/>
            <a:ext cx="5299867" cy="5962351"/>
          </a:xfrm>
          <a:prstGeom prst="rect">
            <a:avLst/>
          </a:prstGeom>
        </p:spPr>
      </p:pic>
      <p:pic>
        <p:nvPicPr>
          <p:cNvPr id="7" name="Рисунок 6"/>
          <p:cNvPicPr>
            <a:picLocks noChangeAspect="1"/>
          </p:cNvPicPr>
          <p:nvPr/>
        </p:nvPicPr>
        <p:blipFill>
          <a:blip r:embed="rId3"/>
          <a:stretch>
            <a:fillRect/>
          </a:stretch>
        </p:blipFill>
        <p:spPr>
          <a:xfrm>
            <a:off x="134497" y="1283679"/>
            <a:ext cx="6199071" cy="4645171"/>
          </a:xfrm>
          <a:prstGeom prst="rect">
            <a:avLst/>
          </a:prstGeom>
        </p:spPr>
      </p:pic>
    </p:spTree>
    <p:extLst>
      <p:ext uri="{BB962C8B-B14F-4D97-AF65-F5344CB8AC3E}">
        <p14:creationId xmlns:p14="http://schemas.microsoft.com/office/powerpoint/2010/main" val="127388728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5014" y="0"/>
            <a:ext cx="5988676" cy="913438"/>
          </a:xfrm>
        </p:spPr>
        <p:txBody>
          <a:bodyPr/>
          <a:lstStyle/>
          <a:p>
            <a:r>
              <a:rPr lang="en-US" dirty="0" smtClean="0"/>
              <a:t>On the Avon at Stratford.</a:t>
            </a:r>
            <a:endParaRPr lang="ru-RU" dirty="0"/>
          </a:p>
        </p:txBody>
      </p:sp>
      <p:pic>
        <p:nvPicPr>
          <p:cNvPr id="4" name="Объект 3"/>
          <p:cNvPicPr>
            <a:picLocks noGrp="1" noChangeAspect="1"/>
          </p:cNvPicPr>
          <p:nvPr>
            <p:ph idx="1"/>
          </p:nvPr>
        </p:nvPicPr>
        <p:blipFill rotWithShape="1">
          <a:blip r:embed="rId2"/>
          <a:srcRect l="929" r="7246"/>
          <a:stretch/>
        </p:blipFill>
        <p:spPr>
          <a:xfrm>
            <a:off x="1220272" y="746013"/>
            <a:ext cx="8838767" cy="5925243"/>
          </a:xfrm>
          <a:prstGeom prst="rect">
            <a:avLst/>
          </a:prstGeom>
        </p:spPr>
      </p:pic>
    </p:spTree>
    <p:extLst>
      <p:ext uri="{BB962C8B-B14F-4D97-AF65-F5344CB8AC3E}">
        <p14:creationId xmlns:p14="http://schemas.microsoft.com/office/powerpoint/2010/main" val="3927797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758"/>
            <a:ext cx="12192000" cy="1325563"/>
          </a:xfrm>
        </p:spPr>
        <p:txBody>
          <a:bodyPr/>
          <a:lstStyle/>
          <a:p>
            <a:r>
              <a:rPr lang="en-US" dirty="0" smtClean="0"/>
              <a:t>Stratford-upon-Avon. Shakespeare's Birthplace </a:t>
            </a:r>
            <a:r>
              <a:rPr lang="en-US" dirty="0"/>
              <a:t>and </a:t>
            </a:r>
            <a:r>
              <a:rPr lang="en-US" dirty="0" smtClean="0"/>
              <a:t>Centre.</a:t>
            </a:r>
            <a:endParaRPr lang="ru-RU" dirty="0"/>
          </a:p>
        </p:txBody>
      </p:sp>
      <p:pic>
        <p:nvPicPr>
          <p:cNvPr id="4" name="Объект 3"/>
          <p:cNvPicPr>
            <a:picLocks noGrp="1" noChangeAspect="1"/>
          </p:cNvPicPr>
          <p:nvPr>
            <p:ph idx="1"/>
          </p:nvPr>
        </p:nvPicPr>
        <p:blipFill>
          <a:blip r:embed="rId2"/>
          <a:stretch>
            <a:fillRect/>
          </a:stretch>
        </p:blipFill>
        <p:spPr>
          <a:xfrm>
            <a:off x="1816734" y="688538"/>
            <a:ext cx="8267424" cy="5911209"/>
          </a:xfrm>
          <a:prstGeom prst="rect">
            <a:avLst/>
          </a:prstGeom>
        </p:spPr>
      </p:pic>
    </p:spTree>
    <p:extLst>
      <p:ext uri="{BB962C8B-B14F-4D97-AF65-F5344CB8AC3E}">
        <p14:creationId xmlns:p14="http://schemas.microsoft.com/office/powerpoint/2010/main" val="72920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9707" y="0"/>
            <a:ext cx="8693239" cy="953037"/>
          </a:xfrm>
        </p:spPr>
        <p:txBody>
          <a:bodyPr/>
          <a:lstStyle/>
          <a:p>
            <a:r>
              <a:rPr lang="en-US" dirty="0" smtClean="0"/>
              <a:t>The Gower Memorial to Shakespeare.</a:t>
            </a:r>
            <a:endParaRPr lang="ru-RU" dirty="0"/>
          </a:p>
        </p:txBody>
      </p:sp>
      <p:pic>
        <p:nvPicPr>
          <p:cNvPr id="4" name="Объект 3"/>
          <p:cNvPicPr>
            <a:picLocks noGrp="1" noChangeAspect="1"/>
          </p:cNvPicPr>
          <p:nvPr>
            <p:ph idx="1"/>
          </p:nvPr>
        </p:nvPicPr>
        <p:blipFill>
          <a:blip r:embed="rId2"/>
          <a:stretch>
            <a:fillRect/>
          </a:stretch>
        </p:blipFill>
        <p:spPr>
          <a:xfrm>
            <a:off x="1596980" y="784729"/>
            <a:ext cx="8615966" cy="5836098"/>
          </a:xfrm>
          <a:prstGeom prst="rect">
            <a:avLst/>
          </a:prstGeom>
        </p:spPr>
      </p:pic>
    </p:spTree>
    <p:extLst>
      <p:ext uri="{BB962C8B-B14F-4D97-AF65-F5344CB8AC3E}">
        <p14:creationId xmlns:p14="http://schemas.microsoft.com/office/powerpoint/2010/main" val="277265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608" y="0"/>
            <a:ext cx="11431073" cy="6857999"/>
          </a:xfrm>
        </p:spPr>
        <p:txBody>
          <a:bodyPr>
            <a:noAutofit/>
          </a:bodyPr>
          <a:lstStyle/>
          <a:p>
            <a:r>
              <a:rPr lang="en-US" sz="3200" b="1" dirty="0" smtClean="0">
                <a:latin typeface="Arabic Typesetting" panose="03020402040406030203" pitchFamily="66" charset="-78"/>
                <a:cs typeface="Arabic Typesetting" panose="03020402040406030203" pitchFamily="66" charset="-78"/>
              </a:rPr>
              <a:t>Death</a:t>
            </a:r>
            <a:r>
              <a:rPr lang="ru-RU" sz="3200" dirty="0" smtClean="0">
                <a:latin typeface="Arabic Typesetting" panose="03020402040406030203" pitchFamily="66" charset="-78"/>
                <a:cs typeface="Arabic Typesetting" panose="03020402040406030203" pitchFamily="66" charset="-78"/>
              </a:rPr>
              <a:t/>
            </a:r>
            <a:br>
              <a:rPr lang="ru-RU" sz="3200" dirty="0" smtClean="0">
                <a:latin typeface="Arabic Typesetting" panose="03020402040406030203" pitchFamily="66" charset="-78"/>
                <a:cs typeface="Arabic Typesetting" panose="03020402040406030203" pitchFamily="66" charset="-78"/>
              </a:rPr>
            </a:br>
            <a:r>
              <a:rPr lang="ru-RU" sz="3200" dirty="0">
                <a:latin typeface="Arabic Typesetting" panose="03020402040406030203" pitchFamily="66" charset="-78"/>
                <a:cs typeface="Arabic Typesetting" panose="03020402040406030203" pitchFamily="66" charset="-78"/>
              </a:rPr>
              <a:t> </a:t>
            </a:r>
            <a:r>
              <a:rPr lang="ru-RU" sz="3200" dirty="0" smtClean="0">
                <a:latin typeface="Arabic Typesetting" panose="03020402040406030203" pitchFamily="66" charset="-78"/>
                <a:cs typeface="Arabic Typesetting" panose="03020402040406030203" pitchFamily="66" charset="-78"/>
              </a:rPr>
              <a:t>  </a:t>
            </a:r>
            <a:r>
              <a:rPr lang="en-US" sz="3200" dirty="0" smtClean="0">
                <a:latin typeface="Arabic Typesetting" panose="03020402040406030203" pitchFamily="66" charset="-78"/>
                <a:cs typeface="Arabic Typesetting" panose="03020402040406030203" pitchFamily="66" charset="-78"/>
              </a:rPr>
              <a:t>Shakespeare was born and brought up in Stratford-upon-Avon. At the age of 18, he married Anne Hathaway, with whom he had three children: Susanna, and twins </a:t>
            </a:r>
            <a:r>
              <a:rPr lang="en-US" sz="3200" dirty="0" err="1" smtClean="0">
                <a:latin typeface="Arabic Typesetting" panose="03020402040406030203" pitchFamily="66" charset="-78"/>
                <a:cs typeface="Arabic Typesetting" panose="03020402040406030203" pitchFamily="66" charset="-78"/>
              </a:rPr>
              <a:t>Hamnet</a:t>
            </a:r>
            <a:r>
              <a:rPr lang="en-US" sz="3200" dirty="0" smtClean="0">
                <a:latin typeface="Arabic Typesetting" panose="03020402040406030203" pitchFamily="66" charset="-78"/>
                <a:cs typeface="Arabic Typesetting" panose="03020402040406030203" pitchFamily="66" charset="-78"/>
              </a:rPr>
              <a:t> and Judith. Between 1585 and 1592, he began a successful career in London as an actor, writer, and part-owner of a playing company called the Lord Chamberlain's Men, later known as the King's Men. He appears to have retired to Stratford around 1613 at age 49, where he died three years later. Few records of Shakespeare's private life survive, and there has been considerable speculation about such matters as his physical appearance, sexuality, religious beliefs, and whether the works attributed to him were written by others.</a:t>
            </a:r>
            <a:br>
              <a:rPr lang="en-US" sz="3200" dirty="0" smtClean="0">
                <a:latin typeface="Arabic Typesetting" panose="03020402040406030203" pitchFamily="66" charset="-78"/>
                <a:cs typeface="Arabic Typesetting" panose="03020402040406030203" pitchFamily="66" charset="-78"/>
              </a:rPr>
            </a:br>
            <a:r>
              <a:rPr lang="ru-RU" sz="3200" dirty="0" smtClean="0">
                <a:cs typeface="Arabic Typesetting" panose="03020402040406030203" pitchFamily="66" charset="-78"/>
              </a:rPr>
              <a:t>   </a:t>
            </a:r>
            <a:r>
              <a:rPr lang="en-US" sz="3200" dirty="0" smtClean="0">
                <a:latin typeface="Arabic Typesetting" panose="03020402040406030203" pitchFamily="66" charset="-78"/>
                <a:cs typeface="Arabic Typesetting" panose="03020402040406030203" pitchFamily="66" charset="-78"/>
              </a:rPr>
              <a:t>Shakespeare produced most of his known work between 1589 and 1613. His early plays were mainly comedies and histories and these works remain regarded as some of the best work produced in these genres even today. He then wrote mainly tragedies until about 1608, including Hamlet, King Lear, Othello, and Macbeth, considered some of the finest works in the English language. In his last phase, he wrote tragicomedies, also known as romances, and collaborated with other playwrights.</a:t>
            </a:r>
            <a:endParaRPr lang="ru-RU" sz="3200" dirty="0">
              <a:cs typeface="Arabic Typesetting" panose="03020402040406030203" pitchFamily="66" charset="-78"/>
            </a:endParaRPr>
          </a:p>
        </p:txBody>
      </p:sp>
    </p:spTree>
    <p:extLst>
      <p:ext uri="{BB962C8B-B14F-4D97-AF65-F5344CB8AC3E}">
        <p14:creationId xmlns:p14="http://schemas.microsoft.com/office/powerpoint/2010/main" val="1954451123"/>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par>
    </p:tnLst>
  </p:timing>
</p:sld>
</file>

<file path=ppt/theme/theme1.xml><?xml version="1.0" encoding="utf-8"?>
<a:theme xmlns:a="http://schemas.openxmlformats.org/drawingml/2006/main" name="Презентация">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Презентация</Template>
  <TotalTime>1</TotalTime>
  <Words>315</Words>
  <Application>Microsoft Office PowerPoint</Application>
  <PresentationFormat>Произвольный</PresentationFormat>
  <Paragraphs>17</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Презентация</vt:lpstr>
      <vt:lpstr>                              Shakespeare’s Land William Shakespeare  (26 April 1564 – 23 April 1616) was an English poet, playwright and actor, widely regarded as the greatest writer in the English language and the world's pre-eminent dramatist. He is often called England's national poet and the "Bard of Avon". His extant works, including some collaborations, consist  of about 38 plays,154 sonnets, two long narrative poems, and a few other verses, the authorship of some of which is uncertain. His plays have been translated into every major living language and are performed more often than those of any other playwright. </vt:lpstr>
      <vt:lpstr>Shakespeare's Globe              Portrait William Shakespeare </vt:lpstr>
      <vt:lpstr>   Early life     William Shakespeare was the son of John Shakespeare, an alderman and  a successful glover originally from Snitterfield, and Mary Arden, the  daughter of an affluent landowning farmer. He was born in Stratford-upon-Avon and baptised there on 26 April 1564. His actual date of birth remains unknown, but is traditionally observed on 23 April, Saint George's Day. This date, which can be traced back to an 18th-century scholar's mistake, has proved appealing to biographers, since Shakespeare died 23 April 1616. He was the third child of eight and the eldest surviving son.    Although no attendance records for the period survive, most biographers agree that Shakespeare was probably educated at the King's New School in Stratford, a free school chartered in 1553, about a quarter-mile from his home.  </vt:lpstr>
      <vt:lpstr>House of Shakespeare's Stratford-upon-Avon</vt:lpstr>
      <vt:lpstr>Shakespeare Monument          Family William Shakespeare  in New York, Central Park</vt:lpstr>
      <vt:lpstr>On the Avon at Stratford.</vt:lpstr>
      <vt:lpstr>Stratford-upon-Avon. Shakespeare's Birthplace and Centre.</vt:lpstr>
      <vt:lpstr>The Gower Memorial to Shakespeare.</vt:lpstr>
      <vt:lpstr>Death    Shakespeare was born and brought up in Stratford-upon-Avon. At the age of 18, he married Anne Hathaway, with whom he had three children: Susanna, and twins Hamnet and Judith. Between 1585 and 1592, he began a successful career in London as an actor, writer, and part-owner of a playing company called the Lord Chamberlain's Men, later known as the King's Men. He appears to have retired to Stratford around 1613 at age 49, where he died three years later. Few records of Shakespeare's private life survive, and there has been considerable speculation about such matters as his physical appearance, sexuality, religious beliefs, and whether the works attributed to him were written by others.    Shakespeare produced most of his known work between 1589 and 1613. His early plays were mainly comedies and histories and these works remain regarded as some of the best work produced in these genres even today. He then wrote mainly tragedies until about 1608, including Hamlet, King Lear, Othello, and Macbeth, considered some of the finest works in the English language. In his last phase, he wrote tragicomedies, also known as romances, and collaborated with other playwrights.</vt:lpstr>
      <vt:lpstr>   Shakespeare died on 23 April 1616, at the age of 52. He died within a month of signing his will, a document which he begins by describing himself as being in “perfect health”. There is no extant contemporary source that explains how or why he died. After half a century had passed, John Ward, the vicar of Stratford, wrote in his notebook: “Shakespeare, Drayton and Ben Jonson had a merry meeting and, it seems, drank too hard, for Shakespeare died of a fever there contracted.” This is not impossible, for Shakespeare knew Jonson and Drayton. Of the tributes that started to come from fellow authors, one refers to his relatively early death: “We wondered, Shakespeare, that thou went’st so soon/From the world’s stage to the grave’s tiring room.”    Sometime before 1623, a funerary monument was erected in his memory on the north wall, with a half-effigy of him in the act of writing. Its plaque compares him to Nestor, Socrates, and Virgil.[81] In 1623, in conjunction with the publication of the First Folio, the Droeshout engraving was published.[82]    Shakespeare has been commemorated in many statues and memorials around the world, including funeral monuments in Southwark Cathedral and Poets' Corner in Westminster Abbey.</vt:lpstr>
      <vt:lpstr>The tomb of William Shakespeare</vt:lpstr>
      <vt:lpstr> Sonnets    Shakespeare's sonnets are a collection of 154 sonnets, dealing with themes such as the passage of time, love, beauty and mortality, first published in a 1609 quarto entitled SHAKE-SPEARES SONNETS. Never before imprinted. The quarto ends with "A Lover's Complaint", a narrative poem of 47 seven-line stanzas written in rhyme royal.    The first 17 poems, traditionally called the procreation sonnets, are addressed to a young man urging him to marry and have children in order to immortalize his beauty by passing it to the next generation. Other sonnets express the speaker's love for a young man; brood upon loneliness, death, and the transience of life; seem to criticise the young man for preferring a rival poet; express ambiguous feelings for the speaker's mistress; and pun on the poet's name. The final two sonnets are allegorical treatments of Greek epigrams referring to the "little love-god" Cupid.    The publisher, Thomas Thorpe, entered the book in the Stationers' Register on 20 May 1609.</vt:lpstr>
      <vt:lpstr>   Romeo and Juliet is a tragedy written by William Shakespeare early in his career about  two young star-crossed lovers whose deaths ultimately reconcile their feuding families.  It was among Shakespeare's most popular plays during his lifetime and, along with Hamlet,  is one of his most frequently performed plays. Today, the title characters are regarded as  archetypal young lovers.    Romeo and Juliet belongs to a tradition of tragic romances stretching back to antiquity. Its  plot is based on an Italian tale, translated into verse as The Tragical History of Romeus and  Juliet by Arthur Brooke in 1562 and retold in prose in Palace of Pleasure by William Painter  in 1567. Shakespeare borrowed heavily from both but, to expand the plot, developed supporting characters, particularly Mercutio and Paris. Believed to have been written between 1591 and 1595, the play was first published in a quarto version in 1597. This text was of poor quality, and later editions corrected it, bringing it more in line with Shakespeare's original.    Shakespeare's use of his poetic dramatic structure, especially effects such as switching between comedy and tragedy to heighten tension, his expansion of minor characters, and his use of sub-plots to embellish the story, has been praised as an early sign of his dramatic skill. The play ascribes different poetic forms to different characters, sometimes changing the form as the character develops. Romeo, for example, grows more adept at the sonnet over the course of the play.</vt:lpstr>
      <vt:lpstr>Romeo and Juliet </vt:lpstr>
      <vt:lpstr>Презентация PowerPoint</vt:lpstr>
      <vt:lpstr>   The Tragedy of Hamlet, Prince of Denmark, often shortened to Hamlet, is a tragedy written by William Shakespeare at an uncertain date between 1599 and 1602. Set in the Kingdom of Denmark, the play dramatises the revenge Prince Hamlet is instructed to enact on his uncle Claudius. Claudius had murdered his own brother, Hamlet's father King Hamlet, and subsequently seized the throne, marrying his deceased brother's widow, Hamlet's mother Gertrude.    Hamlet is Shakespeare's longest play and among the most powerful and influential tragedies in English literature, with a story capable of "seemingly endless retelling and adaptation by others." The play seems to have been one of Shakespeare's most popular works during his lifetime and still ranks among his most-performed, topping the performance list of the Royal Shakespeare Company and its predecessors in Stratford-upon-Avon since 1879. It has inspired writers from Goethe and Dickens to Joyce and Murdoch, and has been described as "the world's most filmed story after Cinderella".    </vt:lpstr>
      <vt:lpstr>The Tragedy of Othello, The Moor of Venice</vt:lpstr>
      <vt:lpstr>The Tragedy of King Lear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Shakespeare’s Land William Shakespeare  (26 April 1564 – 23 April 1616) was an English poet, playwright and actor, widely regarded as the greatest writer in the English language and the world's pre-eminent dramatist. He is often called England's national poet and the "Bard of Avon". His extant works, including some collaborations, consist  of about 38 plays,154 sonnets, two long narrative poems, and a few other verses, the authorship of some of which is uncertain. His plays have been translated into every major living language and are performed more often than those of any other playwright. </dc:title>
  <dc:creator>user</dc:creator>
  <cp:lastModifiedBy>user</cp:lastModifiedBy>
  <cp:revision>1</cp:revision>
  <dcterms:created xsi:type="dcterms:W3CDTF">2015-01-24T06:31:59Z</dcterms:created>
  <dcterms:modified xsi:type="dcterms:W3CDTF">2015-01-24T06:33:17Z</dcterms:modified>
</cp:coreProperties>
</file>