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03" r:id="rId3"/>
    <p:sldId id="297" r:id="rId4"/>
    <p:sldId id="316" r:id="rId5"/>
    <p:sldId id="348" r:id="rId6"/>
    <p:sldId id="342" r:id="rId7"/>
    <p:sldId id="283" r:id="rId8"/>
    <p:sldId id="346" r:id="rId9"/>
    <p:sldId id="344" r:id="rId10"/>
    <p:sldId id="350" r:id="rId11"/>
    <p:sldId id="353" r:id="rId12"/>
    <p:sldId id="257" r:id="rId13"/>
    <p:sldId id="355" r:id="rId14"/>
    <p:sldId id="274" r:id="rId15"/>
    <p:sldId id="277" r:id="rId16"/>
    <p:sldId id="357" r:id="rId17"/>
    <p:sldId id="306" r:id="rId18"/>
    <p:sldId id="308" r:id="rId19"/>
    <p:sldId id="278" r:id="rId20"/>
    <p:sldId id="280" r:id="rId21"/>
    <p:sldId id="282" r:id="rId22"/>
    <p:sldId id="305" r:id="rId23"/>
    <p:sldId id="281" r:id="rId24"/>
    <p:sldId id="327" r:id="rId25"/>
    <p:sldId id="338" r:id="rId26"/>
    <p:sldId id="284" r:id="rId27"/>
    <p:sldId id="331" r:id="rId28"/>
    <p:sldId id="332" r:id="rId29"/>
    <p:sldId id="359" r:id="rId30"/>
    <p:sldId id="360" r:id="rId31"/>
    <p:sldId id="361" r:id="rId32"/>
    <p:sldId id="362" r:id="rId33"/>
    <p:sldId id="328" r:id="rId34"/>
    <p:sldId id="36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ECFF"/>
    <a:srgbClr val="A50021"/>
    <a:srgbClr val="663300"/>
    <a:srgbClr val="F3BD35"/>
    <a:srgbClr val="0066FF"/>
    <a:srgbClr val="E1A40D"/>
    <a:srgbClr val="A8F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45" d="100"/>
          <a:sy n="45" d="100"/>
        </p:scale>
        <p:origin x="-9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A32B6-52B5-483A-BFFB-5E3F5A8CE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49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3D6A-6502-4A8C-B503-EA167A6E2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6506-E5C4-49CF-8A9F-2EA54344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3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DE8E-59B6-45D9-A7BA-1D9BA7A6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65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74C8-9971-4B54-8A9C-5E469D44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932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068C-73BF-4993-92FA-9843E50E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12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DC0AB-E17C-4A98-B0E3-C3691CF10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814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D675-0923-456A-8AEF-3E05D4FE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73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22E02-08DA-4B97-86A2-B53CB6E5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909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9356-60A3-4AB1-BD27-E16BE6F18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94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254A-15F1-443E-838F-6588590E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72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8405-E09B-48CE-AFE9-4265671F8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158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EDAFCA-D358-4919-975E-7AF9A8F8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sk.old.kp.ru/readyimages/3255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oialbinoi.de/wp-content/uploads/2009/09/fresh-150x15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urocomfort.dp.ua/published/publicdata/EUROCOMFORTDB/attachments/SC/products_pictures/kt143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46.radikal.ru/i114/0901/59/97f1a7eedfb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kafe-totem.ru/images/catalog/44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taltlife.ru/img/photo/p38405OzqI5UsOb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img0.liveinternet.ru/images/attach/b/3/6/26/6026456_1193203472_kartofel_.jpg" TargetMode="Externa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rosa2003/view/239922/?page=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erebrennikova.ru/wp-content/uploads/pirojki_pechenie.jpg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tobank.ru/image/SF01-5825.html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consumer-club.com.ua/modules/multimedia/media/foto/20443.jpg" TargetMode="External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hyperlink" Target="http://images.km.ru/images/kitchen/desert/pastila2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hyperlink" Target="http://www.sweetsensationscakes.com/Happy%20New%20Year.jpg" TargetMode="Externa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cdb-vorkuta.ru/uploads/posts/2010-03/1267624075_sykt.-pticefabrik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-g.ru/uploads/www_rs_g_ru/image_upload/102683/medium/slide0014_image021.jp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hyperlink" Target="http://900igr.net/Detskie_prezentatsii/nasekomye_i_ptitsy/Ptitsy_1.files/slide0003_image00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900igr.net/Detskie_prezentatsii/biologiya/Domashnie_5.files/slide0011_image017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kakadu.509.com1.ru:8018/WWW/zooclub/birds/374.jpg" TargetMode="External"/><Relationship Id="rId4" Type="http://schemas.openxmlformats.org/officeDocument/2006/relationships/hyperlink" Target="http://s61.radikal.ru/i171/0905/c6/fd54e1640a27.jpg" TargetMode="Externa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ohudet-tut.ru/images/stories/%20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rkerovka.ru/images/big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fotki.yandex.ru/users/dmitrijmig/view/84240/?page=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«</a:t>
            </a:r>
            <a:r>
              <a:rPr lang="ru-RU" b="1" dirty="0" smtClean="0">
                <a:effectLst/>
                <a:latin typeface="Times New Roman"/>
                <a:ea typeface="Calibri"/>
              </a:rPr>
              <a:t>Пищевая ценность яиц». «Блюда из яиц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»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17" descr="яй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780928"/>
            <a:ext cx="4824412" cy="3441700"/>
          </a:xfrm>
          <a:noFill/>
        </p:spPr>
      </p:pic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3491880" y="1750339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solidFill>
                  <a:srgbClr val="A50021"/>
                </a:solidFill>
              </a:rPr>
              <a:t>5</a:t>
            </a:r>
            <a:r>
              <a:rPr lang="ru-RU" altLang="ru-RU" sz="2400" b="1" dirty="0" smtClean="0">
                <a:solidFill>
                  <a:srgbClr val="A50021"/>
                </a:solidFill>
              </a:rPr>
              <a:t> </a:t>
            </a:r>
            <a:r>
              <a:rPr lang="ru-RU" altLang="ru-RU" sz="2400" b="1" dirty="0">
                <a:solidFill>
                  <a:srgbClr val="A50021"/>
                </a:solidFill>
              </a:rPr>
              <a:t>класс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90248" y="3356992"/>
            <a:ext cx="297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 учитель технологии</a:t>
            </a:r>
          </a:p>
          <a:p>
            <a:endParaRPr lang="ru-RU" sz="2000" dirty="0"/>
          </a:p>
          <a:p>
            <a:r>
              <a:rPr lang="ru-RU" sz="2000" dirty="0" smtClean="0"/>
              <a:t>Третьякова О.В.</a:t>
            </a:r>
          </a:p>
          <a:p>
            <a:endParaRPr lang="ru-RU" sz="2000" dirty="0" smtClean="0"/>
          </a:p>
          <a:p>
            <a:r>
              <a:rPr lang="ru-RU" sz="2000" dirty="0" smtClean="0"/>
              <a:t>МНБОУ «Лицей № 76»</a:t>
            </a:r>
          </a:p>
          <a:p>
            <a:endParaRPr lang="ru-RU" sz="2000" dirty="0" smtClean="0"/>
          </a:p>
          <a:p>
            <a:r>
              <a:rPr lang="ru-RU" sz="2000" dirty="0"/>
              <a:t>г</a:t>
            </a:r>
            <a:r>
              <a:rPr lang="ru-RU" sz="2000" dirty="0" smtClean="0"/>
              <a:t>орода Новокузнецка Кемеровской области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b="1" i="1" dirty="0" smtClean="0">
                <a:solidFill>
                  <a:srgbClr val="002060"/>
                </a:solidFill>
              </a:rPr>
              <a:t>Признаки свежести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95536" y="1628800"/>
            <a:ext cx="4248472" cy="3456384"/>
          </a:xfrm>
        </p:spPr>
        <p:txBody>
          <a:bodyPr/>
          <a:lstStyle/>
          <a:p>
            <a:pPr eaLnBrk="1" hangingPunct="1"/>
            <a:r>
              <a:rPr lang="ru-RU" altLang="ru-RU" sz="3200" b="1" u="sng" dirty="0" smtClean="0">
                <a:solidFill>
                  <a:srgbClr val="FF0000"/>
                </a:solidFill>
              </a:rPr>
              <a:t>Свежеснесенное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- матовая скорлупа</a:t>
            </a:r>
          </a:p>
          <a:p>
            <a:pPr eaLnBrk="1" hangingPunct="1">
              <a:buFontTx/>
              <a:buChar char="-"/>
            </a:pPr>
            <a:endParaRPr lang="ru-RU" altLang="ru-RU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- шероховатая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       поверхность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                        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076056" y="1600201"/>
            <a:ext cx="3610744" cy="3196952"/>
          </a:xfrm>
        </p:spPr>
        <p:txBody>
          <a:bodyPr/>
          <a:lstStyle/>
          <a:p>
            <a:pPr eaLnBrk="1" hangingPunct="1"/>
            <a:r>
              <a:rPr lang="ru-RU" altLang="ru-RU" sz="3200" b="1" u="sng" dirty="0" smtClean="0">
                <a:solidFill>
                  <a:srgbClr val="FF0000"/>
                </a:solidFill>
              </a:rPr>
              <a:t>Лежалое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- блестящая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             скорлупа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 - гладкая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            поверхность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53136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i="1" dirty="0" smtClean="0"/>
              <a:t>Важно, чтобы яйца были свежими!</a:t>
            </a:r>
          </a:p>
        </p:txBody>
      </p:sp>
    </p:spTree>
    <p:extLst>
      <p:ext uri="{BB962C8B-B14F-4D97-AF65-F5344CB8AC3E}">
        <p14:creationId xmlns:p14="http://schemas.microsoft.com/office/powerpoint/2010/main" val="33222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rgbClr val="002060"/>
                </a:solidFill>
              </a:rPr>
              <a:t>Определение доброкачественности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1. Метод просвечивания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52400"/>
            <a:ext cx="4320480" cy="34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Картинка 143 из 2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170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6" descr="ab2d2e741ccf2bc35482b71c8b6148da29b81c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23685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900113" y="620713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 b="1"/>
          </a:p>
        </p:txBody>
      </p:sp>
      <p:sp>
        <p:nvSpPr>
          <p:cNvPr id="10245" name="Rectangle 23"/>
          <p:cNvSpPr>
            <a:spLocks noChangeArrowheads="1"/>
          </p:cNvSpPr>
          <p:nvPr/>
        </p:nvSpPr>
        <p:spPr bwMode="auto">
          <a:xfrm>
            <a:off x="3203575" y="1484313"/>
            <a:ext cx="278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Овоскопы</a:t>
            </a:r>
          </a:p>
        </p:txBody>
      </p:sp>
      <p:sp>
        <p:nvSpPr>
          <p:cNvPr id="1024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ДОБРОКАЧЕСТВЕННОСТЬ ЯИЦ</a:t>
            </a:r>
          </a:p>
        </p:txBody>
      </p:sp>
      <p:pic>
        <p:nvPicPr>
          <p:cNvPr id="10247" name="Picture 25" descr="овоско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6590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rgbClr val="002060"/>
                </a:solidFill>
              </a:rPr>
              <a:t>Определение доброкачественности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  Свежее         Недостаточно        Тухлое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                         свежее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434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60721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02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СВЕЖЕСТЬ ЯЙЦА</a:t>
            </a:r>
            <a:r>
              <a:rPr lang="ru-RU" altLang="ru-RU" sz="4000" b="1" dirty="0" smtClean="0">
                <a:solidFill>
                  <a:schemeClr val="accent2"/>
                </a:solidFill>
              </a:rPr>
              <a:t/>
            </a:r>
            <a:br>
              <a:rPr lang="ru-RU" altLang="ru-RU" sz="4000" b="1" dirty="0" smtClean="0">
                <a:solidFill>
                  <a:schemeClr val="accent2"/>
                </a:solidFill>
              </a:rPr>
            </a:br>
            <a:endParaRPr lang="ru-RU" alt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4724400"/>
            <a:ext cx="230505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яйцо недельной давности</a:t>
            </a:r>
            <a:r>
              <a:rPr lang="ru-RU" altLang="ru-RU" sz="3600" smtClean="0"/>
              <a:t> </a:t>
            </a:r>
          </a:p>
        </p:txBody>
      </p:sp>
      <p:pic>
        <p:nvPicPr>
          <p:cNvPr id="11268" name="Picture 7" descr="Картинка 6 из 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843212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только что снесённое яйц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317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яйцо недельной давности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23526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свежесть яйца = 15-20 дн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286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156325" y="5949950"/>
            <a:ext cx="2573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свежесть яйца = 15-20 дней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23850" y="3860800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только что снесённое яйцо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94" grpId="0"/>
      <p:bldP spid="20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Картинка 126 из 48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052513"/>
            <a:ext cx="4303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250825" y="1677988"/>
            <a:ext cx="42846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</a:rPr>
              <a:t>правильный способ хранения яиц в холодильнике: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</a:rPr>
              <a:t>яйца направлены вниз своим острым концом, так как они «дышат» через тупой конец</a:t>
            </a: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1619250" y="333375"/>
            <a:ext cx="5976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ХРАНЕНИЕ ЯИЦ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1600200"/>
          </a:xfrm>
        </p:spPr>
        <p:txBody>
          <a:bodyPr/>
          <a:lstStyle/>
          <a:p>
            <a:pPr algn="ctr" eaLnBrk="1" hangingPunct="1"/>
            <a:r>
              <a:rPr lang="ru-RU" altLang="ru-RU" sz="3600" i="1" dirty="0" smtClean="0">
                <a:solidFill>
                  <a:srgbClr val="008000"/>
                </a:solidFill>
              </a:rPr>
              <a:t>Яйца могут быть источником инфекционного заболевания –</a:t>
            </a:r>
            <a:r>
              <a:rPr lang="ru-RU" altLang="ru-RU" sz="3600" dirty="0" smtClean="0">
                <a:solidFill>
                  <a:srgbClr val="008000"/>
                </a:solidFill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сальмонеллеза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dirty="0" smtClean="0"/>
              <a:t>В процессе приготовления пищи необходимо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dirty="0" smtClean="0"/>
              <a:t>соблюдать  правила: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1. Хранить яйца в холодильнике.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2. Использовать только свежие, хорошо вымытые яйца.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3. Для работы с сырыми яйцами использовать глубокую посуду из пластмассы, нержавеющей стали или толстого фарфора.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4. Соблюдать режим тепловой обработки яиц.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</p:txBody>
      </p:sp>
      <p:pic>
        <p:nvPicPr>
          <p:cNvPr id="15364" name="Picture 4" descr="холодиль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95116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7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484438" y="188913"/>
            <a:ext cx="4751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ЯЙЦО ВАРЁНОЕ</a:t>
            </a:r>
          </a:p>
        </p:txBody>
      </p:sp>
      <p:pic>
        <p:nvPicPr>
          <p:cNvPr id="53262" name="Picture 14" descr="Яйц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7352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 descr="Фото к статье *Польза блюд из яиц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 r="-467" b="10745"/>
          <a:stretch>
            <a:fillRect/>
          </a:stretch>
        </p:blipFill>
        <p:spPr bwMode="auto">
          <a:xfrm>
            <a:off x="827088" y="3860800"/>
            <a:ext cx="30972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31686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5219700" y="6035675"/>
            <a:ext cx="3924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 «пашот»</a:t>
            </a:r>
            <a:r>
              <a:rPr lang="en-US" altLang="ru-RU" sz="2400" b="1">
                <a:solidFill>
                  <a:schemeClr val="accent2"/>
                </a:solidFill>
              </a:rPr>
              <a:t>-</a:t>
            </a:r>
            <a:r>
              <a:rPr lang="ru-RU" altLang="ru-RU" sz="2400" b="1">
                <a:solidFill>
                  <a:schemeClr val="accent2"/>
                </a:solidFill>
              </a:rPr>
              <a:t>без скорлупы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539750" y="3213100"/>
            <a:ext cx="331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Всмятку </a:t>
            </a:r>
            <a:r>
              <a:rPr lang="en-US" altLang="ru-RU" sz="2400" b="1">
                <a:solidFill>
                  <a:schemeClr val="accent2"/>
                </a:solidFill>
              </a:rPr>
              <a:t> 2 </a:t>
            </a:r>
            <a:r>
              <a:rPr lang="ru-RU" altLang="ru-RU" sz="2400" b="1">
                <a:solidFill>
                  <a:schemeClr val="accent2"/>
                </a:solidFill>
              </a:rPr>
              <a:t>мин.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64163" y="3141663"/>
            <a:ext cx="3457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«В мешочек» 4-5 мин.</a:t>
            </a: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827088" y="6092825"/>
            <a:ext cx="3013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Вкрутую 10 мин.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53280" name="Picture 32" descr="всмятк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18399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/>
      <p:bldP spid="53269" grpId="0"/>
      <p:bldP spid="53270" grpId="0"/>
      <p:bldP spid="532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Картинка 1 из 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4032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00113" y="286207"/>
            <a:ext cx="77771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accent2"/>
                </a:solidFill>
              </a:rPr>
              <a:t> Блюда из яйца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accent2"/>
                </a:solidFill>
              </a:rPr>
              <a:t>ОМЛЕТЫ</a:t>
            </a:r>
            <a:endParaRPr lang="ru-RU" altLang="ru-RU" sz="4000" b="1" dirty="0">
              <a:solidFill>
                <a:schemeClr val="accent2"/>
              </a:solidFill>
            </a:endParaRPr>
          </a:p>
        </p:txBody>
      </p:sp>
      <p:pic>
        <p:nvPicPr>
          <p:cNvPr id="55304" name="Picture 8" descr="Картинка 15 из 1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7032"/>
            <a:ext cx="3529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900113" y="2088141"/>
            <a:ext cx="33845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Натуральный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- яйца, молоко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930868" y="1917423"/>
            <a:ext cx="36004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С гарниром: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смешанный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фаршированный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2484438" y="476250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ЯИЧНИЦЫ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771775" y="1268413"/>
            <a:ext cx="3600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Натуральная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только из яиц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716463" y="4724400"/>
            <a:ext cx="37449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 гарниром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 с добавлением различных продуктов</a:t>
            </a:r>
          </a:p>
        </p:txBody>
      </p:sp>
      <p:pic>
        <p:nvPicPr>
          <p:cNvPr id="24599" name="Picture 23" descr="kul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3034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Картинка 25 из 115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22685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Картинка 1 из 8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33305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55650" y="3357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Болтунья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227763" y="335756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Глазунья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594" grpId="0"/>
      <p:bldP spid="24607" grpId="0"/>
      <p:bldP spid="246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00563" y="1117600"/>
            <a:ext cx="44640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Древние народы считали яйцо прообразом Вселенной - из него родился мир, окружающий человека. Древние греки, римляне, египтяне и многие другие народы относились к яйцу как к символу рождения</a:t>
            </a:r>
          </a:p>
        </p:txBody>
      </p:sp>
      <p:pic>
        <p:nvPicPr>
          <p:cNvPr id="5123" name="Picture 8" descr="0_40ba0_c45fc3c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2481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bi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6" descr="%D0%B7%D0%B0%D0%BF%D0%B5%D0%BA%D0%B0%D0%BD%D0%BA%D0%B0%20%D0%B8%D0%B7%20%D0%BA%D1%83%D1%80%D0%B8%D1%86%D1%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203575" y="2205038"/>
            <a:ext cx="27368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Связывающие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свойства</a:t>
            </a:r>
          </a:p>
        </p:txBody>
      </p:sp>
      <p:pic>
        <p:nvPicPr>
          <p:cNvPr id="12293" name="Picture 24" descr="Картинка 112 из 27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7790"/>
          <a:stretch>
            <a:fillRect/>
          </a:stretch>
        </p:blipFill>
        <p:spPr bwMode="auto">
          <a:xfrm>
            <a:off x="323850" y="1412875"/>
            <a:ext cx="25923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6" descr="SF01-582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3" b="6873"/>
          <a:stretch>
            <a:fillRect/>
          </a:stretch>
        </p:blipFill>
        <p:spPr bwMode="auto">
          <a:xfrm>
            <a:off x="3276600" y="4076700"/>
            <a:ext cx="25923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8" descr="Картинка 20 из 3400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750" r="8734" b="4625"/>
          <a:stretch>
            <a:fillRect/>
          </a:stretch>
        </p:blipFill>
        <p:spPr bwMode="auto">
          <a:xfrm>
            <a:off x="6372225" y="1341438"/>
            <a:ext cx="230346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35"/>
          <p:cNvSpPr txBox="1">
            <a:spLocks noChangeArrowheads="1"/>
          </p:cNvSpPr>
          <p:nvPr/>
        </p:nvSpPr>
        <p:spPr bwMode="auto">
          <a:xfrm>
            <a:off x="684213" y="335756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Блинчики</a:t>
            </a:r>
          </a:p>
        </p:txBody>
      </p:sp>
      <p:sp>
        <p:nvSpPr>
          <p:cNvPr id="12297" name="Text Box 36"/>
          <p:cNvSpPr txBox="1">
            <a:spLocks noChangeArrowheads="1"/>
          </p:cNvSpPr>
          <p:nvPr/>
        </p:nvSpPr>
        <p:spPr bwMode="auto">
          <a:xfrm>
            <a:off x="6588125" y="335756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Пирожки</a:t>
            </a:r>
          </a:p>
        </p:txBody>
      </p:sp>
      <p:sp>
        <p:nvSpPr>
          <p:cNvPr id="12298" name="Text Box 38"/>
          <p:cNvSpPr txBox="1">
            <a:spLocks noChangeArrowheads="1"/>
          </p:cNvSpPr>
          <p:nvPr/>
        </p:nvSpPr>
        <p:spPr bwMode="auto">
          <a:xfrm>
            <a:off x="611188" y="6165850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Котлеты</a:t>
            </a:r>
          </a:p>
        </p:txBody>
      </p:sp>
      <p:sp>
        <p:nvSpPr>
          <p:cNvPr id="12299" name="Text Box 39"/>
          <p:cNvSpPr txBox="1">
            <a:spLocks noChangeArrowheads="1"/>
          </p:cNvSpPr>
          <p:nvPr/>
        </p:nvSpPr>
        <p:spPr bwMode="auto">
          <a:xfrm>
            <a:off x="3635375" y="616585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Лапша</a:t>
            </a:r>
          </a:p>
        </p:txBody>
      </p:sp>
      <p:sp>
        <p:nvSpPr>
          <p:cNvPr id="12300" name="Text Box 40"/>
          <p:cNvSpPr txBox="1">
            <a:spLocks noChangeArrowheads="1"/>
          </p:cNvSpPr>
          <p:nvPr/>
        </p:nvSpPr>
        <p:spPr bwMode="auto">
          <a:xfrm>
            <a:off x="6516688" y="616585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Запеканка</a:t>
            </a:r>
          </a:p>
        </p:txBody>
      </p:sp>
      <p:sp>
        <p:nvSpPr>
          <p:cNvPr id="12301" name="Rectangle 41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ИСПОЛЬЗОВАНИЕ В КУЛИНАРИИ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1260809870_lebed-ozero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1" b="1065"/>
          <a:stretch>
            <a:fillRect/>
          </a:stretch>
        </p:blipFill>
        <p:spPr bwMode="auto">
          <a:xfrm>
            <a:off x="5219700" y="2852738"/>
            <a:ext cx="36734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116013" y="1773238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Осветляющие свойства яичного белка</a:t>
            </a:r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755650" y="6092825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Заливное</a:t>
            </a:r>
          </a:p>
        </p:txBody>
      </p:sp>
      <p:sp>
        <p:nvSpPr>
          <p:cNvPr id="13318" name="Text Box 37"/>
          <p:cNvSpPr txBox="1">
            <a:spLocks noChangeArrowheads="1"/>
          </p:cNvSpPr>
          <p:nvPr/>
        </p:nvSpPr>
        <p:spPr bwMode="auto">
          <a:xfrm>
            <a:off x="5795963" y="61658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Бульон</a:t>
            </a:r>
          </a:p>
        </p:txBody>
      </p:sp>
      <p:sp>
        <p:nvSpPr>
          <p:cNvPr id="1331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ИСПОЛЬЗОВАНИЕ В КУЛИНАРИИ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zefi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418700666_to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963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parovar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8082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71775" y="2276475"/>
            <a:ext cx="3671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Пенообразующие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 свойства </a:t>
            </a:r>
          </a:p>
        </p:txBody>
      </p:sp>
      <p:pic>
        <p:nvPicPr>
          <p:cNvPr id="14342" name="Picture 10" descr="Картинка 58 из 85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3749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Картинка 36 из 4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23"/>
          <p:cNvSpPr txBox="1">
            <a:spLocks noChangeArrowheads="1"/>
          </p:cNvSpPr>
          <p:nvPr/>
        </p:nvSpPr>
        <p:spPr bwMode="auto">
          <a:xfrm>
            <a:off x="827088" y="616585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Безе</a:t>
            </a:r>
          </a:p>
        </p:txBody>
      </p:sp>
      <p:sp>
        <p:nvSpPr>
          <p:cNvPr id="14345" name="Text Box 24"/>
          <p:cNvSpPr txBox="1">
            <a:spLocks noChangeArrowheads="1"/>
          </p:cNvSpPr>
          <p:nvPr/>
        </p:nvSpPr>
        <p:spPr bwMode="auto">
          <a:xfrm>
            <a:off x="3924300" y="6237288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Крем</a:t>
            </a: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6877050" y="616585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Суфле</a:t>
            </a:r>
          </a:p>
        </p:txBody>
      </p:sp>
      <p:sp>
        <p:nvSpPr>
          <p:cNvPr id="14347" name="Text Box 26"/>
          <p:cNvSpPr txBox="1">
            <a:spLocks noChangeArrowheads="1"/>
          </p:cNvSpPr>
          <p:nvPr/>
        </p:nvSpPr>
        <p:spPr bwMode="auto">
          <a:xfrm>
            <a:off x="1042988" y="34290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Зефир</a:t>
            </a:r>
          </a:p>
        </p:txBody>
      </p:sp>
      <p:sp>
        <p:nvSpPr>
          <p:cNvPr id="14348" name="Text Box 27"/>
          <p:cNvSpPr txBox="1">
            <a:spLocks noChangeArrowheads="1"/>
          </p:cNvSpPr>
          <p:nvPr/>
        </p:nvSpPr>
        <p:spPr bwMode="auto">
          <a:xfrm>
            <a:off x="6516688" y="34290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Пастила</a:t>
            </a:r>
          </a:p>
        </p:txBody>
      </p:sp>
      <p:sp>
        <p:nvSpPr>
          <p:cNvPr id="14349" name="Rectangle 28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ИСПОЛЬЗОВАНИЕ В КУЛИНАРИИ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9b323c715334fbb4b760db649cc9a0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4194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9" descr="paskha-eggs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718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1835150" y="2565400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УКРАШЕНИЕ БЛЮД</a:t>
            </a:r>
          </a:p>
        </p:txBody>
      </p:sp>
      <p:pic>
        <p:nvPicPr>
          <p:cNvPr id="19461" name="Picture 25" descr="мыши из яй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1496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7" descr="паучки из яи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1670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Научиться готовить вареные яйца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39750" y="476250"/>
            <a:ext cx="792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ПРАКТИЧЕСКАЯ РАБОТА</a:t>
            </a:r>
            <a:r>
              <a:rPr lang="ru-RU" altLang="ru-RU" sz="2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5794" name="Picture 18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417671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ТЕХНИКА БЕЗОПАСНОСТИ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6048375" cy="452596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A50021"/>
                </a:solidFill>
              </a:rPr>
              <a:t>РАБОТА С ГОРЯЧЕЙ ПОСУДОЙ И ГОРЯЧЕЙ ЖИДКОСТЬЮ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A50021"/>
              </a:solidFill>
            </a:endParaRPr>
          </a:p>
          <a:p>
            <a:pPr eaLnBrk="1" hangingPunct="1"/>
            <a:r>
              <a:rPr lang="ru-RU" altLang="ru-RU" smtClean="0">
                <a:solidFill>
                  <a:srgbClr val="A50021"/>
                </a:solidFill>
              </a:rPr>
              <a:t>РАБОТА С ЭЛЕКТРОПРИБОРАМИ</a:t>
            </a:r>
          </a:p>
          <a:p>
            <a:pPr eaLnBrk="1" hangingPunct="1"/>
            <a:endParaRPr lang="ru-RU" altLang="ru-RU" b="1" smtClean="0">
              <a:solidFill>
                <a:schemeClr val="accent2"/>
              </a:solidFill>
            </a:endParaRPr>
          </a:p>
        </p:txBody>
      </p:sp>
      <p:pic>
        <p:nvPicPr>
          <p:cNvPr id="22532" name="Picture 4" descr="повар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5925"/>
            <a:ext cx="32035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2411413" y="2997200"/>
            <a:ext cx="6481762" cy="17272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/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2411413" y="981075"/>
            <a:ext cx="6481762" cy="17272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/>
          </a:p>
        </p:txBody>
      </p:sp>
      <p:sp>
        <p:nvSpPr>
          <p:cNvPr id="23556" name="Rectangle 15"/>
          <p:cNvSpPr>
            <a:spLocks noChangeArrowheads="1"/>
          </p:cNvSpPr>
          <p:nvPr/>
        </p:nvSpPr>
        <p:spPr bwMode="auto">
          <a:xfrm>
            <a:off x="2411413" y="4868863"/>
            <a:ext cx="6481762" cy="18002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/>
          </a:p>
        </p:txBody>
      </p:sp>
      <p:pic>
        <p:nvPicPr>
          <p:cNvPr id="30725" name="Picture 5" descr="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79488"/>
            <a:ext cx="1728788" cy="172878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728788" cy="17287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800225" cy="1800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484438" y="3000375"/>
            <a:ext cx="6408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Прекрасно сваренное яйцо </a:t>
            </a:r>
            <a:br>
              <a:rPr lang="ru-RU" altLang="ru-RU" sz="2400" b="1">
                <a:solidFill>
                  <a:srgbClr val="0066FF"/>
                </a:solidFill>
              </a:rPr>
            </a:br>
            <a:r>
              <a:rPr lang="ru-RU" altLang="ru-RU" sz="2400" b="1"/>
              <a:t>Белок сваренного всмятку яйца должен быть нежным, а желток - рыхлый, но плотный.</a:t>
            </a:r>
            <a:r>
              <a:rPr lang="ru-RU" altLang="ru-RU" sz="2400"/>
              <a:t> 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411413" y="4757738"/>
            <a:ext cx="64087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66FF"/>
                </a:solidFill>
              </a:rPr>
              <a:t>Переваренное яйцо </a:t>
            </a:r>
            <a:br>
              <a:rPr lang="ru-RU" altLang="ru-RU" sz="2400" b="1" dirty="0">
                <a:solidFill>
                  <a:srgbClr val="0066FF"/>
                </a:solidFill>
              </a:rPr>
            </a:br>
            <a:r>
              <a:rPr lang="ru-RU" altLang="ru-RU" sz="2400" b="1" dirty="0"/>
              <a:t>Белок переваренного яйца становится "резиновым" на вкус; на желтке появляется неприятный зеленовато-серый налет.</a:t>
            </a:r>
            <a:r>
              <a:rPr lang="ru-RU" altLang="ru-RU" sz="2000" dirty="0"/>
              <a:t> 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484438" y="885825"/>
            <a:ext cx="63357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Недоваренное яйцо</a:t>
            </a:r>
            <a:br>
              <a:rPr lang="ru-RU" altLang="ru-RU" sz="2400" b="1">
                <a:solidFill>
                  <a:srgbClr val="0066FF"/>
                </a:solidFill>
              </a:rPr>
            </a:br>
            <a:r>
              <a:rPr lang="ru-RU" altLang="ru-RU" sz="2400" b="1"/>
              <a:t>Если вы разрезаете недоваренное яйцо, желток будет жидковат и цвет будет темно-золотой вместо светло-желтого. 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250825" y="188913"/>
            <a:ext cx="8642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КАЧЕСТВО ГОТОВОГО БЛЮДА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30732" grpId="0"/>
      <p:bldP spid="307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867400" y="3500438"/>
            <a:ext cx="295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9088" y="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chemeClr val="accent2"/>
              </a:solidFill>
            </a:endParaRPr>
          </a:p>
        </p:txBody>
      </p:sp>
      <p:pic>
        <p:nvPicPr>
          <p:cNvPr id="104452" name="Picture 4" descr="Картинка 28 из 109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47879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63713" y="476250"/>
            <a:ext cx="5903912" cy="9366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ПРОФЕССИИ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endParaRPr lang="ru-RU" alt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700213"/>
            <a:ext cx="3960812" cy="11271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</a:rPr>
              <a:t>ОПЕРАТОР ПТИЦЕФЕРМЫ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827088" y="1628775"/>
            <a:ext cx="24780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accent2"/>
                </a:solidFill>
              </a:rPr>
              <a:t>ПТИЧНИЦА</a:t>
            </a:r>
            <a:r>
              <a:rPr lang="ru-RU" altLang="ru-RU" sz="4000" b="1">
                <a:solidFill>
                  <a:schemeClr val="accent2"/>
                </a:solidFill>
              </a:rPr>
              <a:t/>
            </a:r>
            <a:br>
              <a:rPr lang="ru-RU" altLang="ru-RU" sz="4000" b="1">
                <a:solidFill>
                  <a:schemeClr val="accent2"/>
                </a:solidFill>
              </a:rPr>
            </a:br>
            <a:endParaRPr lang="ru-RU" altLang="ru-RU" sz="4000" b="1">
              <a:solidFill>
                <a:schemeClr val="accent2"/>
              </a:solidFill>
            </a:endParaRPr>
          </a:p>
        </p:txBody>
      </p:sp>
      <p:pic>
        <p:nvPicPr>
          <p:cNvPr id="104456" name="Picture 8" descr="птич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47037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build="p"/>
      <p:bldP spid="1044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ПРОФЕССИИ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5475" name="Picture 3" descr="пова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0613"/>
            <a:ext cx="4038600" cy="3003550"/>
          </a:xfrm>
          <a:noFill/>
        </p:spPr>
      </p:pic>
      <p:pic>
        <p:nvPicPr>
          <p:cNvPr id="105476" name="Picture 4" descr="повар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392613" cy="2722563"/>
          </a:xfr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3240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chemeClr val="accent2"/>
                </a:solidFill>
              </a:rPr>
              <a:t>ПОВАР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787900" y="1412875"/>
            <a:ext cx="3887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chemeClr val="accent2"/>
                </a:solidFill>
              </a:rPr>
              <a:t>КОНДИТЕР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93037" cy="1371600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</a:rPr>
              <a:t>Полезно знать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905000"/>
            <a:ext cx="8496944" cy="42275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1. Чтобы отличить сырое яйцо от варёного, его нужно покрутить.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Варёное яйцо вращается, а сырое, сделав 1-2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               оборота, останавливается.</a:t>
            </a:r>
          </a:p>
          <a:p>
            <a:pPr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2. Яйца, взятые из холодильника, нельзя сразу класть в кипяток, так как может треснуть скорлупа.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Их следует предварительно подержать в теплой воде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/>
              <a:t>3. </a:t>
            </a:r>
            <a:r>
              <a:rPr lang="ru-RU" sz="2000" dirty="0" smtClean="0"/>
              <a:t>Если скорлупа яйца слегка треснута, яйцо надо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       варить в солёной воде,</a:t>
            </a:r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чтобы белок  не вытек.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</a:p>
          <a:p>
            <a:pPr algn="ctr"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406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тинка 159 из 286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2"/>
          <a:stretch>
            <a:fillRect/>
          </a:stretch>
        </p:blipFill>
        <p:spPr bwMode="auto">
          <a:xfrm>
            <a:off x="6948488" y="3644900"/>
            <a:ext cx="19748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Картинка 134 из 36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/>
          <a:stretch>
            <a:fillRect/>
          </a:stretch>
        </p:blipFill>
        <p:spPr bwMode="auto">
          <a:xfrm>
            <a:off x="2700338" y="1268413"/>
            <a:ext cx="1368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Картинка 20 из 588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12255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Картинка 5 из 19941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13922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Картинка 118 из 165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9EAE3"/>
              </a:clrFrom>
              <a:clrTo>
                <a:srgbClr val="F9EA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4398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1666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38163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15843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ВИДЫ ЯИЦ</a:t>
            </a:r>
          </a:p>
        </p:txBody>
      </p:sp>
      <p:sp>
        <p:nvSpPr>
          <p:cNvPr id="6154" name="Text Box 29"/>
          <p:cNvSpPr txBox="1">
            <a:spLocks noChangeArrowheads="1"/>
          </p:cNvSpPr>
          <p:nvPr/>
        </p:nvSpPr>
        <p:spPr bwMode="auto">
          <a:xfrm>
            <a:off x="2411413" y="29972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гусиные</a:t>
            </a:r>
          </a:p>
        </p:txBody>
      </p:sp>
      <p:sp>
        <p:nvSpPr>
          <p:cNvPr id="6155" name="Text Box 30"/>
          <p:cNvSpPr txBox="1">
            <a:spLocks noChangeArrowheads="1"/>
          </p:cNvSpPr>
          <p:nvPr/>
        </p:nvSpPr>
        <p:spPr bwMode="auto">
          <a:xfrm>
            <a:off x="611188" y="29972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утиные</a:t>
            </a:r>
          </a:p>
        </p:txBody>
      </p:sp>
      <p:sp>
        <p:nvSpPr>
          <p:cNvPr id="6156" name="Text Box 31"/>
          <p:cNvSpPr txBox="1">
            <a:spLocks noChangeArrowheads="1"/>
          </p:cNvSpPr>
          <p:nvPr/>
        </p:nvSpPr>
        <p:spPr bwMode="auto">
          <a:xfrm>
            <a:off x="4356100" y="299720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индюшачьи</a:t>
            </a: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6659563" y="29972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перепелиные</a:t>
            </a:r>
          </a:p>
        </p:txBody>
      </p:sp>
      <p:sp>
        <p:nvSpPr>
          <p:cNvPr id="6158" name="Text Box 33"/>
          <p:cNvSpPr txBox="1">
            <a:spLocks noChangeArrowheads="1"/>
          </p:cNvSpPr>
          <p:nvPr/>
        </p:nvSpPr>
        <p:spPr bwMode="auto">
          <a:xfrm>
            <a:off x="755650" y="602138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куриные</a:t>
            </a:r>
          </a:p>
        </p:txBody>
      </p:sp>
      <p:sp>
        <p:nvSpPr>
          <p:cNvPr id="6159" name="Text Box 34"/>
          <p:cNvSpPr txBox="1">
            <a:spLocks noChangeArrowheads="1"/>
          </p:cNvSpPr>
          <p:nvPr/>
        </p:nvSpPr>
        <p:spPr bwMode="auto">
          <a:xfrm>
            <a:off x="6877050" y="60213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страусиные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i="1" dirty="0" smtClean="0">
                <a:solidFill>
                  <a:srgbClr val="002060"/>
                </a:solidFill>
              </a:rPr>
              <a:t>К празднику Пасхи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smtClean="0"/>
              <a:t>К празднику Пасхи красили куриные, реже гусиные яйца,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smtClean="0"/>
              <a:t>а также красочно их раскрашивали. Их можно покрасить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smtClean="0"/>
              <a:t>в шелухе от луковиц, в листьях молодой берёзы,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smtClean="0"/>
              <a:t>в лоскутках линяющей ткани, пищевыми красителями.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24580" name="Picture 4" descr="пасх яй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525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0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dirty="0" smtClean="0">
                <a:solidFill>
                  <a:srgbClr val="002060"/>
                </a:solidFill>
              </a:rPr>
              <a:t>Необычный взгляд на обычные вещи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16888" cy="4379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1800" smtClean="0"/>
              <a:t>   Памятник в городе Сан-Антонио             Музей в городе Коломыл      </a:t>
            </a:r>
          </a:p>
        </p:txBody>
      </p:sp>
      <p:pic>
        <p:nvPicPr>
          <p:cNvPr id="26628" name="Picture 4" descr="памя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73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памятни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5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algn="ctr"/>
            <a:r>
              <a:rPr lang="ru-RU" altLang="ru-RU" b="1" smtClean="0"/>
              <a:t>Вопросы на повторение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219200"/>
            <a:ext cx="7772400" cy="491331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Найдите правильное высказывание.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1. Вареное яйцо или сырое можно определить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а) опусканием в воду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б) потряхиванием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в) кручением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2. Покрасить яйца к Пасхе можно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а) шелухой лука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б) химическими красителями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в) отваром картофеля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3. Яйца в «мешочке» - это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а) крутой желток и белок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б) жидкий желток и белок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в) крутой белок, жидкий желток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4. Яичница-глазунья – это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а) фаршированное яйцо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б) яйцо, вареное вкрутую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в) жареное яйцо с целым яйцом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6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395288" y="1557338"/>
            <a:ext cx="8569325" cy="990600"/>
          </a:xfrm>
          <a:prstGeom prst="rect">
            <a:avLst/>
          </a:prstGeom>
          <a:solidFill>
            <a:srgbClr val="99CCFF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Наиболее ценная часть яйца?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395288" y="2565400"/>
            <a:ext cx="8569325" cy="990600"/>
          </a:xfrm>
          <a:prstGeom prst="rect">
            <a:avLst/>
          </a:prstGeom>
          <a:solidFill>
            <a:srgbClr val="FFCCFF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          </a:t>
            </a:r>
            <a:r>
              <a:rPr lang="ru-RU" altLang="ru-RU" sz="2800" b="1" dirty="0"/>
              <a:t>Как называются яйца, поступившие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                 продажу не позднее 7 суток?</a:t>
            </a:r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381000" y="3581400"/>
            <a:ext cx="8583613" cy="990600"/>
          </a:xfrm>
          <a:prstGeom prst="rect">
            <a:avLst/>
          </a:prstGeom>
          <a:solidFill>
            <a:srgbClr val="CCFFCC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Какое блюдо приготавливают из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яично-молочной смеси?</a:t>
            </a: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381000" y="4491037"/>
            <a:ext cx="8583613" cy="990600"/>
          </a:xfrm>
          <a:prstGeom prst="rect">
            <a:avLst/>
          </a:prstGeom>
          <a:solidFill>
            <a:srgbClr val="FFCC99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Какое яйцо варится 10 минут?</a:t>
            </a:r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381000" y="5562600"/>
            <a:ext cx="8583613" cy="990600"/>
          </a:xfrm>
          <a:prstGeom prst="rect">
            <a:avLst/>
          </a:prstGeom>
          <a:solidFill>
            <a:srgbClr val="00CC00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Как называются яйца,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 поступившие в продажу на 8 сутки?</a:t>
            </a:r>
          </a:p>
        </p:txBody>
      </p:sp>
      <p:sp>
        <p:nvSpPr>
          <p:cNvPr id="26631" name="WordArt 24"/>
          <p:cNvSpPr>
            <a:spLocks noChangeArrowheads="1" noChangeShapeType="1" noTextEdit="1"/>
          </p:cNvSpPr>
          <p:nvPr/>
        </p:nvSpPr>
        <p:spPr bwMode="auto">
          <a:xfrm>
            <a:off x="611188" y="5805488"/>
            <a:ext cx="288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effectLst>
                  <a:prstShdw prst="shdw17" dist="17961" dir="13500000">
                    <a:srgbClr val="000000"/>
                  </a:prst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6632" name="WordArt 25"/>
          <p:cNvSpPr>
            <a:spLocks noChangeArrowheads="1" noChangeShapeType="1" noTextEdit="1"/>
          </p:cNvSpPr>
          <p:nvPr/>
        </p:nvSpPr>
        <p:spPr bwMode="auto">
          <a:xfrm>
            <a:off x="611188" y="4724400"/>
            <a:ext cx="288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effectLst>
                  <a:prstShdw prst="shdw17" dist="17961" dir="13500000">
                    <a:srgbClr val="000000"/>
                  </a:prst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6633" name="WordArt 26"/>
          <p:cNvSpPr>
            <a:spLocks noChangeArrowheads="1" noChangeShapeType="1" noTextEdit="1"/>
          </p:cNvSpPr>
          <p:nvPr/>
        </p:nvSpPr>
        <p:spPr bwMode="auto">
          <a:xfrm>
            <a:off x="539750" y="2708275"/>
            <a:ext cx="288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effectLst>
                  <a:prstShdw prst="shdw17" dist="17961" dir="13500000">
                    <a:srgbClr val="000000"/>
                  </a:prst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634" name="WordArt 27"/>
          <p:cNvSpPr>
            <a:spLocks noChangeArrowheads="1" noChangeShapeType="1" noTextEdit="1"/>
          </p:cNvSpPr>
          <p:nvPr/>
        </p:nvSpPr>
        <p:spPr bwMode="auto">
          <a:xfrm>
            <a:off x="539750" y="3789363"/>
            <a:ext cx="288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effectLst>
                  <a:prstShdw prst="shdw17" dist="17961" dir="13500000">
                    <a:srgbClr val="000000"/>
                  </a:prst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635" name="WordArt 28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288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prstShdw prst="shdw17" dist="17961" dir="13500000">
                    <a:srgbClr val="000000"/>
                  </a:prst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636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ВОПРОСЫ ДЛЯ ПРОВЕРКИ: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 animBg="1"/>
      <p:bldP spid="76820" grpId="0" animBg="1"/>
      <p:bldP spid="76821" grpId="0" animBg="1"/>
      <p:bldP spid="76822" grpId="0" animBg="1"/>
      <p:bldP spid="768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5283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СПАСИБО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99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539750" y="1268413"/>
            <a:ext cx="8604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В одном яйце /70 калорий/ находится 13 главных витаминов и минералов. Усваиваются яйца почти полностью – на 98 процентов.</a:t>
            </a:r>
          </a:p>
        </p:txBody>
      </p:sp>
      <p:pic>
        <p:nvPicPr>
          <p:cNvPr id="7171" name="Picture 7" descr="Картинка 32 из 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20950"/>
            <a:ext cx="69850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842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ПИТАТЕЛЬНАЯ ЦЕННОСТЬ ЯИЦ</a:t>
            </a:r>
          </a:p>
        </p:txBody>
      </p:sp>
      <p:pic>
        <p:nvPicPr>
          <p:cNvPr id="7173" name="Picture 10" descr="eg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97425"/>
            <a:ext cx="9842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rgbClr val="002060"/>
                </a:solidFill>
              </a:rPr>
              <a:t>Пищевая ценность яиц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 </a:t>
            </a:r>
            <a:r>
              <a:rPr lang="ru-RU" altLang="ru-RU" smtClean="0">
                <a:solidFill>
                  <a:srgbClr val="FF0000"/>
                </a:solidFill>
              </a:rPr>
              <a:t>белке </a:t>
            </a:r>
            <a:r>
              <a:rPr lang="ru-RU" altLang="ru-RU" smtClean="0"/>
              <a:t>яйца содержится весь комплекс жизненно важных питательных веществ.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Желток</a:t>
            </a:r>
            <a:r>
              <a:rPr lang="ru-RU" altLang="ru-RU" smtClean="0"/>
              <a:t> – наиболее важная часть, богат белками, жирами, минеральными веществами, витаминами (А, В, Д, Е)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523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6000" b="1" dirty="0" smtClean="0">
                <a:solidFill>
                  <a:srgbClr val="002060"/>
                </a:solidFill>
              </a:rPr>
              <a:t>Строение яйца</a:t>
            </a:r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17713"/>
            <a:ext cx="73152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12524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Картинка 1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146" y="2298155"/>
            <a:ext cx="42481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0" descr="0_14916_e856acff_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155">
            <a:off x="5393978" y="2313236"/>
            <a:ext cx="26765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2915890" y="549275"/>
            <a:ext cx="381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Штамп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6000" b="1" dirty="0" smtClean="0">
                <a:solidFill>
                  <a:srgbClr val="002060"/>
                </a:solidFill>
              </a:rPr>
              <a:t>По сроку хранения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b="1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0000"/>
                </a:solidFill>
              </a:rPr>
              <a:t>        Диетические –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                 не более 7 суток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0000"/>
                </a:solidFill>
              </a:rPr>
              <a:t>        Столовые –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                 более 7 суток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/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97390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9112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Продукты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143000" y="1143000"/>
            <a:ext cx="44291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Куриное яйцо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>
            <a:off x="2143125" y="1857375"/>
            <a:ext cx="331788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476375" y="2276475"/>
            <a:ext cx="14398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AAEFD1">
                    <a:lumMod val="25000"/>
                  </a:srgbClr>
                </a:solidFill>
                <a:latin typeface="Tahoma" pitchFamily="34" charset="0"/>
              </a:rPr>
              <a:t>Меланж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1908175" y="27082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357313" y="3357563"/>
            <a:ext cx="23114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85578D"/>
                </a:solidFill>
              </a:rPr>
              <a:t>Яичный порошок</a:t>
            </a: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4214813" y="3357563"/>
            <a:ext cx="25003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Высушенный меланж</a:t>
            </a:r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2916238" y="25654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3924300" y="2349500"/>
            <a:ext cx="52197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Замороженная смесь яичных белков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и желтков без скорлупы. </a:t>
            </a:r>
          </a:p>
        </p:txBody>
      </p:sp>
      <p:pic>
        <p:nvPicPr>
          <p:cNvPr id="1844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47529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4" name="Прямая со стрелкой 25"/>
          <p:cNvCxnSpPr>
            <a:cxnSpLocks noChangeShapeType="1"/>
          </p:cNvCxnSpPr>
          <p:nvPr/>
        </p:nvCxnSpPr>
        <p:spPr bwMode="auto">
          <a:xfrm>
            <a:off x="3714750" y="3571875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381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705</Words>
  <Application>Microsoft Office PowerPoint</Application>
  <PresentationFormat>Экран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«Пищевая ценность яиц». «Блюда из яиц»</vt:lpstr>
      <vt:lpstr>Презентация PowerPoint</vt:lpstr>
      <vt:lpstr>ВИДЫ ЯИЦ</vt:lpstr>
      <vt:lpstr>Презентация PowerPoint</vt:lpstr>
      <vt:lpstr>Пищевая ценность яиц</vt:lpstr>
      <vt:lpstr>Строение яйца</vt:lpstr>
      <vt:lpstr>Презентация PowerPoint</vt:lpstr>
      <vt:lpstr>По сроку хранения</vt:lpstr>
      <vt:lpstr>Продукты</vt:lpstr>
      <vt:lpstr>Признаки свежести</vt:lpstr>
      <vt:lpstr>Определение доброкачественности</vt:lpstr>
      <vt:lpstr>ДОБРОКАЧЕСТВЕННОСТЬ ЯИЦ</vt:lpstr>
      <vt:lpstr>Определение доброкачественности</vt:lpstr>
      <vt:lpstr>СВЕЖЕСТЬ ЯЙЦА </vt:lpstr>
      <vt:lpstr>Презентация PowerPoint</vt:lpstr>
      <vt:lpstr>Яйца могут быть источником инфекционного заболевания – сальмонеллеза</vt:lpstr>
      <vt:lpstr>Презентация PowerPoint</vt:lpstr>
      <vt:lpstr>Презентация PowerPoint</vt:lpstr>
      <vt:lpstr>Презентация PowerPoint</vt:lpstr>
      <vt:lpstr>ИСПОЛЬЗОВАНИЕ В КУЛИНАРИИ</vt:lpstr>
      <vt:lpstr>ИСПОЛЬЗОВАНИЕ В КУЛИНАРИИ</vt:lpstr>
      <vt:lpstr>ИСПОЛЬЗОВАНИЕ В КУЛИНАРИИ</vt:lpstr>
      <vt:lpstr>Презентация PowerPoint</vt:lpstr>
      <vt:lpstr>Презентация PowerPoint</vt:lpstr>
      <vt:lpstr>ТЕХНИКА БЕЗОПАСНОСТИ</vt:lpstr>
      <vt:lpstr>Презентация PowerPoint</vt:lpstr>
      <vt:lpstr>ПРОФЕССИИ </vt:lpstr>
      <vt:lpstr>ПРОФЕССИИ </vt:lpstr>
      <vt:lpstr>Полезно знать</vt:lpstr>
      <vt:lpstr>К празднику Пасхи</vt:lpstr>
      <vt:lpstr>Необычный взгляд на обычные вещи</vt:lpstr>
      <vt:lpstr>Вопросы на повторение</vt:lpstr>
      <vt:lpstr>ВОПРОСЫ ДЛЯ ПРОВЕРКИ:</vt:lpstr>
      <vt:lpstr> СПАСИБО  ЗА 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Admin</cp:lastModifiedBy>
  <cp:revision>56</cp:revision>
  <dcterms:created xsi:type="dcterms:W3CDTF">2010-02-14T07:32:59Z</dcterms:created>
  <dcterms:modified xsi:type="dcterms:W3CDTF">2015-01-26T15:46:16Z</dcterms:modified>
</cp:coreProperties>
</file>