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7" r:id="rId4"/>
    <p:sldId id="281" r:id="rId5"/>
    <p:sldId id="266" r:id="rId6"/>
    <p:sldId id="271" r:id="rId7"/>
    <p:sldId id="277" r:id="rId8"/>
    <p:sldId id="279" r:id="rId9"/>
    <p:sldId id="278" r:id="rId10"/>
    <p:sldId id="259" r:id="rId11"/>
    <p:sldId id="272" r:id="rId12"/>
    <p:sldId id="273" r:id="rId13"/>
    <p:sldId id="275" r:id="rId14"/>
    <p:sldId id="261" r:id="rId15"/>
    <p:sldId id="257" r:id="rId16"/>
    <p:sldId id="258" r:id="rId17"/>
    <p:sldId id="274" r:id="rId18"/>
    <p:sldId id="260" r:id="rId19"/>
    <p:sldId id="262" r:id="rId20"/>
    <p:sldId id="263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4BF6C-F4A2-48B3-B95B-CCE3F5D1F953}" type="doc">
      <dgm:prSet loTypeId="urn:microsoft.com/office/officeart/2005/8/layout/vList3#1" loCatId="list" qsTypeId="urn:microsoft.com/office/officeart/2005/8/quickstyle/simple1" qsCatId="simple" csTypeId="urn:microsoft.com/office/officeart/2005/8/colors/accent2_5" csCatId="accent2" phldr="1"/>
      <dgm:spPr/>
    </dgm:pt>
    <dgm:pt modelId="{32CAE101-31EB-4220-8E54-1CE64BD61FEF}">
      <dgm:prSet phldrT="[Текст]" custT="1"/>
      <dgm:spPr/>
      <dgm:t>
        <a:bodyPr/>
        <a:lstStyle/>
        <a:p>
          <a:r>
            <a:rPr lang="ru-RU" sz="2800" b="1" dirty="0">
              <a:solidFill>
                <a:sysClr val="windowText" lastClr="000000"/>
              </a:solidFill>
            </a:rPr>
            <a:t>волшебные сказки</a:t>
          </a:r>
        </a:p>
      </dgm:t>
    </dgm:pt>
    <dgm:pt modelId="{FB1AA7BF-4DE5-4E61-99FF-A87EE2A56E85}" type="parTrans" cxnId="{2E8BF58C-5623-471B-A7A8-B525FCC48065}">
      <dgm:prSet/>
      <dgm:spPr/>
      <dgm:t>
        <a:bodyPr/>
        <a:lstStyle/>
        <a:p>
          <a:endParaRPr lang="ru-RU" b="1"/>
        </a:p>
      </dgm:t>
    </dgm:pt>
    <dgm:pt modelId="{F75B2D37-649E-442B-962D-1E80C77DBB01}" type="sibTrans" cxnId="{2E8BF58C-5623-471B-A7A8-B525FCC48065}">
      <dgm:prSet/>
      <dgm:spPr/>
      <dgm:t>
        <a:bodyPr/>
        <a:lstStyle/>
        <a:p>
          <a:endParaRPr lang="ru-RU" b="1"/>
        </a:p>
      </dgm:t>
    </dgm:pt>
    <dgm:pt modelId="{97149195-717E-4E06-A46C-B5E9ABDA5EB0}">
      <dgm:prSet phldrT="[Текст]" custT="1"/>
      <dgm:spPr/>
      <dgm:t>
        <a:bodyPr/>
        <a:lstStyle/>
        <a:p>
          <a:r>
            <a:rPr lang="ru-RU" sz="2800" b="1" dirty="0">
              <a:solidFill>
                <a:sysClr val="windowText" lastClr="000000"/>
              </a:solidFill>
            </a:rPr>
            <a:t>бытовые сказки</a:t>
          </a:r>
        </a:p>
      </dgm:t>
    </dgm:pt>
    <dgm:pt modelId="{7426F13D-914D-46D2-A96F-D9B9D722937E}" type="parTrans" cxnId="{B9FF6E85-09E2-4B2E-942F-636942E13EA5}">
      <dgm:prSet/>
      <dgm:spPr/>
      <dgm:t>
        <a:bodyPr/>
        <a:lstStyle/>
        <a:p>
          <a:endParaRPr lang="ru-RU" b="1"/>
        </a:p>
      </dgm:t>
    </dgm:pt>
    <dgm:pt modelId="{D3742210-DA34-47BF-B8AA-F442D1C659CA}" type="sibTrans" cxnId="{B9FF6E85-09E2-4B2E-942F-636942E13EA5}">
      <dgm:prSet/>
      <dgm:spPr/>
      <dgm:t>
        <a:bodyPr/>
        <a:lstStyle/>
        <a:p>
          <a:endParaRPr lang="ru-RU" b="1"/>
        </a:p>
      </dgm:t>
    </dgm:pt>
    <dgm:pt modelId="{517AE3B9-F614-425A-B1E4-9F0E2A394041}">
      <dgm:prSet phldrT="[Текст]" custT="1"/>
      <dgm:spPr/>
      <dgm:t>
        <a:bodyPr/>
        <a:lstStyle/>
        <a:p>
          <a:r>
            <a:rPr lang="ru-RU" sz="2800" b="1" dirty="0">
              <a:solidFill>
                <a:sysClr val="windowText" lastClr="000000"/>
              </a:solidFill>
            </a:rPr>
            <a:t>сказки о животных</a:t>
          </a:r>
        </a:p>
      </dgm:t>
    </dgm:pt>
    <dgm:pt modelId="{669C6580-600A-49B2-95AF-6E2212597201}" type="parTrans" cxnId="{453EA927-085B-43FC-83C5-1FA1A64F7950}">
      <dgm:prSet/>
      <dgm:spPr/>
      <dgm:t>
        <a:bodyPr/>
        <a:lstStyle/>
        <a:p>
          <a:endParaRPr lang="ru-RU" b="1"/>
        </a:p>
      </dgm:t>
    </dgm:pt>
    <dgm:pt modelId="{DE9619A1-553F-46C8-819C-3FBC630F6262}" type="sibTrans" cxnId="{453EA927-085B-43FC-83C5-1FA1A64F7950}">
      <dgm:prSet/>
      <dgm:spPr/>
      <dgm:t>
        <a:bodyPr/>
        <a:lstStyle/>
        <a:p>
          <a:endParaRPr lang="ru-RU" b="1"/>
        </a:p>
      </dgm:t>
    </dgm:pt>
    <dgm:pt modelId="{D0CCB986-2186-45B5-9CA4-BBBFB35B88F3}" type="pres">
      <dgm:prSet presAssocID="{3674BF6C-F4A2-48B3-B95B-CCE3F5D1F953}" presName="linearFlow" presStyleCnt="0">
        <dgm:presLayoutVars>
          <dgm:dir/>
          <dgm:resizeHandles val="exact"/>
        </dgm:presLayoutVars>
      </dgm:prSet>
      <dgm:spPr/>
    </dgm:pt>
    <dgm:pt modelId="{49A96789-C67A-46DD-86E4-AFD6F48B0DDD}" type="pres">
      <dgm:prSet presAssocID="{32CAE101-31EB-4220-8E54-1CE64BD61FEF}" presName="composite" presStyleCnt="0"/>
      <dgm:spPr/>
    </dgm:pt>
    <dgm:pt modelId="{68BFF05B-E891-4863-A697-C9BB90AE0382}" type="pres">
      <dgm:prSet presAssocID="{32CAE101-31EB-4220-8E54-1CE64BD61FEF}" presName="imgShp" presStyleLbl="fgImgPlace1" presStyleIdx="0" presStyleCnt="3" custScaleX="190537" custScaleY="175443" custLinFactNeighborX="-92027" custLinFactNeighborY="663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8EAD95A-7B3F-41C8-8BF1-E63636758678}" type="pres">
      <dgm:prSet presAssocID="{32CAE101-31EB-4220-8E54-1CE64BD61FE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D3D289-F51B-4E3D-BA6A-1832E570A29E}" type="pres">
      <dgm:prSet presAssocID="{F75B2D37-649E-442B-962D-1E80C77DBB01}" presName="spacing" presStyleCnt="0"/>
      <dgm:spPr/>
    </dgm:pt>
    <dgm:pt modelId="{E800251F-ADCD-45DD-BD35-D7E05B87649D}" type="pres">
      <dgm:prSet presAssocID="{97149195-717E-4E06-A46C-B5E9ABDA5EB0}" presName="composite" presStyleCnt="0"/>
      <dgm:spPr/>
    </dgm:pt>
    <dgm:pt modelId="{B0B2938A-A99E-4362-931D-805C5D6D770B}" type="pres">
      <dgm:prSet presAssocID="{97149195-717E-4E06-A46C-B5E9ABDA5EB0}" presName="imgShp" presStyleLbl="fgImgPlace1" presStyleIdx="1" presStyleCnt="3" custScaleX="190084" custScaleY="175955" custLinFactNeighborX="-98157" custLinFactNeighborY="2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F9BC2BF-08E5-48A5-9C95-D01DB118ADEC}" type="pres">
      <dgm:prSet presAssocID="{97149195-717E-4E06-A46C-B5E9ABDA5EB0}" presName="txShp" presStyleLbl="node1" presStyleIdx="1" presStyleCnt="3" custScaleX="96063" custScaleY="111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885A17-D2D7-4881-827C-A9A7B0C33736}" type="pres">
      <dgm:prSet presAssocID="{D3742210-DA34-47BF-B8AA-F442D1C659CA}" presName="spacing" presStyleCnt="0"/>
      <dgm:spPr/>
    </dgm:pt>
    <dgm:pt modelId="{4556A054-13A8-45C6-9E31-FA797F60C545}" type="pres">
      <dgm:prSet presAssocID="{517AE3B9-F614-425A-B1E4-9F0E2A394041}" presName="composite" presStyleCnt="0"/>
      <dgm:spPr/>
    </dgm:pt>
    <dgm:pt modelId="{8D603FA3-E2C8-447E-9FA7-76063CC3E6F2}" type="pres">
      <dgm:prSet presAssocID="{517AE3B9-F614-425A-B1E4-9F0E2A394041}" presName="imgShp" presStyleLbl="fgImgPlace1" presStyleIdx="2" presStyleCnt="3" custScaleX="173101" custScaleY="146748" custLinFactNeighborX="-90605" custLinFactNeighborY="-1445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CD8E9D6-718F-46A0-B874-48B0F7B9B3B6}" type="pres">
      <dgm:prSet presAssocID="{517AE3B9-F614-425A-B1E4-9F0E2A394041}" presName="txShp" presStyleLbl="node1" presStyleIdx="2" presStyleCnt="3" custScaleY="1113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3EA927-085B-43FC-83C5-1FA1A64F7950}" srcId="{3674BF6C-F4A2-48B3-B95B-CCE3F5D1F953}" destId="{517AE3B9-F614-425A-B1E4-9F0E2A394041}" srcOrd="2" destOrd="0" parTransId="{669C6580-600A-49B2-95AF-6E2212597201}" sibTransId="{DE9619A1-553F-46C8-819C-3FBC630F6262}"/>
    <dgm:cxn modelId="{B9FF6E85-09E2-4B2E-942F-636942E13EA5}" srcId="{3674BF6C-F4A2-48B3-B95B-CCE3F5D1F953}" destId="{97149195-717E-4E06-A46C-B5E9ABDA5EB0}" srcOrd="1" destOrd="0" parTransId="{7426F13D-914D-46D2-A96F-D9B9D722937E}" sibTransId="{D3742210-DA34-47BF-B8AA-F442D1C659CA}"/>
    <dgm:cxn modelId="{2E8BF58C-5623-471B-A7A8-B525FCC48065}" srcId="{3674BF6C-F4A2-48B3-B95B-CCE3F5D1F953}" destId="{32CAE101-31EB-4220-8E54-1CE64BD61FEF}" srcOrd="0" destOrd="0" parTransId="{FB1AA7BF-4DE5-4E61-99FF-A87EE2A56E85}" sibTransId="{F75B2D37-649E-442B-962D-1E80C77DBB01}"/>
    <dgm:cxn modelId="{117B4EA6-CA82-407E-8C5D-46F6F317D2C9}" type="presOf" srcId="{3674BF6C-F4A2-48B3-B95B-CCE3F5D1F953}" destId="{D0CCB986-2186-45B5-9CA4-BBBFB35B88F3}" srcOrd="0" destOrd="0" presId="urn:microsoft.com/office/officeart/2005/8/layout/vList3#1"/>
    <dgm:cxn modelId="{1F7B9A88-AAAF-4AC6-AD5E-AEE01CB9C6C7}" type="presOf" srcId="{97149195-717E-4E06-A46C-B5E9ABDA5EB0}" destId="{7F9BC2BF-08E5-48A5-9C95-D01DB118ADEC}" srcOrd="0" destOrd="0" presId="urn:microsoft.com/office/officeart/2005/8/layout/vList3#1"/>
    <dgm:cxn modelId="{A6F5C351-ED20-4F18-AF81-459FFDD1B0C7}" type="presOf" srcId="{517AE3B9-F614-425A-B1E4-9F0E2A394041}" destId="{ECD8E9D6-718F-46A0-B874-48B0F7B9B3B6}" srcOrd="0" destOrd="0" presId="urn:microsoft.com/office/officeart/2005/8/layout/vList3#1"/>
    <dgm:cxn modelId="{5330B8DB-D316-4FFA-89F8-2D9FFC9E244E}" type="presOf" srcId="{32CAE101-31EB-4220-8E54-1CE64BD61FEF}" destId="{98EAD95A-7B3F-41C8-8BF1-E63636758678}" srcOrd="0" destOrd="0" presId="urn:microsoft.com/office/officeart/2005/8/layout/vList3#1"/>
    <dgm:cxn modelId="{5D5B0C54-F65E-428C-9CCB-3550ACE25322}" type="presParOf" srcId="{D0CCB986-2186-45B5-9CA4-BBBFB35B88F3}" destId="{49A96789-C67A-46DD-86E4-AFD6F48B0DDD}" srcOrd="0" destOrd="0" presId="urn:microsoft.com/office/officeart/2005/8/layout/vList3#1"/>
    <dgm:cxn modelId="{7A6C2B88-8A07-4412-834D-A1B8018A4054}" type="presParOf" srcId="{49A96789-C67A-46DD-86E4-AFD6F48B0DDD}" destId="{68BFF05B-E891-4863-A697-C9BB90AE0382}" srcOrd="0" destOrd="0" presId="urn:microsoft.com/office/officeart/2005/8/layout/vList3#1"/>
    <dgm:cxn modelId="{EDC848D1-9B83-4B5E-9062-67574DAFE816}" type="presParOf" srcId="{49A96789-C67A-46DD-86E4-AFD6F48B0DDD}" destId="{98EAD95A-7B3F-41C8-8BF1-E63636758678}" srcOrd="1" destOrd="0" presId="urn:microsoft.com/office/officeart/2005/8/layout/vList3#1"/>
    <dgm:cxn modelId="{04DAAA9F-ECA0-4DC6-BE9C-CA9A025EB88A}" type="presParOf" srcId="{D0CCB986-2186-45B5-9CA4-BBBFB35B88F3}" destId="{FFD3D289-F51B-4E3D-BA6A-1832E570A29E}" srcOrd="1" destOrd="0" presId="urn:microsoft.com/office/officeart/2005/8/layout/vList3#1"/>
    <dgm:cxn modelId="{56EA873C-FE61-4481-A56D-7720B2A6384B}" type="presParOf" srcId="{D0CCB986-2186-45B5-9CA4-BBBFB35B88F3}" destId="{E800251F-ADCD-45DD-BD35-D7E05B87649D}" srcOrd="2" destOrd="0" presId="urn:microsoft.com/office/officeart/2005/8/layout/vList3#1"/>
    <dgm:cxn modelId="{BF5A99CE-6DBA-43BF-9264-D3935E9BFCD4}" type="presParOf" srcId="{E800251F-ADCD-45DD-BD35-D7E05B87649D}" destId="{B0B2938A-A99E-4362-931D-805C5D6D770B}" srcOrd="0" destOrd="0" presId="urn:microsoft.com/office/officeart/2005/8/layout/vList3#1"/>
    <dgm:cxn modelId="{B71A506D-5C8F-40A6-9C5A-60854F4B6BBB}" type="presParOf" srcId="{E800251F-ADCD-45DD-BD35-D7E05B87649D}" destId="{7F9BC2BF-08E5-48A5-9C95-D01DB118ADEC}" srcOrd="1" destOrd="0" presId="urn:microsoft.com/office/officeart/2005/8/layout/vList3#1"/>
    <dgm:cxn modelId="{DDEC2301-C823-402A-A323-70E57D3524EA}" type="presParOf" srcId="{D0CCB986-2186-45B5-9CA4-BBBFB35B88F3}" destId="{84885A17-D2D7-4881-827C-A9A7B0C33736}" srcOrd="3" destOrd="0" presId="urn:microsoft.com/office/officeart/2005/8/layout/vList3#1"/>
    <dgm:cxn modelId="{B8C54F8B-6C49-48A8-8955-85FDFE2086D1}" type="presParOf" srcId="{D0CCB986-2186-45B5-9CA4-BBBFB35B88F3}" destId="{4556A054-13A8-45C6-9E31-FA797F60C545}" srcOrd="4" destOrd="0" presId="urn:microsoft.com/office/officeart/2005/8/layout/vList3#1"/>
    <dgm:cxn modelId="{FB40BFE5-57B8-48F1-8443-721B56A19F0A}" type="presParOf" srcId="{4556A054-13A8-45C6-9E31-FA797F60C545}" destId="{8D603FA3-E2C8-447E-9FA7-76063CC3E6F2}" srcOrd="0" destOrd="0" presId="urn:microsoft.com/office/officeart/2005/8/layout/vList3#1"/>
    <dgm:cxn modelId="{14A419F4-A8C0-4E9D-8470-E32A7AD5FBDF}" type="presParOf" srcId="{4556A054-13A8-45C6-9E31-FA797F60C545}" destId="{ECD8E9D6-718F-46A0-B874-48B0F7B9B3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EAD95A-7B3F-41C8-8BF1-E63636758678}">
      <dsp:nvSpPr>
        <dsp:cNvPr id="0" name=""/>
        <dsp:cNvSpPr/>
      </dsp:nvSpPr>
      <dsp:spPr>
        <a:xfrm rot="10800000">
          <a:off x="1815861" y="378999"/>
          <a:ext cx="5315270" cy="1001491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6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ysClr val="windowText" lastClr="000000"/>
              </a:solidFill>
            </a:rPr>
            <a:t>волшебные сказки</a:t>
          </a:r>
        </a:p>
      </dsp:txBody>
      <dsp:txXfrm rot="10800000">
        <a:off x="1815861" y="378999"/>
        <a:ext cx="5315270" cy="1001491"/>
      </dsp:txXfrm>
    </dsp:sp>
    <dsp:sp modelId="{68BFF05B-E891-4863-A697-C9BB90AE0382}">
      <dsp:nvSpPr>
        <dsp:cNvPr id="0" name=""/>
        <dsp:cNvSpPr/>
      </dsp:nvSpPr>
      <dsp:spPr>
        <a:xfrm>
          <a:off x="0" y="67670"/>
          <a:ext cx="1908212" cy="17570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9BC2BF-08E5-48A5-9C95-D01DB118ADEC}">
      <dsp:nvSpPr>
        <dsp:cNvPr id="0" name=""/>
        <dsp:cNvSpPr/>
      </dsp:nvSpPr>
      <dsp:spPr>
        <a:xfrm rot="10800000">
          <a:off x="1971674" y="2382050"/>
          <a:ext cx="5106008" cy="1112517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6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ysClr val="windowText" lastClr="000000"/>
              </a:solidFill>
            </a:rPr>
            <a:t>бытовые сказки</a:t>
          </a:r>
        </a:p>
      </dsp:txBody>
      <dsp:txXfrm rot="10800000">
        <a:off x="1971674" y="2382050"/>
        <a:ext cx="5106008" cy="1112517"/>
      </dsp:txXfrm>
    </dsp:sp>
    <dsp:sp modelId="{B0B2938A-A99E-4362-931D-805C5D6D770B}">
      <dsp:nvSpPr>
        <dsp:cNvPr id="0" name=""/>
        <dsp:cNvSpPr/>
      </dsp:nvSpPr>
      <dsp:spPr>
        <a:xfrm>
          <a:off x="0" y="2057441"/>
          <a:ext cx="1903675" cy="176217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D8E9D6-718F-46A0-B874-48B0F7B9B3B6}">
      <dsp:nvSpPr>
        <dsp:cNvPr id="0" name=""/>
        <dsp:cNvSpPr/>
      </dsp:nvSpPr>
      <dsp:spPr>
        <a:xfrm rot="10800000">
          <a:off x="1772206" y="4295638"/>
          <a:ext cx="5315270" cy="1115090"/>
        </a:xfrm>
        <a:prstGeom prst="homePlate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1630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ysClr val="windowText" lastClr="000000"/>
              </a:solidFill>
            </a:rPr>
            <a:t>сказки о животных</a:t>
          </a:r>
        </a:p>
      </dsp:txBody>
      <dsp:txXfrm rot="10800000">
        <a:off x="1772206" y="4295638"/>
        <a:ext cx="5315270" cy="1115090"/>
      </dsp:txXfrm>
    </dsp:sp>
    <dsp:sp modelId="{8D603FA3-E2C8-447E-9FA7-76063CC3E6F2}">
      <dsp:nvSpPr>
        <dsp:cNvPr id="0" name=""/>
        <dsp:cNvSpPr/>
      </dsp:nvSpPr>
      <dsp:spPr>
        <a:xfrm>
          <a:off x="0" y="3973603"/>
          <a:ext cx="1733592" cy="146966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FDD73A9-ADAD-45FB-918D-5E4ED8DFF520}" type="datetimeFigureOut">
              <a:rPr lang="ru-RU" smtClean="0"/>
              <a:pPr/>
              <a:t>28.02.2015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0D56043-D555-4428-9569-2873ACAA37B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8011616" cy="172819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</a:t>
            </a:r>
            <a:r>
              <a:rPr lang="ru-RU" sz="4400" b="1" dirty="0" smtClean="0"/>
              <a:t>Английские</a:t>
            </a:r>
            <a:br>
              <a:rPr lang="ru-RU" sz="4400" b="1" dirty="0" smtClean="0"/>
            </a:br>
            <a:r>
              <a:rPr lang="ru-RU" sz="4400" b="1" dirty="0" smtClean="0"/>
              <a:t> народные</a:t>
            </a:r>
            <a:br>
              <a:rPr lang="ru-RU" sz="4400" b="1" dirty="0" smtClean="0"/>
            </a:br>
            <a:r>
              <a:rPr lang="ru-RU" sz="4400" b="1" dirty="0" smtClean="0"/>
              <a:t> сказки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5229200"/>
            <a:ext cx="8458200" cy="1296144"/>
          </a:xfrm>
        </p:spPr>
        <p:txBody>
          <a:bodyPr>
            <a:normAutofit/>
          </a:bodyPr>
          <a:lstStyle/>
          <a:p>
            <a:r>
              <a:rPr lang="en-US" b="1" dirty="0" smtClean="0"/>
              <a:t>   </a:t>
            </a:r>
            <a:r>
              <a:rPr lang="ru-RU" sz="2200" b="1" dirty="0" smtClean="0"/>
              <a:t>Соавторы </a:t>
            </a:r>
            <a:r>
              <a:rPr lang="en-US" sz="2200" b="1" dirty="0" smtClean="0"/>
              <a:t>  </a:t>
            </a:r>
            <a:r>
              <a:rPr lang="en-US" sz="2200" b="1" dirty="0" smtClean="0"/>
              <a:t> </a:t>
            </a:r>
            <a:r>
              <a:rPr lang="ru-RU" sz="1600" dirty="0" smtClean="0"/>
              <a:t>Иванова </a:t>
            </a:r>
            <a:r>
              <a:rPr lang="ru-RU" sz="1600" dirty="0" smtClean="0"/>
              <a:t>Татьяна Петровна, учитель  английского языка</a:t>
            </a:r>
          </a:p>
          <a:p>
            <a:r>
              <a:rPr lang="ru-RU" sz="1600" dirty="0" smtClean="0"/>
              <a:t>                            </a:t>
            </a:r>
            <a:r>
              <a:rPr lang="en-US" sz="1600" dirty="0" smtClean="0"/>
              <a:t>      </a:t>
            </a:r>
            <a:r>
              <a:rPr lang="ru-RU" sz="1600" dirty="0" err="1" smtClean="0"/>
              <a:t>Семикопенко</a:t>
            </a:r>
            <a:r>
              <a:rPr lang="ru-RU" sz="1600" dirty="0" smtClean="0"/>
              <a:t> </a:t>
            </a:r>
            <a:r>
              <a:rPr lang="ru-RU" sz="1600" dirty="0" smtClean="0"/>
              <a:t>Ирина Михайловна, учитель  английского языка</a:t>
            </a:r>
          </a:p>
          <a:p>
            <a:r>
              <a:rPr lang="ru-RU" sz="2200" dirty="0" smtClean="0"/>
              <a:t>                                                                                      </a:t>
            </a:r>
            <a:endParaRPr lang="ru-RU" sz="2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24582588"/>
              </p:ext>
            </p:extLst>
          </p:nvPr>
        </p:nvGraphicFramePr>
        <p:xfrm>
          <a:off x="899592" y="188640"/>
          <a:ext cx="6720408" cy="1080119"/>
        </p:xfrm>
        <a:graphic>
          <a:graphicData uri="http://schemas.openxmlformats.org/drawingml/2006/table">
            <a:tbl>
              <a:tblPr/>
              <a:tblGrid>
                <a:gridCol w="6720408"/>
              </a:tblGrid>
              <a:tr h="10801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Pct val="70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3B30">
                              <a:shade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МОУ «Двулученская  средняя общеобразовательная школа»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F0A22E"/>
                        </a:buClr>
                        <a:buSzPct val="70000"/>
                        <a:buFont typeface="Wingdings 2"/>
                        <a:buNone/>
                        <a:tabLst/>
                        <a:defRPr/>
                      </a:pPr>
                      <a:r>
                        <a:rPr kumimoji="0" lang="ru-RU" sz="17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4E3B30">
                              <a:shade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Валуйского</a:t>
                      </a:r>
                      <a:r>
                        <a:rPr kumimoji="0" lang="ru-RU" sz="17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E3B30">
                              <a:shade val="75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района Белгородской области</a:t>
                      </a: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27420"/>
            <a:ext cx="3816424" cy="265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05064"/>
            <a:ext cx="4176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04664"/>
            <a:ext cx="4342191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933056"/>
            <a:ext cx="3744416" cy="250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Характеристика персонажей в сказках</a:t>
            </a:r>
            <a:endParaRPr lang="ru-RU" dirty="0"/>
          </a:p>
        </p:txBody>
      </p:sp>
      <p:pic>
        <p:nvPicPr>
          <p:cNvPr id="6" name="Picture 2" descr="H:\картинки\b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1340768"/>
            <a:ext cx="2973017" cy="4464496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добрые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трудолюбивые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хозяйственные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смелые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честные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благородные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395536" y="5949280"/>
            <a:ext cx="424847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«Джек и бобовый стебель»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Характеристика персонажей в сказках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3"/>
            <a:ext cx="4267200" cy="403507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«глупый»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«простачок» 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«чудаковатый»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 «наивный»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564904"/>
            <a:ext cx="403809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052736"/>
            <a:ext cx="4555232" cy="410445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«Справедливости ждать только от закона приходится!»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0648"/>
            <a:ext cx="346790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427984" y="5229200"/>
            <a:ext cx="456361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«Выгодная сделка»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284984"/>
            <a:ext cx="372226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Волшебные сказки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4104456" cy="437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cft2.igromania.ru/upload/articles/92/46086/giants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052736"/>
            <a:ext cx="374441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Описание быта и досуга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5436096" y="1600200"/>
            <a:ext cx="3707904" cy="4133056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Символ домашнего </a:t>
            </a: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     уюта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052736"/>
            <a:ext cx="432048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05064"/>
            <a:ext cx="280831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Описание быта и досуга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490005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5" y="1412777"/>
            <a:ext cx="46805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Традиционный 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                 </a:t>
            </a:r>
            <a:r>
              <a:rPr lang="ru-RU" sz="2400" dirty="0" smtClean="0">
                <a:solidFill>
                  <a:srgbClr val="002060"/>
                </a:solidFill>
              </a:rPr>
              <a:t>английский  сад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052736"/>
            <a:ext cx="464178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92088"/>
          </a:xfrm>
        </p:spPr>
        <p:txBody>
          <a:bodyPr/>
          <a:lstStyle/>
          <a:p>
            <a:r>
              <a:rPr lang="ru-RU" dirty="0" smtClean="0"/>
              <a:t>досуг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60648"/>
            <a:ext cx="5112568" cy="26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2719192" cy="462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6"/>
          <p:cNvSpPr txBox="1">
            <a:spLocks/>
          </p:cNvSpPr>
          <p:nvPr/>
        </p:nvSpPr>
        <p:spPr>
          <a:xfrm>
            <a:off x="0" y="5733256"/>
            <a:ext cx="417646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Char char="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«Как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Джек ходил счастья искать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140968"/>
            <a:ext cx="4752528" cy="2744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Традиционная еда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71561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7" y="4337720"/>
            <a:ext cx="3672408" cy="244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365104"/>
            <a:ext cx="3436640" cy="2288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188640"/>
            <a:ext cx="3024336" cy="407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0" y="1196752"/>
            <a:ext cx="4495800" cy="532859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«Особенности английского характера объясняются не только островным положением страны, но также сочетанием многих факторов: смешением в единое целое многих народов – бриттов, кельтов, англосаксов и многих других, оплодотворенное римскими и норманнскими завоеваниями, сдобренное тесными связями с континентальными народами, приправленное победами и </a:t>
            </a:r>
            <a:r>
              <a:rPr lang="ru-RU" dirty="0" smtClean="0"/>
              <a:t>завоеваниями»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548680"/>
            <a:ext cx="374787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6"/>
          <p:cNvSpPr txBox="1">
            <a:spLocks/>
          </p:cNvSpPr>
          <p:nvPr/>
        </p:nvSpPr>
        <p:spPr>
          <a:xfrm flipH="1">
            <a:off x="4355976" y="5661248"/>
            <a:ext cx="4427984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Джек </a:t>
            </a:r>
            <a:r>
              <a:rPr lang="ru-RU" sz="2000" b="1" dirty="0" err="1" smtClean="0">
                <a:solidFill>
                  <a:schemeClr val="tx1"/>
                </a:solidFill>
              </a:rPr>
              <a:t>Хэннефорд</a:t>
            </a:r>
            <a:r>
              <a:rPr lang="ru-RU" sz="2000" b="1" dirty="0" smtClean="0">
                <a:solidFill>
                  <a:schemeClr val="tx1"/>
                </a:solidFill>
              </a:rPr>
              <a:t>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60648"/>
            <a:ext cx="8686800" cy="581947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                                  </a:t>
            </a:r>
            <a:endParaRPr lang="en-US" b="1" dirty="0" smtClean="0"/>
          </a:p>
          <a:p>
            <a:pPr>
              <a:buNone/>
            </a:pPr>
            <a:endParaRPr lang="en-US" b="1" dirty="0" smtClean="0"/>
          </a:p>
        </p:txBody>
      </p:sp>
      <p:pic>
        <p:nvPicPr>
          <p:cNvPr id="6" name="Picture 4" descr="bigb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45" y="552556"/>
            <a:ext cx="3302504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uble_dekk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7502" y="582256"/>
            <a:ext cx="4045768" cy="268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ecurity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1319" y="4025133"/>
            <a:ext cx="4313296" cy="224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Национальные особенности англичан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96752"/>
            <a:ext cx="2952328" cy="44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одержимое 6"/>
          <p:cNvSpPr txBox="1">
            <a:spLocks/>
          </p:cNvSpPr>
          <p:nvPr/>
        </p:nvSpPr>
        <p:spPr>
          <a:xfrm flipH="1">
            <a:off x="4355976" y="5805264"/>
            <a:ext cx="442798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2000" b="1" dirty="0" smtClean="0">
                <a:solidFill>
                  <a:schemeClr val="tx1"/>
                </a:solidFill>
              </a:rPr>
              <a:t>Национальный костюм англичан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2664296" cy="465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32856"/>
            <a:ext cx="8232976" cy="1368152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         Спасибо за внимание!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65253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17317"/>
            <a:ext cx="2771281" cy="409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4664"/>
            <a:ext cx="2954385" cy="405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46512"/>
            <a:ext cx="2990577" cy="316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04800" y="404664"/>
            <a:ext cx="8686800" cy="64533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800" b="1" dirty="0" smtClean="0"/>
              <a:t>В.Я. </a:t>
            </a:r>
            <a:r>
              <a:rPr lang="ru-RU" sz="2800" b="1" dirty="0" err="1" smtClean="0"/>
              <a:t>Пропп</a:t>
            </a:r>
            <a:r>
              <a:rPr lang="ru-RU" sz="2800" b="1" dirty="0" smtClean="0"/>
              <a:t>                                   А.Н. Веселовский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              </a:t>
            </a:r>
          </a:p>
          <a:p>
            <a:pPr>
              <a:buNone/>
            </a:pPr>
            <a:r>
              <a:rPr lang="ru-RU" sz="2800" dirty="0" smtClean="0"/>
              <a:t>                          </a:t>
            </a:r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r>
              <a:rPr lang="ru-RU" sz="2800" dirty="0" smtClean="0"/>
              <a:t>                          </a:t>
            </a:r>
            <a:r>
              <a:rPr lang="ru-RU" sz="2800" b="1" dirty="0" smtClean="0"/>
              <a:t>В.Я. </a:t>
            </a:r>
            <a:r>
              <a:rPr lang="ru-RU" sz="2800" b="1" dirty="0" err="1" smtClean="0"/>
              <a:t>Жирмунский</a:t>
            </a:r>
            <a:r>
              <a:rPr lang="ru-RU" sz="2800" b="1" dirty="0" smtClean="0"/>
              <a:t>       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190101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980728"/>
            <a:ext cx="1955478" cy="2334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068960"/>
            <a:ext cx="1872208" cy="2956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43989">
            <a:off x="6514135" y="4032659"/>
            <a:ext cx="1678167" cy="230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0243">
            <a:off x="3340747" y="390188"/>
            <a:ext cx="1490976" cy="2192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31619">
            <a:off x="539552" y="3717032"/>
            <a:ext cx="17281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ru-RU" sz="3200" dirty="0">
                <a:latin typeface="+mj-lt"/>
              </a:rPr>
              <a:t>К</a:t>
            </a:r>
            <a:r>
              <a:rPr lang="ru-RU" sz="3200" dirty="0" smtClean="0">
                <a:latin typeface="+mj-lt"/>
              </a:rPr>
              <a:t>лассификация сказок</a:t>
            </a:r>
            <a:r>
              <a:rPr lang="en-US" sz="3200" dirty="0" smtClean="0">
                <a:latin typeface="+mj-lt"/>
              </a:rPr>
              <a:t>  </a:t>
            </a:r>
            <a:r>
              <a:rPr lang="ru-RU" sz="3200" dirty="0" smtClean="0">
                <a:latin typeface="+mj-lt"/>
              </a:rPr>
              <a:t>В.Я</a:t>
            </a:r>
            <a:r>
              <a:rPr lang="ru-RU" sz="3200" dirty="0">
                <a:latin typeface="+mj-lt"/>
              </a:rPr>
              <a:t>. </a:t>
            </a:r>
            <a:r>
              <a:rPr lang="ru-RU" sz="3200" dirty="0" err="1">
                <a:latin typeface="+mj-lt"/>
              </a:rPr>
              <a:t>Проппа</a:t>
            </a:r>
            <a:r>
              <a:rPr lang="ru-RU" sz="3200" dirty="0">
                <a:latin typeface="+mj-lt"/>
              </a:rPr>
              <a:t/>
            </a:r>
            <a:br>
              <a:rPr lang="ru-RU" sz="3200" dirty="0">
                <a:latin typeface="+mj-lt"/>
              </a:rPr>
            </a:br>
            <a:endParaRPr lang="ru-RU" sz="3200" dirty="0">
              <a:latin typeface="+mj-lt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827584" y="1268760"/>
          <a:ext cx="7992888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/>
              <a:t>Особенности английских народных сказок</a:t>
            </a:r>
            <a:r>
              <a:rPr lang="ru-RU" b="1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59046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3600" b="1" dirty="0" smtClean="0">
                <a:solidFill>
                  <a:srgbClr val="002060"/>
                </a:solidFill>
              </a:rPr>
              <a:t>однообразные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888432" cy="414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060848"/>
            <a:ext cx="3888432" cy="36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4788024" y="6093296"/>
            <a:ext cx="388843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«Волшебный рог»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3568" y="5877272"/>
            <a:ext cx="388843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«Джек и золотая табакерка»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Особенности английских народных сказок</a:t>
            </a:r>
            <a:endParaRPr lang="ru-RU" sz="28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473935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похожи на грустные истории</a:t>
            </a:r>
          </a:p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276872"/>
            <a:ext cx="5331281" cy="346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4788024" y="5805264"/>
            <a:ext cx="3888432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«Волшебная мазь»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Особенности английских народных сказок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отсутствуют зачин и концовка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348880"/>
            <a:ext cx="460851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348880"/>
            <a:ext cx="240310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Особенности английских народных сказок</a:t>
            </a:r>
            <a:endParaRPr lang="ru-RU" sz="28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присутствуют народные пословицы и поговорки, песенки, заклинания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повторяющиеся приемы повествования встречаются редко</a:t>
            </a:r>
          </a:p>
          <a:p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645024"/>
            <a:ext cx="434115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515</TotalTime>
  <Words>249</Words>
  <Application>Microsoft Office PowerPoint</Application>
  <PresentationFormat>Экран (4:3)</PresentationFormat>
  <Paragraphs>71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 Английские  народные  сказки</vt:lpstr>
      <vt:lpstr>Слайд 2</vt:lpstr>
      <vt:lpstr>Слайд 3</vt:lpstr>
      <vt:lpstr>Слайд 4</vt:lpstr>
      <vt:lpstr>Классификация сказок  В.Я. Проппа </vt:lpstr>
      <vt:lpstr>Особенности английских народных сказок </vt:lpstr>
      <vt:lpstr>Особенности английских народных сказок</vt:lpstr>
      <vt:lpstr>Особенности английских народных сказок</vt:lpstr>
      <vt:lpstr>Особенности английских народных сказок</vt:lpstr>
      <vt:lpstr>Слайд 10</vt:lpstr>
      <vt:lpstr>Характеристика персонажей в сказках</vt:lpstr>
      <vt:lpstr>Характеристика персонажей в сказках</vt:lpstr>
      <vt:lpstr>Слайд 13</vt:lpstr>
      <vt:lpstr>Волшебные сказки</vt:lpstr>
      <vt:lpstr>Описание быта и досуга  </vt:lpstr>
      <vt:lpstr>Описание быта и досуга  </vt:lpstr>
      <vt:lpstr>досуг</vt:lpstr>
      <vt:lpstr>Традиционная еда </vt:lpstr>
      <vt:lpstr>Слайд 19</vt:lpstr>
      <vt:lpstr>Национальные особенности англичан</vt:lpstr>
      <vt:lpstr>          Спасибо за внимание!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55</cp:revision>
  <dcterms:created xsi:type="dcterms:W3CDTF">2015-01-06T17:47:07Z</dcterms:created>
  <dcterms:modified xsi:type="dcterms:W3CDTF">2015-02-28T16:31:19Z</dcterms:modified>
</cp:coreProperties>
</file>