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8" r:id="rId4"/>
    <p:sldId id="278" r:id="rId5"/>
    <p:sldId id="261" r:id="rId6"/>
    <p:sldId id="260" r:id="rId7"/>
    <p:sldId id="262" r:id="rId8"/>
    <p:sldId id="279" r:id="rId9"/>
    <p:sldId id="267" r:id="rId10"/>
    <p:sldId id="263" r:id="rId11"/>
    <p:sldId id="264" r:id="rId12"/>
    <p:sldId id="265" r:id="rId13"/>
    <p:sldId id="268" r:id="rId14"/>
    <p:sldId id="274" r:id="rId15"/>
    <p:sldId id="269" r:id="rId16"/>
    <p:sldId id="270" r:id="rId17"/>
    <p:sldId id="266" r:id="rId18"/>
    <p:sldId id="271" r:id="rId19"/>
    <p:sldId id="280" r:id="rId20"/>
    <p:sldId id="275" r:id="rId21"/>
    <p:sldId id="276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0A63A-533F-497E-886A-114FBABEB92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4A6BC-CB3F-41B0-B7D9-14A8E8EA3E5A}">
      <dgm:prSet phldrT="[Текст]"/>
      <dgm:spPr/>
      <dgm:t>
        <a:bodyPr/>
        <a:lstStyle/>
        <a:p>
          <a:r>
            <a:rPr lang="ru-RU" dirty="0" smtClean="0"/>
            <a:t>Дендросад в районе Старого скита</a:t>
          </a:r>
          <a:endParaRPr lang="ru-RU" dirty="0"/>
        </a:p>
      </dgm:t>
    </dgm:pt>
    <dgm:pt modelId="{A85C1C5E-CFCC-4793-AF07-C17DB734CD59}" type="parTrans" cxnId="{9BFE92DE-17D4-4CB3-B521-2EC4227710B4}">
      <dgm:prSet/>
      <dgm:spPr/>
      <dgm:t>
        <a:bodyPr/>
        <a:lstStyle/>
        <a:p>
          <a:endParaRPr lang="ru-RU"/>
        </a:p>
      </dgm:t>
    </dgm:pt>
    <dgm:pt modelId="{EEF7C06D-E678-4B6E-8639-2A36453A27F5}" type="sibTrans" cxnId="{9BFE92DE-17D4-4CB3-B521-2EC4227710B4}">
      <dgm:prSet/>
      <dgm:spPr/>
      <dgm:t>
        <a:bodyPr/>
        <a:lstStyle/>
        <a:p>
          <a:endParaRPr lang="ru-RU"/>
        </a:p>
      </dgm:t>
    </dgm:pt>
    <dgm:pt modelId="{E28F53DE-7E2B-42CD-BF7D-A5C1064D8885}">
      <dgm:prSet phldrT="[Текст]"/>
      <dgm:spPr/>
      <dgm:t>
        <a:bodyPr/>
        <a:lstStyle/>
        <a:p>
          <a:r>
            <a:rPr lang="ru-RU" dirty="0" smtClean="0"/>
            <a:t>Искусственное лесное насаждение (растения – интродуценты)</a:t>
          </a:r>
          <a:endParaRPr lang="ru-RU" dirty="0"/>
        </a:p>
      </dgm:t>
    </dgm:pt>
    <dgm:pt modelId="{D2DB99D4-FD11-43A9-911B-9743D487DDC7}" type="parTrans" cxnId="{C0FCD0C6-6D6A-4B9C-B370-1FBCCFF76FA4}">
      <dgm:prSet/>
      <dgm:spPr/>
      <dgm:t>
        <a:bodyPr/>
        <a:lstStyle/>
        <a:p>
          <a:endParaRPr lang="ru-RU"/>
        </a:p>
      </dgm:t>
    </dgm:pt>
    <dgm:pt modelId="{C1B987BF-8796-41B4-88FC-4544E188AFA3}" type="sibTrans" cxnId="{C0FCD0C6-6D6A-4B9C-B370-1FBCCFF76FA4}">
      <dgm:prSet/>
      <dgm:spPr/>
      <dgm:t>
        <a:bodyPr/>
        <a:lstStyle/>
        <a:p>
          <a:endParaRPr lang="ru-RU"/>
        </a:p>
      </dgm:t>
    </dgm:pt>
    <dgm:pt modelId="{3C9DD89B-1891-4359-8FFE-7690982CDB41}">
      <dgm:prSet phldrT="[Текст]"/>
      <dgm:spPr/>
      <dgm:t>
        <a:bodyPr/>
        <a:lstStyle/>
        <a:p>
          <a:r>
            <a:rPr lang="ru-RU" dirty="0" smtClean="0"/>
            <a:t>Естественное лесное насаждение (смешанный лес)</a:t>
          </a:r>
          <a:endParaRPr lang="ru-RU" dirty="0"/>
        </a:p>
      </dgm:t>
    </dgm:pt>
    <dgm:pt modelId="{25E5F88D-B651-4192-B8AB-8CCB199CE5A2}" type="parTrans" cxnId="{EC4B69BF-2241-44A6-868F-D66BCE385B97}">
      <dgm:prSet/>
      <dgm:spPr/>
      <dgm:t>
        <a:bodyPr/>
        <a:lstStyle/>
        <a:p>
          <a:endParaRPr lang="ru-RU"/>
        </a:p>
      </dgm:t>
    </dgm:pt>
    <dgm:pt modelId="{3C41F79F-9938-40CE-AADE-49F43055A853}" type="sibTrans" cxnId="{EC4B69BF-2241-44A6-868F-D66BCE385B97}">
      <dgm:prSet/>
      <dgm:spPr/>
      <dgm:t>
        <a:bodyPr/>
        <a:lstStyle/>
        <a:p>
          <a:endParaRPr lang="ru-RU"/>
        </a:p>
      </dgm:t>
    </dgm:pt>
    <dgm:pt modelId="{4D3BC5EB-6923-4E8F-BBB2-64AC6724C51D}" type="pres">
      <dgm:prSet presAssocID="{0DB0A63A-533F-497E-886A-114FBABEB9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1F5F3-5CA3-493D-AF30-90FDE4B80646}" type="pres">
      <dgm:prSet presAssocID="{41C4A6BC-CB3F-41B0-B7D9-14A8E8EA3E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4DA9E-06C4-4319-986B-2C7C5AD5D9E9}" type="pres">
      <dgm:prSet presAssocID="{EEF7C06D-E678-4B6E-8639-2A36453A27F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25F3EB8-87E4-4BE4-8585-1F157775CA51}" type="pres">
      <dgm:prSet presAssocID="{EEF7C06D-E678-4B6E-8639-2A36453A27F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9536548-463F-4140-8172-9DBF65452031}" type="pres">
      <dgm:prSet presAssocID="{E28F53DE-7E2B-42CD-BF7D-A5C1064D88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92A7F-096C-43FF-9D0E-0E5A80289496}" type="pres">
      <dgm:prSet presAssocID="{C1B987BF-8796-41B4-88FC-4544E188AFA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715F239-8492-4246-820B-2A2B56048E2E}" type="pres">
      <dgm:prSet presAssocID="{C1B987BF-8796-41B4-88FC-4544E188AFA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6273149-9262-484B-94E2-426009CF61ED}" type="pres">
      <dgm:prSet presAssocID="{3C9DD89B-1891-4359-8FFE-7690982CDB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E2A81-ED4F-48FB-AFAE-45732CB1B587}" type="pres">
      <dgm:prSet presAssocID="{3C41F79F-9938-40CE-AADE-49F43055A85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5203CFC-9A35-4D04-982F-7415DE5EB787}" type="pres">
      <dgm:prSet presAssocID="{3C41F79F-9938-40CE-AADE-49F43055A85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7B2ED99-0419-4E87-9521-A8EC87EB66A3}" type="presOf" srcId="{3C9DD89B-1891-4359-8FFE-7690982CDB41}" destId="{16273149-9262-484B-94E2-426009CF61ED}" srcOrd="0" destOrd="0" presId="urn:microsoft.com/office/officeart/2005/8/layout/cycle7"/>
    <dgm:cxn modelId="{9BFE92DE-17D4-4CB3-B521-2EC4227710B4}" srcId="{0DB0A63A-533F-497E-886A-114FBABEB92B}" destId="{41C4A6BC-CB3F-41B0-B7D9-14A8E8EA3E5A}" srcOrd="0" destOrd="0" parTransId="{A85C1C5E-CFCC-4793-AF07-C17DB734CD59}" sibTransId="{EEF7C06D-E678-4B6E-8639-2A36453A27F5}"/>
    <dgm:cxn modelId="{46022B24-F2C0-43F8-ADCE-78ADC0BFB1B6}" type="presOf" srcId="{0DB0A63A-533F-497E-886A-114FBABEB92B}" destId="{4D3BC5EB-6923-4E8F-BBB2-64AC6724C51D}" srcOrd="0" destOrd="0" presId="urn:microsoft.com/office/officeart/2005/8/layout/cycle7"/>
    <dgm:cxn modelId="{A4FD560C-A73C-4617-8B40-7C5006D93767}" type="presOf" srcId="{EEF7C06D-E678-4B6E-8639-2A36453A27F5}" destId="{6C64DA9E-06C4-4319-986B-2C7C5AD5D9E9}" srcOrd="0" destOrd="0" presId="urn:microsoft.com/office/officeart/2005/8/layout/cycle7"/>
    <dgm:cxn modelId="{454DABE3-C087-43C5-A400-D9B1B2538D9B}" type="presOf" srcId="{C1B987BF-8796-41B4-88FC-4544E188AFA3}" destId="{1715F239-8492-4246-820B-2A2B56048E2E}" srcOrd="1" destOrd="0" presId="urn:microsoft.com/office/officeart/2005/8/layout/cycle7"/>
    <dgm:cxn modelId="{FA34E3FB-84C1-46BE-901D-0D76B76B00DE}" type="presOf" srcId="{C1B987BF-8796-41B4-88FC-4544E188AFA3}" destId="{4FE92A7F-096C-43FF-9D0E-0E5A80289496}" srcOrd="0" destOrd="0" presId="urn:microsoft.com/office/officeart/2005/8/layout/cycle7"/>
    <dgm:cxn modelId="{86D43D8D-33CF-4858-8B85-1F70B7E7EC67}" type="presOf" srcId="{41C4A6BC-CB3F-41B0-B7D9-14A8E8EA3E5A}" destId="{7B51F5F3-5CA3-493D-AF30-90FDE4B80646}" srcOrd="0" destOrd="0" presId="urn:microsoft.com/office/officeart/2005/8/layout/cycle7"/>
    <dgm:cxn modelId="{EC4B69BF-2241-44A6-868F-D66BCE385B97}" srcId="{0DB0A63A-533F-497E-886A-114FBABEB92B}" destId="{3C9DD89B-1891-4359-8FFE-7690982CDB41}" srcOrd="2" destOrd="0" parTransId="{25E5F88D-B651-4192-B8AB-8CCB199CE5A2}" sibTransId="{3C41F79F-9938-40CE-AADE-49F43055A853}"/>
    <dgm:cxn modelId="{A2F6DB55-2117-4EFA-8B84-776DAEF88C32}" type="presOf" srcId="{3C41F79F-9938-40CE-AADE-49F43055A853}" destId="{05203CFC-9A35-4D04-982F-7415DE5EB787}" srcOrd="1" destOrd="0" presId="urn:microsoft.com/office/officeart/2005/8/layout/cycle7"/>
    <dgm:cxn modelId="{C0FCD0C6-6D6A-4B9C-B370-1FBCCFF76FA4}" srcId="{0DB0A63A-533F-497E-886A-114FBABEB92B}" destId="{E28F53DE-7E2B-42CD-BF7D-A5C1064D8885}" srcOrd="1" destOrd="0" parTransId="{D2DB99D4-FD11-43A9-911B-9743D487DDC7}" sibTransId="{C1B987BF-8796-41B4-88FC-4544E188AFA3}"/>
    <dgm:cxn modelId="{CFB1965D-6965-468A-BDC1-55E4208ECEE5}" type="presOf" srcId="{3C41F79F-9938-40CE-AADE-49F43055A853}" destId="{866E2A81-ED4F-48FB-AFAE-45732CB1B587}" srcOrd="0" destOrd="0" presId="urn:microsoft.com/office/officeart/2005/8/layout/cycle7"/>
    <dgm:cxn modelId="{6576717C-5F76-4D18-9CEA-8142FE49F76B}" type="presOf" srcId="{E28F53DE-7E2B-42CD-BF7D-A5C1064D8885}" destId="{D9536548-463F-4140-8172-9DBF65452031}" srcOrd="0" destOrd="0" presId="urn:microsoft.com/office/officeart/2005/8/layout/cycle7"/>
    <dgm:cxn modelId="{6D9E323C-3513-498E-A40F-F04E78AB16BF}" type="presOf" srcId="{EEF7C06D-E678-4B6E-8639-2A36453A27F5}" destId="{C25F3EB8-87E4-4BE4-8585-1F157775CA51}" srcOrd="1" destOrd="0" presId="urn:microsoft.com/office/officeart/2005/8/layout/cycle7"/>
    <dgm:cxn modelId="{4EABFB40-5D95-4AA8-BB22-6B12667F0ECC}" type="presParOf" srcId="{4D3BC5EB-6923-4E8F-BBB2-64AC6724C51D}" destId="{7B51F5F3-5CA3-493D-AF30-90FDE4B80646}" srcOrd="0" destOrd="0" presId="urn:microsoft.com/office/officeart/2005/8/layout/cycle7"/>
    <dgm:cxn modelId="{933716E4-8B1C-496E-AD96-36176601E771}" type="presParOf" srcId="{4D3BC5EB-6923-4E8F-BBB2-64AC6724C51D}" destId="{6C64DA9E-06C4-4319-986B-2C7C5AD5D9E9}" srcOrd="1" destOrd="0" presId="urn:microsoft.com/office/officeart/2005/8/layout/cycle7"/>
    <dgm:cxn modelId="{474FC9E1-B8B7-4CC3-933D-022705462FEC}" type="presParOf" srcId="{6C64DA9E-06C4-4319-986B-2C7C5AD5D9E9}" destId="{C25F3EB8-87E4-4BE4-8585-1F157775CA51}" srcOrd="0" destOrd="0" presId="urn:microsoft.com/office/officeart/2005/8/layout/cycle7"/>
    <dgm:cxn modelId="{DD7F028D-EC35-4C7A-9238-0A4EB02B3175}" type="presParOf" srcId="{4D3BC5EB-6923-4E8F-BBB2-64AC6724C51D}" destId="{D9536548-463F-4140-8172-9DBF65452031}" srcOrd="2" destOrd="0" presId="urn:microsoft.com/office/officeart/2005/8/layout/cycle7"/>
    <dgm:cxn modelId="{B5A03E98-B806-45C5-8009-11BCC4FBB96F}" type="presParOf" srcId="{4D3BC5EB-6923-4E8F-BBB2-64AC6724C51D}" destId="{4FE92A7F-096C-43FF-9D0E-0E5A80289496}" srcOrd="3" destOrd="0" presId="urn:microsoft.com/office/officeart/2005/8/layout/cycle7"/>
    <dgm:cxn modelId="{778233D5-339F-4A50-A1C8-1A29BBA9D055}" type="presParOf" srcId="{4FE92A7F-096C-43FF-9D0E-0E5A80289496}" destId="{1715F239-8492-4246-820B-2A2B56048E2E}" srcOrd="0" destOrd="0" presId="urn:microsoft.com/office/officeart/2005/8/layout/cycle7"/>
    <dgm:cxn modelId="{76323F04-7588-420B-B302-B805BDBC4976}" type="presParOf" srcId="{4D3BC5EB-6923-4E8F-BBB2-64AC6724C51D}" destId="{16273149-9262-484B-94E2-426009CF61ED}" srcOrd="4" destOrd="0" presId="urn:microsoft.com/office/officeart/2005/8/layout/cycle7"/>
    <dgm:cxn modelId="{639335BC-8B00-495E-8705-94F0A6AD579C}" type="presParOf" srcId="{4D3BC5EB-6923-4E8F-BBB2-64AC6724C51D}" destId="{866E2A81-ED4F-48FB-AFAE-45732CB1B587}" srcOrd="5" destOrd="0" presId="urn:microsoft.com/office/officeart/2005/8/layout/cycle7"/>
    <dgm:cxn modelId="{AF010D70-BE8D-4556-B776-769BED7FF665}" type="presParOf" srcId="{866E2A81-ED4F-48FB-AFAE-45732CB1B587}" destId="{05203CFC-9A35-4D04-982F-7415DE5EB78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1F5F3-5CA3-493D-AF30-90FDE4B80646}">
      <dsp:nvSpPr>
        <dsp:cNvPr id="0" name=""/>
        <dsp:cNvSpPr/>
      </dsp:nvSpPr>
      <dsp:spPr>
        <a:xfrm>
          <a:off x="3007804" y="1542"/>
          <a:ext cx="2342578" cy="117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Дендросад в районе Старого скита</a:t>
          </a:r>
          <a:endParaRPr lang="ru-RU" sz="1700" kern="1200" dirty="0"/>
        </a:p>
      </dsp:txBody>
      <dsp:txXfrm>
        <a:off x="3007804" y="1542"/>
        <a:ext cx="2342578" cy="1171289"/>
      </dsp:txXfrm>
    </dsp:sp>
    <dsp:sp modelId="{6C64DA9E-06C4-4319-986B-2C7C5AD5D9E9}">
      <dsp:nvSpPr>
        <dsp:cNvPr id="0" name=""/>
        <dsp:cNvSpPr/>
      </dsp:nvSpPr>
      <dsp:spPr>
        <a:xfrm rot="3600000">
          <a:off x="4535613" y="2058005"/>
          <a:ext cx="1222002" cy="4099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600000">
        <a:off x="4535613" y="2058005"/>
        <a:ext cx="1222002" cy="409951"/>
      </dsp:txXfrm>
    </dsp:sp>
    <dsp:sp modelId="{D9536548-463F-4140-8172-9DBF65452031}">
      <dsp:nvSpPr>
        <dsp:cNvPr id="0" name=""/>
        <dsp:cNvSpPr/>
      </dsp:nvSpPr>
      <dsp:spPr>
        <a:xfrm>
          <a:off x="4942845" y="3353131"/>
          <a:ext cx="2342578" cy="117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Искусственное лесное насаждение (растения – интродуценты)</a:t>
          </a:r>
          <a:endParaRPr lang="ru-RU" sz="1700" kern="1200" dirty="0"/>
        </a:p>
      </dsp:txBody>
      <dsp:txXfrm>
        <a:off x="4942845" y="3353131"/>
        <a:ext cx="2342578" cy="1171289"/>
      </dsp:txXfrm>
    </dsp:sp>
    <dsp:sp modelId="{4FE92A7F-096C-43FF-9D0E-0E5A80289496}">
      <dsp:nvSpPr>
        <dsp:cNvPr id="0" name=""/>
        <dsp:cNvSpPr/>
      </dsp:nvSpPr>
      <dsp:spPr>
        <a:xfrm rot="10800000">
          <a:off x="3568092" y="3733800"/>
          <a:ext cx="1222002" cy="4099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568092" y="3733800"/>
        <a:ext cx="1222002" cy="409951"/>
      </dsp:txXfrm>
    </dsp:sp>
    <dsp:sp modelId="{16273149-9262-484B-94E2-426009CF61ED}">
      <dsp:nvSpPr>
        <dsp:cNvPr id="0" name=""/>
        <dsp:cNvSpPr/>
      </dsp:nvSpPr>
      <dsp:spPr>
        <a:xfrm>
          <a:off x="1072764" y="3353131"/>
          <a:ext cx="2342578" cy="117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Естественное лесное насаждение (смешанный лес)</a:t>
          </a:r>
          <a:endParaRPr lang="ru-RU" sz="1700" kern="1200" dirty="0"/>
        </a:p>
      </dsp:txBody>
      <dsp:txXfrm>
        <a:off x="1072764" y="3353131"/>
        <a:ext cx="2342578" cy="1171289"/>
      </dsp:txXfrm>
    </dsp:sp>
    <dsp:sp modelId="{866E2A81-ED4F-48FB-AFAE-45732CB1B587}">
      <dsp:nvSpPr>
        <dsp:cNvPr id="0" name=""/>
        <dsp:cNvSpPr/>
      </dsp:nvSpPr>
      <dsp:spPr>
        <a:xfrm rot="18000000">
          <a:off x="2600572" y="2058005"/>
          <a:ext cx="1222002" cy="4099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0">
        <a:off x="2600572" y="2058005"/>
        <a:ext cx="1222002" cy="40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E32AD5-B82E-45C7-BEE5-0DDF38B3B47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D98EFC-C492-4FF8-B42C-79C64F5DD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1FB73-F783-4FB7-B8E1-C3CBEA2B197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236F6-86A6-41F1-8D1E-29518217609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EC84-42F0-477C-BC38-4CD130652A9C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AA3E-56CE-4369-A943-952BAE825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0C4C-1546-4756-AB53-801A6CDBD45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0E2B-E8EF-4421-9934-39D5CB4F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A48B-27A6-42BC-A2D1-8AD40759B57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39BE-F5C4-4653-A39B-865E1A89D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3838-E97C-46A3-B353-67EF953517F9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1BA1-8834-44CC-B1B1-B207FF5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6F1C-D1B3-4E14-8919-BDECE4FE814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58B3-5451-4088-951B-382A20882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7D8E-F44B-4056-8967-98B92046C16A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161E-AADE-4EF0-A9AD-D75F42243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07B9-223C-406F-AC1F-CE0F0FBD2D16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8213-C68A-49D9-9D1A-86B4B47EB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9C75-1460-46DE-AC31-C0191C53F8D3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B772-F7C4-4DD9-95CA-F4F02983C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97FC-400E-4F72-9B02-F64D30D55FD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9A28-0D89-49C1-8FD0-CB4B3AB2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A7B6-91F1-4E8B-A9E8-3B1F42D08880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C902-C972-40DD-9544-6A76CCED1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F4AE-A707-4471-A308-CD14D3E582B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FB8D-C7AB-42BF-9247-B4D9A1C32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64378-149A-4AFF-B899-76590714B6B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9F0146-B436-4CD6-B786-3B8B1592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vnogorsk-adm.ru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nogorsk-adm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oopt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icipedi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«Школа юного дендролога»</a:t>
            </a:r>
            <a:br>
              <a:rPr lang="ru-RU" dirty="0" smtClean="0"/>
            </a:br>
            <a:r>
              <a:rPr lang="ru-RU" sz="2200" i="1" dirty="0" smtClean="0"/>
              <a:t>Часть 1. </a:t>
            </a:r>
            <a:r>
              <a:rPr lang="ru-RU" sz="2200" b="0" i="1" dirty="0" smtClean="0"/>
              <a:t>Экскурсия в Дендросад в районе Старого скита.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357188" y="1214438"/>
            <a:ext cx="8358187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u="sng" smtClean="0"/>
              <a:t>Автор – составитель: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Кононова Ольга Сергеевна, педагог ДО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МБОУДОД «Детская эколого-биологическая станция».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Фото и рисунок автора (за исключением слайдов 2, 5).</a:t>
            </a:r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r>
              <a:rPr lang="ru-RU" sz="2000" smtClean="0"/>
              <a:t>Дивногорск, 2015.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30.07.2009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FA4C4-96E5-48E0-8112-FD5E4FBB854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Деревья, кустарники, кустарнички. Живой напочвенный покров (2)\DSC066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643182"/>
            <a:ext cx="3071834" cy="3709099"/>
          </a:xfrm>
          <a:prstGeom prst="star24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Деревья и кустарники – основные составляющие экосистемы леса</a:t>
            </a:r>
            <a:endParaRPr lang="ru-RU" dirty="0"/>
          </a:p>
        </p:txBody>
      </p:sp>
      <p:pic>
        <p:nvPicPr>
          <p:cNvPr id="1026" name="Picture 2" descr="C:\Documents and Settings\Оля\Мои документы\Мои рисунки\img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428736"/>
            <a:ext cx="6858048" cy="499045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Дендросад в районе Старого скита – уникальное  лесное насаждение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00200"/>
          <a:ext cx="83581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Живой напочвенный покров и лесная подстилка: травянистые растения, </a:t>
            </a:r>
            <a:r>
              <a:rPr lang="ru-RU" sz="2400" dirty="0" err="1" smtClean="0"/>
              <a:t>опад</a:t>
            </a:r>
            <a:r>
              <a:rPr lang="ru-RU" sz="2400" dirty="0" smtClean="0"/>
              <a:t>, обитающие в них насекомые и т. д. </a:t>
            </a:r>
            <a:endParaRPr lang="ru-RU" sz="2400" dirty="0"/>
          </a:p>
        </p:txBody>
      </p:sp>
      <p:pic>
        <p:nvPicPr>
          <p:cNvPr id="4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85860"/>
            <a:ext cx="6572296" cy="4929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Внеярусная растительность: древесные грибы, эпифитные мхи, эпифитные и </a:t>
            </a:r>
            <a:r>
              <a:rPr lang="ru-RU" sz="2800" dirty="0" err="1" smtClean="0"/>
              <a:t>эпибриофитные</a:t>
            </a:r>
            <a:r>
              <a:rPr lang="ru-RU" sz="2800" dirty="0" smtClean="0"/>
              <a:t> лишайники</a:t>
            </a:r>
            <a:endParaRPr lang="ru-RU" sz="2800" dirty="0"/>
          </a:p>
        </p:txBody>
      </p:sp>
      <p:pic>
        <p:nvPicPr>
          <p:cNvPr id="4098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9058" y="3143248"/>
            <a:ext cx="4566716" cy="34250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3" y="1357298"/>
            <a:ext cx="4297373" cy="322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Подрост: пихта сибирская, которая со временем способна заместить другие древесные породы</a:t>
            </a:r>
            <a:endParaRPr lang="ru-RU" sz="3200" dirty="0"/>
          </a:p>
        </p:txBody>
      </p:sp>
      <p:pic>
        <p:nvPicPr>
          <p:cNvPr id="5122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P920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571612"/>
            <a:ext cx="6334169" cy="475062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Подлесок: черёмуха Маака, калина чёрная и ещё свыше 10 видов деревьев и кустарников</a:t>
            </a:r>
            <a:endParaRPr lang="ru-RU" sz="3200" dirty="0"/>
          </a:p>
        </p:txBody>
      </p:sp>
      <p:pic>
        <p:nvPicPr>
          <p:cNvPr id="11266" name="Picture 2" descr="C:\Documents and Settings\Оля\Рабочий стол\Дендросад в районе Старого Скита\Видовое разнообразие флоры Дендросада в районе Старого Скита\Деревья, кустарники, кустарнички. Живой напочвенный покров (2)\DSC066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058958"/>
            <a:ext cx="307183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Деревья, кустарники, кустарнички. Живой напочвенный покров (2)\DSC066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57356" y="1213944"/>
            <a:ext cx="3153450" cy="474075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Древостой: бархат амурский, сосна сибирская, лиственница </a:t>
            </a:r>
            <a:r>
              <a:rPr lang="ru-RU" sz="3200" dirty="0" err="1" smtClean="0"/>
              <a:t>Гмелина</a:t>
            </a:r>
            <a:r>
              <a:rPr lang="ru-RU" sz="3200" dirty="0" smtClean="0"/>
              <a:t> и ещё свыше 20 видов</a:t>
            </a:r>
            <a:endParaRPr lang="ru-RU" sz="3200" dirty="0"/>
          </a:p>
        </p:txBody>
      </p:sp>
      <p:pic>
        <p:nvPicPr>
          <p:cNvPr id="6146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43570" y="1214422"/>
            <a:ext cx="3321867" cy="442915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214686"/>
            <a:ext cx="4559312" cy="3419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Деревья, кустарники, кустарнички. Живой напочвенный покров (2)\DSC066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571612"/>
            <a:ext cx="2965953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Изучение экосистемы леса на примере Дендросада в районе Старого скита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Лесная экосистема в целом и её компоненты – интересные объекты изучения – ботанического, экологического и т. д.  Так, лишайники и мхи – индикаторы состояния атмосферного воздуха.</a:t>
            </a:r>
          </a:p>
        </p:txBody>
      </p:sp>
      <p:pic>
        <p:nvPicPr>
          <p:cNvPr id="8195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643314"/>
            <a:ext cx="3929090" cy="2946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496"/>
            <a:ext cx="4071966" cy="305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Экспресс - лихеноиндикация состояния атмосферного воздуха: сделай сам!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286000"/>
          <a:ext cx="7929588" cy="440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397"/>
                <a:gridCol w="1982397"/>
                <a:gridCol w="1982397"/>
                <a:gridCol w="1982397"/>
              </a:tblGrid>
              <a:tr h="80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Степень загрязнения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Кустистые лишайники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Листов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аты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е лишайники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Накипные лишайники</a:t>
                      </a:r>
                    </a:p>
                  </a:txBody>
                  <a:tcPr horzOverflow="overflow"/>
                </a:tc>
              </a:tr>
              <a:tr h="116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Загрязнений практически нет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</a:tr>
              <a:tr h="809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Слабое загрязнение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</a:tr>
              <a:tr h="809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Среднее загрязнение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Встречаются</a:t>
                      </a:r>
                    </a:p>
                  </a:txBody>
                  <a:tcPr horzOverflow="overflow"/>
                </a:tc>
              </a:tr>
              <a:tr h="809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Сильное загрязнение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Picture 25" descr="DSC00434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7929586" y="1142984"/>
            <a:ext cx="1078706" cy="1071570"/>
          </a:xfrm>
          <a:prstGeom prst="wedgeEllipse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9" descr="DSC004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071546"/>
            <a:ext cx="1287393" cy="1214446"/>
          </a:xfrm>
          <a:prstGeom prst="wedgeEllipse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3" descr="DSC004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071546"/>
            <a:ext cx="1285884" cy="1176159"/>
          </a:xfrm>
          <a:prstGeom prst="wedgeEllipse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358187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1. Что такое дендрология?</a:t>
            </a:r>
          </a:p>
          <a:p>
            <a:pPr eaLnBrk="1" hangingPunct="1"/>
            <a:r>
              <a:rPr lang="ru-RU" sz="2000" smtClean="0"/>
              <a:t>2.В чём состоит основное отличие дерева от кустарника?</a:t>
            </a:r>
          </a:p>
          <a:p>
            <a:pPr eaLnBrk="1" hangingPunct="1"/>
            <a:r>
              <a:rPr lang="ru-RU" sz="2000" smtClean="0"/>
              <a:t>3.  Недостающий компонент лесной экосистемы: лесная подстилка, живой напочвенный покров, подрост, …, древостой.</a:t>
            </a:r>
          </a:p>
          <a:p>
            <a:pPr eaLnBrk="1" hangingPunct="1"/>
            <a:r>
              <a:rPr lang="ru-RU" sz="2000" smtClean="0"/>
              <a:t>4. Что является главным объектом охраны в памятнике природы краевого значения Дендросад в районе Старого скита? Почему?</a:t>
            </a:r>
          </a:p>
          <a:p>
            <a:pPr eaLnBrk="1" hangingPunct="1"/>
            <a:r>
              <a:rPr lang="ru-RU" sz="2000" smtClean="0"/>
              <a:t>5. Среди названий деревьев Дендросада в районе Старого скита есть 1 «лишнее» название. Укажи его и поясни причину выбора: берёза повислая, дуб черешчатый, сосна обыкновенная, черёмуха Маака.</a:t>
            </a:r>
          </a:p>
          <a:p>
            <a:pPr eaLnBrk="1" hangingPunct="1"/>
            <a:r>
              <a:rPr lang="ru-RU" sz="2000" smtClean="0"/>
              <a:t>6. Что такое лихеноиндикация?</a:t>
            </a:r>
          </a:p>
          <a:p>
            <a:pPr eaLnBrk="1" hangingPunct="1"/>
            <a:r>
              <a:rPr lang="ru-RU" sz="2000" smtClean="0"/>
              <a:t>7. Почему человеку необходимы деревья и леса в целом?</a:t>
            </a:r>
          </a:p>
          <a:p>
            <a:pPr eaLnBrk="1" hangingPunct="1"/>
            <a:r>
              <a:rPr lang="ru-RU" sz="2000" smtClean="0"/>
              <a:t>8. Когда Дендросад в районе Старого скита стал памятником природы краевого значения?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От Знаменского мужского общежительного скита - до г. Дивногорска</a:t>
            </a:r>
            <a:endParaRPr lang="ru-RU" sz="3600" dirty="0"/>
          </a:p>
        </p:txBody>
      </p:sp>
      <p:pic>
        <p:nvPicPr>
          <p:cNvPr id="4" name="Picture 2" descr="C:\Documents and Settings\Оля\Рабочий стол\Конкурсы, олимпиады\Красноярский край - заповедный край\Для виртуальной экскурсии Путешествие юнната\7a8c954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643182"/>
            <a:ext cx="4737292" cy="351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Documents and Settings\Оля\Рабочий стол\Конкурсы, олимпиады\Красноярский край - заповедный край\Для виртуальной экскурсии Наедине с природой\b2238a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500174"/>
            <a:ext cx="5011321" cy="335758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214313" y="6089650"/>
            <a:ext cx="8358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3200" dirty="0">
                <a:solidFill>
                  <a:srgbClr val="4F6228"/>
                </a:solidFill>
                <a:latin typeface="+mn-lt"/>
                <a:hlinkClick r:id="rId5"/>
              </a:rPr>
              <a:t>http://www.divnogorsk-adm.ru/</a:t>
            </a:r>
            <a:endParaRPr lang="ru-RU" sz="3200" dirty="0">
              <a:solidFill>
                <a:srgbClr val="4F6228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US" sz="3200" dirty="0">
              <a:solidFill>
                <a:srgbClr val="4F622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358188" cy="4525962"/>
          </a:xfrm>
        </p:spPr>
        <p:txBody>
          <a:bodyPr/>
          <a:lstStyle/>
          <a:p>
            <a:pPr eaLnBrk="1" hangingPunct="1"/>
            <a:r>
              <a:rPr lang="ru-RU" sz="1800" smtClean="0"/>
              <a:t>1. Дендрологи</a:t>
            </a:r>
            <a:r>
              <a:rPr lang="ru-RU" sz="1800" b="1" smtClean="0"/>
              <a:t>я</a:t>
            </a:r>
            <a:r>
              <a:rPr lang="ru-RU" sz="1800" smtClean="0"/>
              <a:t> – раздел ботаники, посвящённый древесным и кустарниковым растениям. Деревья и кустарники – разные жизненные формы растений.</a:t>
            </a:r>
          </a:p>
          <a:p>
            <a:pPr eaLnBrk="1" hangingPunct="1"/>
            <a:r>
              <a:rPr lang="ru-RU" sz="1800" smtClean="0"/>
              <a:t>2. Дерево – жизненная форма растения, для которой характерно соответствие 1 корневой системе 1 одревесневшего стебля (ствола); у кустарника 1 корневая система  соответствует нескольким стволам (стволикам).</a:t>
            </a:r>
          </a:p>
          <a:p>
            <a:pPr eaLnBrk="1" hangingPunct="1"/>
            <a:r>
              <a:rPr lang="ru-RU" sz="1800" smtClean="0"/>
              <a:t>3. Подлесок.</a:t>
            </a:r>
          </a:p>
          <a:p>
            <a:pPr eaLnBrk="1" hangingPunct="1"/>
            <a:r>
              <a:rPr lang="ru-RU" sz="1800" smtClean="0"/>
              <a:t>4. Здесь охраняются уникальное для Красноярского края искусственное насаждение деревьев и кустарников – интродуцентов с Дальнего Востока (бархат амурский и др.) и др. регионов России.</a:t>
            </a:r>
          </a:p>
          <a:p>
            <a:pPr eaLnBrk="1" hangingPunct="1"/>
            <a:r>
              <a:rPr lang="ru-RU" sz="1800" smtClean="0"/>
              <a:t>5. Сосна обыкновенная – голосеменное хвойное дерево.</a:t>
            </a:r>
          </a:p>
          <a:p>
            <a:pPr eaLnBrk="1" hangingPunct="1"/>
            <a:r>
              <a:rPr lang="ru-RU" sz="1800" smtClean="0"/>
              <a:t>6.  Лихеноиндикация – метод определения качества атмосферного воздуха по разнообразию лишайников (лихенофлоры).</a:t>
            </a:r>
          </a:p>
          <a:p>
            <a:pPr eaLnBrk="1" hangingPunct="1"/>
            <a:r>
              <a:rPr lang="ru-RU" sz="1800" smtClean="0"/>
              <a:t>7. Деревья в лесной экосистеме – основные производители кислорода атмосферы, они также препятствуют эрозии почв, регулирую водный режим территории, являются источником сырья для разных отраслей промышленности.</a:t>
            </a:r>
          </a:p>
          <a:p>
            <a:pPr eaLnBrk="1" hangingPunct="1"/>
            <a:r>
              <a:rPr lang="ru-RU" sz="1800" smtClean="0"/>
              <a:t>8. Дендросад в районе Старого скита стал памятником природы краевого значения в 1981 г.</a:t>
            </a:r>
          </a:p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Библиотека юного дендролога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358188" cy="5500687"/>
          </a:xfrm>
        </p:spPr>
        <p:txBody>
          <a:bodyPr/>
          <a:lstStyle/>
          <a:p>
            <a:pPr eaLnBrk="1" hangingPunct="1"/>
            <a:r>
              <a:rPr lang="ru-RU" sz="1600" smtClean="0"/>
              <a:t>Валягина-Малютина Е. Т. Деревья и кустарники средней полосы европейской части России. Иллюстрированный определитель/ Е. Т. Валягина-Малютина. – М.: Товарищество научных изданий КМК, 2012. – 459 с.</a:t>
            </a:r>
          </a:p>
          <a:p>
            <a:pPr eaLnBrk="1" hangingPunct="1"/>
            <a:r>
              <a:rPr lang="ru-RU" sz="1600" smtClean="0"/>
              <a:t>Новиков В. С., Губанов И. А. Популярный атлас-определитель. Дикорастущие растения/ В. С. Новиков, И. А. Губанов. – М.; Дрофа, 2002. – 416 с.</a:t>
            </a:r>
          </a:p>
          <a:p>
            <a:pPr eaLnBrk="1" hangingPunct="1"/>
            <a:r>
              <a:rPr lang="ru-RU" sz="1600" smtClean="0"/>
              <a:t>Плешаков А. А. От земли до неба: атлас – определитель для учащихся нач. кл./ А. А. Плешаков. – М.: Просвещение, 2008 – 222 с.</a:t>
            </a:r>
          </a:p>
          <a:p>
            <a:pPr eaLnBrk="1" hangingPunct="1"/>
            <a:r>
              <a:rPr lang="ru-RU" sz="1600" smtClean="0"/>
              <a:t>Семенкова Е. Г. Лесная фитопатология/ И. Г. Семенкова. – М.: Изд-во Московского государственного университета леса, 2012. – 226 с.</a:t>
            </a:r>
          </a:p>
          <a:p>
            <a:pPr eaLnBrk="1" hangingPunct="1"/>
            <a:r>
              <a:rPr lang="ru-RU" sz="1600" smtClean="0"/>
              <a:t>Смирнова Н. З., Галкина Е. А. Исследовательская деятельность школьников в окружающей среде/ З. Н. Смирнова, Е. А. Галкина. - Красноярск: Красноярский государственный педагогический университет им. В. П. Астафьева, 2008. -200 с.</a:t>
            </a:r>
          </a:p>
          <a:p>
            <a:pPr eaLnBrk="1" hangingPunct="1"/>
            <a:r>
              <a:rPr lang="ru-RU" sz="1600" smtClean="0"/>
              <a:t>Теплов Д. Л. Экологический практикум/ Д. Л. Теплов. - М.: Устойчивым мир,1999. - 32 с.</a:t>
            </a:r>
          </a:p>
          <a:p>
            <a:pPr eaLnBrk="1" hangingPunct="1"/>
            <a:r>
              <a:rPr lang="ru-RU" sz="1600" smtClean="0"/>
              <a:t>Энциклопедия для детей. Т. 2. Биология/ Под ред. М. Аксёновой, Т. Вильчека, -  М.: Мир энциклопедий Аванта+; Астрель. 2007. – 672 с.</a:t>
            </a:r>
          </a:p>
          <a:p>
            <a:pPr eaLnBrk="1" hangingPunct="1"/>
            <a:r>
              <a:rPr lang="ru-RU" sz="1600" smtClean="0"/>
              <a:t>Туристский паспорт МО г. Дивногорск (</a:t>
            </a:r>
            <a:r>
              <a:rPr lang="en-US" sz="1600" u="sng" smtClean="0">
                <a:hlinkClick r:id="rId2"/>
              </a:rPr>
              <a:t>http</a:t>
            </a:r>
            <a:r>
              <a:rPr lang="ru-RU" sz="1600" u="sng" smtClean="0">
                <a:hlinkClick r:id="rId2"/>
              </a:rPr>
              <a:t>://</a:t>
            </a:r>
            <a:r>
              <a:rPr lang="en-US" sz="1600" u="sng" smtClean="0">
                <a:hlinkClick r:id="rId2"/>
              </a:rPr>
              <a:t>www</a:t>
            </a:r>
            <a:r>
              <a:rPr lang="ru-RU" sz="1600" u="sng" smtClean="0">
                <a:hlinkClick r:id="rId2"/>
              </a:rPr>
              <a:t>.</a:t>
            </a:r>
            <a:r>
              <a:rPr lang="en-US" sz="1600" u="sng" smtClean="0">
                <a:hlinkClick r:id="rId2"/>
              </a:rPr>
              <a:t>divnogorsk</a:t>
            </a:r>
            <a:r>
              <a:rPr lang="ru-RU" sz="1600" u="sng" smtClean="0">
                <a:hlinkClick r:id="rId2"/>
              </a:rPr>
              <a:t>-</a:t>
            </a:r>
            <a:r>
              <a:rPr lang="en-US" sz="1600" u="sng" smtClean="0">
                <a:hlinkClick r:id="rId2"/>
              </a:rPr>
              <a:t>adm</a:t>
            </a:r>
            <a:r>
              <a:rPr lang="ru-RU" sz="1600" u="sng" smtClean="0">
                <a:hlinkClick r:id="rId2"/>
              </a:rPr>
              <a:t>.</a:t>
            </a:r>
            <a:r>
              <a:rPr lang="en-US" sz="1600" u="sng" smtClean="0">
                <a:hlinkClick r:id="rId2"/>
              </a:rPr>
              <a:t>ru</a:t>
            </a:r>
            <a:r>
              <a:rPr lang="ru-RU" sz="1600" smtClean="0"/>
              <a:t>).</a:t>
            </a:r>
          </a:p>
          <a:p>
            <a:pPr eaLnBrk="1" hangingPunct="1"/>
            <a:r>
              <a:rPr lang="ru-RU" sz="1600" smtClean="0"/>
              <a:t>Экологические исследования школьников в природе. Курс полевого экологического образования  на </a:t>
            </a:r>
            <a:r>
              <a:rPr lang="en-US" sz="1600" smtClean="0"/>
              <a:t>CD</a:t>
            </a:r>
            <a:r>
              <a:rPr lang="ru-RU" sz="1600" smtClean="0"/>
              <a:t>. Ч. 1 – 4. – М.: ФУПЦ «Экосистема, 2001.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8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9600" dirty="0" smtClean="0">
                <a:solidFill>
                  <a:srgbClr val="7030A0"/>
                </a:solidFill>
              </a:rPr>
              <a:t>Спасибо</a:t>
            </a:r>
            <a:br>
              <a:rPr lang="ru-RU" sz="9600" dirty="0" smtClean="0">
                <a:solidFill>
                  <a:srgbClr val="7030A0"/>
                </a:solidFill>
              </a:rPr>
            </a:br>
            <a:r>
              <a:rPr lang="ru-RU" sz="9600" dirty="0" smtClean="0">
                <a:solidFill>
                  <a:srgbClr val="7030A0"/>
                </a:solidFill>
              </a:rPr>
              <a:t>за</a:t>
            </a:r>
            <a:br>
              <a:rPr lang="ru-RU" sz="9600" dirty="0" smtClean="0">
                <a:solidFill>
                  <a:srgbClr val="7030A0"/>
                </a:solidFill>
              </a:rPr>
            </a:br>
            <a:r>
              <a:rPr lang="ru-RU" sz="9600" dirty="0" smtClean="0">
                <a:solidFill>
                  <a:srgbClr val="7030A0"/>
                </a:solidFill>
              </a:rPr>
              <a:t>внимание!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Деревья – хранители истории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           </a:t>
            </a:r>
          </a:p>
          <a:p>
            <a:pPr algn="just" eaLnBrk="1" hangingPunct="1"/>
            <a:r>
              <a:rPr lang="ru-RU" smtClean="0"/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Дендросада в районе Старого Скита начинается с 19 августа 1888 г. Строителем и История Дендросада в районе Старого Скита начинается с 19 августа 1888 г. Строителем и первым настоятелем Скита стал иеромонах Филарет, 39-летний отставной унтер-офицер Фёдор Васильев. Значительно перестроенная церковь скита – первое здание на территории современного г. Дивногорска, оно сохранилось до наших дней  – сейчас в нём размещаются мастерские дивногорских художников.</a:t>
            </a:r>
          </a:p>
          <a:p>
            <a:pPr algn="just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начале строительства скита в нём жили всего 6 монахов, они и заложили близ своего монастыря дендрарий.  Возможно, не встречающиеся в Сибири деревья и кустарники привозили сюда и паломники.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Старейшее здание г. Дивногорска</a:t>
            </a:r>
            <a:endParaRPr lang="ru-RU" dirty="0"/>
          </a:p>
        </p:txBody>
      </p:sp>
      <p:pic>
        <p:nvPicPr>
          <p:cNvPr id="9218" name="Picture 2" descr="C:\Documents and Settings\Оля\Рабочий стол\Дендросад в районе Старого Скита\Здание Старого Скита. Фото Кононовой О. С\Копия DSC004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416436" cy="331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Памятник природы краевого значения Дендросад в районе старого скита\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5720" y="1571612"/>
            <a:ext cx="4714908" cy="314327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Дендросад в районе Старого скита – памятник природы краевого значения</a:t>
            </a:r>
            <a:endParaRPr lang="ru-RU" dirty="0"/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214313" y="5786438"/>
            <a:ext cx="8358187" cy="76835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http://www.doopt.ru/</a:t>
            </a:r>
            <a:endParaRPr lang="en-US" smtClean="0"/>
          </a:p>
        </p:txBody>
      </p:sp>
      <p:sp>
        <p:nvSpPr>
          <p:cNvPr id="6148" name="Содержимое 4"/>
          <p:cNvSpPr txBox="1">
            <a:spLocks/>
          </p:cNvSpPr>
          <p:nvPr/>
        </p:nvSpPr>
        <p:spPr bwMode="auto">
          <a:xfrm>
            <a:off x="285750" y="1428750"/>
            <a:ext cx="835818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400"/>
              <a:t>В 1920 г. по указанию Советской власти скит был закрыт, но его дендрарий сохранился. В 1981 г. он был признан памятником природы краевого значения. Сегодня он находится в ведении Дирекции по особо охраняемым природным территориям Красноярского края, которая доверила его содержание Детской эколого-биологической станции г. Дивногорска.</a:t>
            </a:r>
            <a:r>
              <a:rPr lang="en-US" sz="2400"/>
              <a:t> </a:t>
            </a:r>
            <a:r>
              <a:rPr lang="ru-RU" sz="2400"/>
              <a:t>Здесь охраняются уникальное для Красноярского края искусственное насаждение деревьев и кустарников – интродуцентов с Дальнего Востока (бархат амурский, орех маньчжурский и др.)</a:t>
            </a:r>
            <a:r>
              <a:rPr lang="en-US" sz="2400"/>
              <a:t> </a:t>
            </a:r>
            <a:r>
              <a:rPr lang="ru-RU" sz="2400"/>
              <a:t>и др. регионов России (23 вида).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такое дендрология?</a:t>
            </a:r>
            <a:endParaRPr lang="ru-RU" dirty="0"/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285750" y="1428750"/>
            <a:ext cx="8358188" cy="4525963"/>
          </a:xfrm>
        </p:spPr>
        <p:txBody>
          <a:bodyPr/>
          <a:lstStyle/>
          <a:p>
            <a:pPr eaLnBrk="1" hangingPunct="1"/>
            <a:r>
              <a:rPr lang="ru-RU" sz="2400" b="1" smtClean="0"/>
              <a:t>Дендрология</a:t>
            </a:r>
            <a:r>
              <a:rPr lang="ru-RU" sz="2400" smtClean="0"/>
              <a:t> – раздел ботаники, посвящённый древесным и кустарниковым растениям. Деревья и кустарники – разные жизненные формы растений.</a:t>
            </a:r>
            <a:endParaRPr lang="en-US" sz="2400" smtClean="0"/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endParaRPr lang="en-US" sz="2400" smtClean="0">
              <a:hlinkClick r:id="rId2"/>
            </a:endParaRPr>
          </a:p>
          <a:p>
            <a:pPr eaLnBrk="1" hangingPunct="1"/>
            <a:r>
              <a:rPr lang="en-US" sz="2400" smtClean="0">
                <a:hlinkClick r:id="rId2"/>
              </a:rPr>
              <a:t>https:/vicipedia.org/</a:t>
            </a:r>
            <a:endParaRPr lang="ru-RU" sz="2400" smtClean="0"/>
          </a:p>
        </p:txBody>
      </p:sp>
      <p:pic>
        <p:nvPicPr>
          <p:cNvPr id="1027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643182"/>
            <a:ext cx="2643206" cy="352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Очень интересно определение дендрологии в «Словаре иностранных слов, вошедших в состав русского языка» А. Н. Чудинова (1910): «</a:t>
            </a:r>
            <a:r>
              <a:rPr lang="ru-RU" b="1" smtClean="0"/>
              <a:t>Дендрология</a:t>
            </a:r>
            <a:r>
              <a:rPr lang="ru-RU" smtClean="0"/>
              <a:t> (греч., от dendron - дерево, и logos - слово) - часть садоводства, имеющая своим предметом разведение и воспитание деревьев».  Т. о., каждый садовник – обязательно дендролог!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Что вы узнаете из ботанического названия дерева или кустарника?</a:t>
            </a:r>
            <a:endParaRPr lang="ru-RU" dirty="0"/>
          </a:p>
        </p:txBody>
      </p:sp>
      <p:pic>
        <p:nvPicPr>
          <p:cNvPr id="2050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500174"/>
            <a:ext cx="6185977" cy="463948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Деревья и кустарники: хвойные и лиственные (широколиственные)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358188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В Дендросаду в районе Старого скита встречаются хвойные деревья, относящиеся к отделу Голосеменные растения, и деревья и кустарники лиственные (широколиственные) – представители отдела Покрытосеменные (Цветковые) растения.</a:t>
            </a:r>
          </a:p>
        </p:txBody>
      </p:sp>
      <p:pic>
        <p:nvPicPr>
          <p:cNvPr id="4" name="Picture 5" descr="DSC066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96436">
            <a:off x="2688311" y="3532946"/>
            <a:ext cx="3585703" cy="2847792"/>
          </a:xfrm>
          <a:prstGeom prst="star12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Кононова 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00000">
            <a:off x="4786056" y="2683883"/>
            <a:ext cx="3717354" cy="2999809"/>
          </a:xfrm>
          <a:prstGeom prst="star12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Documents and Settings\Оля\Рабочий стол\Дендросад в районе Старого Скита\Дендросад в районе Старого Скита\Деревья, кустарники, кустарнички. Живой напочвенный покров (2)\Копия P6090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0000">
            <a:off x="828082" y="2467213"/>
            <a:ext cx="2928958" cy="3908447"/>
          </a:xfrm>
          <a:prstGeom prst="star12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2EC605-4384-4076-A91F-2E07361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223</TotalTime>
  <Words>1192</Words>
  <Application>Microsoft Office PowerPoint</Application>
  <PresentationFormat>Экран (4:3)</PresentationFormat>
  <Paragraphs>108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Tahoma</vt:lpstr>
      <vt:lpstr>CSC</vt:lpstr>
      <vt:lpstr>«Школа юного дендролога» Часть 1. Экскурсия в Дендросад в районе Старого скита.</vt:lpstr>
      <vt:lpstr>От Знаменского мужского общежительного скита - до г. Дивногорска</vt:lpstr>
      <vt:lpstr>Деревья – хранители истории</vt:lpstr>
      <vt:lpstr>Старейшее здание г. Дивногорска</vt:lpstr>
      <vt:lpstr>Дендросад в районе Старого скита – памятник природы краевого значения</vt:lpstr>
      <vt:lpstr>Что такое дендрология?</vt:lpstr>
      <vt:lpstr>Слайд 7</vt:lpstr>
      <vt:lpstr>Что вы узнаете из ботанического названия дерева или кустарника?</vt:lpstr>
      <vt:lpstr>Деревья и кустарники: хвойные и лиственные (широколиственные)</vt:lpstr>
      <vt:lpstr>Деревья и кустарники – основные составляющие экосистемы леса</vt:lpstr>
      <vt:lpstr>Дендросад в районе Старого скита – уникальное  лесное насаждение</vt:lpstr>
      <vt:lpstr>Живой напочвенный покров и лесная подстилка: травянистые растения, опад, обитающие в них насекомые и т. д. </vt:lpstr>
      <vt:lpstr>Внеярусная растительность: древесные грибы, эпифитные мхи, эпифитные и эпибриофитные лишайники</vt:lpstr>
      <vt:lpstr>Подрост: пихта сибирская, которая со временем способна заместить другие древесные породы</vt:lpstr>
      <vt:lpstr>Подлесок: черёмуха Маака, калина чёрная и ещё свыше 10 видов деревьев и кустарников</vt:lpstr>
      <vt:lpstr>Древостой: бархат амурский, сосна сибирская, лиственница Гмелина и ещё свыше 20 видов</vt:lpstr>
      <vt:lpstr>Изучение экосистемы леса на примере Дендросада в районе Старого скита</vt:lpstr>
      <vt:lpstr>Экспресс - лихеноиндикация состояния атмосферного воздуха: сделай сам!</vt:lpstr>
      <vt:lpstr>Проверь себя!</vt:lpstr>
      <vt:lpstr>Ответы</vt:lpstr>
      <vt:lpstr>Библиотека юного дендролога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оля</dc:creator>
  <cp:lastModifiedBy>re</cp:lastModifiedBy>
  <cp:revision>30</cp:revision>
  <dcterms:created xsi:type="dcterms:W3CDTF">2013-10-19T12:27:43Z</dcterms:created>
  <dcterms:modified xsi:type="dcterms:W3CDTF">2015-04-12T21:45:18Z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TC300064229990</vt:lpwstr>
  </property>
</Properties>
</file>