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24"/>
  </p:notesMasterIdLst>
  <p:sldIdLst>
    <p:sldId id="256" r:id="rId2"/>
    <p:sldId id="257" r:id="rId3"/>
    <p:sldId id="259" r:id="rId4"/>
    <p:sldId id="260" r:id="rId5"/>
    <p:sldId id="258" r:id="rId6"/>
    <p:sldId id="261" r:id="rId7"/>
    <p:sldId id="278" r:id="rId8"/>
    <p:sldId id="262" r:id="rId9"/>
    <p:sldId id="268" r:id="rId10"/>
    <p:sldId id="263" r:id="rId11"/>
    <p:sldId id="267" r:id="rId12"/>
    <p:sldId id="266" r:id="rId13"/>
    <p:sldId id="271" r:id="rId14"/>
    <p:sldId id="264" r:id="rId15"/>
    <p:sldId id="269" r:id="rId16"/>
    <p:sldId id="265" r:id="rId17"/>
    <p:sldId id="270" r:id="rId18"/>
    <p:sldId id="272" r:id="rId19"/>
    <p:sldId id="273" r:id="rId20"/>
    <p:sldId id="276" r:id="rId21"/>
    <p:sldId id="277" r:id="rId22"/>
    <p:sldId id="275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00"/>
    <a:srgbClr val="A28282"/>
    <a:srgbClr val="AD9191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14" autoAdjust="0"/>
    <p:restoredTop sz="94660"/>
  </p:normalViewPr>
  <p:slideViewPr>
    <p:cSldViewPr>
      <p:cViewPr>
        <p:scale>
          <a:sx n="100" d="100"/>
          <a:sy n="100" d="100"/>
        </p:scale>
        <p:origin x="-90" y="-72"/>
      </p:cViewPr>
      <p:guideLst>
        <p:guide orient="horz" pos="2160"/>
        <p:guide pos="51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Office%20Word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marker>
            <c:symbol val="none"/>
          </c:marker>
          <c:cat>
            <c:strRef>
              <c:f>Лист1!$A$2:$A$48</c:f>
              <c:strCache>
                <c:ptCount val="47"/>
                <c:pt idx="0">
                  <c:v>неделя 1</c:v>
                </c:pt>
                <c:pt idx="1">
                  <c:v>неделя 2</c:v>
                </c:pt>
                <c:pt idx="2">
                  <c:v>неделя 3</c:v>
                </c:pt>
                <c:pt idx="3">
                  <c:v>неделя 4</c:v>
                </c:pt>
                <c:pt idx="4">
                  <c:v>неделя 5</c:v>
                </c:pt>
                <c:pt idx="5">
                  <c:v>неделя 6</c:v>
                </c:pt>
                <c:pt idx="6">
                  <c:v>неделя 7</c:v>
                </c:pt>
                <c:pt idx="7">
                  <c:v>неделя 8</c:v>
                </c:pt>
                <c:pt idx="8">
                  <c:v>неделя 9</c:v>
                </c:pt>
                <c:pt idx="9">
                  <c:v>неделя 10</c:v>
                </c:pt>
                <c:pt idx="10">
                  <c:v>неделя 11</c:v>
                </c:pt>
                <c:pt idx="11">
                  <c:v>неделя 12</c:v>
                </c:pt>
                <c:pt idx="12">
                  <c:v>неделя 13</c:v>
                </c:pt>
                <c:pt idx="13">
                  <c:v>неделя 14</c:v>
                </c:pt>
                <c:pt idx="14">
                  <c:v>неделя 15</c:v>
                </c:pt>
                <c:pt idx="15">
                  <c:v>неделя 16</c:v>
                </c:pt>
                <c:pt idx="16">
                  <c:v>неделя 17</c:v>
                </c:pt>
                <c:pt idx="17">
                  <c:v>неделя 18</c:v>
                </c:pt>
                <c:pt idx="18">
                  <c:v>неделя 19</c:v>
                </c:pt>
                <c:pt idx="19">
                  <c:v>неделя 20</c:v>
                </c:pt>
                <c:pt idx="20">
                  <c:v>неделя 21</c:v>
                </c:pt>
                <c:pt idx="21">
                  <c:v>неделя 22</c:v>
                </c:pt>
                <c:pt idx="22">
                  <c:v>неделя 23</c:v>
                </c:pt>
                <c:pt idx="23">
                  <c:v>неделя 24</c:v>
                </c:pt>
                <c:pt idx="24">
                  <c:v>неделя 25</c:v>
                </c:pt>
                <c:pt idx="25">
                  <c:v>неделя 26</c:v>
                </c:pt>
                <c:pt idx="26">
                  <c:v>неделя 27</c:v>
                </c:pt>
                <c:pt idx="27">
                  <c:v>неделя 28</c:v>
                </c:pt>
                <c:pt idx="28">
                  <c:v>неделя 29</c:v>
                </c:pt>
                <c:pt idx="29">
                  <c:v>неделя 30</c:v>
                </c:pt>
                <c:pt idx="30">
                  <c:v>неделя 31</c:v>
                </c:pt>
                <c:pt idx="31">
                  <c:v>неделя 32</c:v>
                </c:pt>
                <c:pt idx="32">
                  <c:v>неделя 33</c:v>
                </c:pt>
                <c:pt idx="33">
                  <c:v>неделя 34</c:v>
                </c:pt>
                <c:pt idx="34">
                  <c:v>неделя 35</c:v>
                </c:pt>
                <c:pt idx="35">
                  <c:v>неделя 36</c:v>
                </c:pt>
                <c:pt idx="36">
                  <c:v>неделя 37</c:v>
                </c:pt>
                <c:pt idx="37">
                  <c:v>неделя 38</c:v>
                </c:pt>
                <c:pt idx="38">
                  <c:v>неделя 39</c:v>
                </c:pt>
                <c:pt idx="39">
                  <c:v>неделя 40</c:v>
                </c:pt>
                <c:pt idx="40">
                  <c:v>неделя 41</c:v>
                </c:pt>
                <c:pt idx="41">
                  <c:v>неделя 42</c:v>
                </c:pt>
                <c:pt idx="42">
                  <c:v>неделя 43</c:v>
                </c:pt>
                <c:pt idx="43">
                  <c:v>неделя 44</c:v>
                </c:pt>
                <c:pt idx="44">
                  <c:v>неделя 45</c:v>
                </c:pt>
                <c:pt idx="45">
                  <c:v>неделя 46</c:v>
                </c:pt>
                <c:pt idx="46">
                  <c:v>неделя 47</c:v>
                </c:pt>
              </c:strCache>
            </c:strRef>
          </c:cat>
          <c:val>
            <c:numRef>
              <c:f>Лист1!$B$2:$B$48</c:f>
              <c:numCache>
                <c:formatCode>General</c:formatCode>
                <c:ptCount val="47"/>
                <c:pt idx="0">
                  <c:v>103</c:v>
                </c:pt>
                <c:pt idx="1">
                  <c:v>36</c:v>
                </c:pt>
                <c:pt idx="2">
                  <c:v>34</c:v>
                </c:pt>
                <c:pt idx="3">
                  <c:v>35</c:v>
                </c:pt>
                <c:pt idx="4">
                  <c:v>36</c:v>
                </c:pt>
                <c:pt idx="5">
                  <c:v>39</c:v>
                </c:pt>
                <c:pt idx="6">
                  <c:v>35</c:v>
                </c:pt>
                <c:pt idx="7">
                  <c:v>36</c:v>
                </c:pt>
                <c:pt idx="8">
                  <c:v>47</c:v>
                </c:pt>
                <c:pt idx="9">
                  <c:v>55</c:v>
                </c:pt>
                <c:pt idx="10">
                  <c:v>32</c:v>
                </c:pt>
                <c:pt idx="11">
                  <c:v>31</c:v>
                </c:pt>
                <c:pt idx="12">
                  <c:v>50</c:v>
                </c:pt>
                <c:pt idx="13">
                  <c:v>54</c:v>
                </c:pt>
                <c:pt idx="14">
                  <c:v>51</c:v>
                </c:pt>
                <c:pt idx="15">
                  <c:v>74</c:v>
                </c:pt>
                <c:pt idx="16">
                  <c:v>35</c:v>
                </c:pt>
                <c:pt idx="17">
                  <c:v>40</c:v>
                </c:pt>
                <c:pt idx="18">
                  <c:v>48</c:v>
                </c:pt>
                <c:pt idx="19">
                  <c:v>36</c:v>
                </c:pt>
                <c:pt idx="20">
                  <c:v>86</c:v>
                </c:pt>
                <c:pt idx="21">
                  <c:v>53</c:v>
                </c:pt>
                <c:pt idx="22">
                  <c:v>46</c:v>
                </c:pt>
                <c:pt idx="23">
                  <c:v>40</c:v>
                </c:pt>
                <c:pt idx="24">
                  <c:v>46</c:v>
                </c:pt>
                <c:pt idx="25">
                  <c:v>44</c:v>
                </c:pt>
                <c:pt idx="26">
                  <c:v>41</c:v>
                </c:pt>
                <c:pt idx="27">
                  <c:v>42</c:v>
                </c:pt>
                <c:pt idx="28">
                  <c:v>46</c:v>
                </c:pt>
                <c:pt idx="29">
                  <c:v>38</c:v>
                </c:pt>
                <c:pt idx="30">
                  <c:v>30</c:v>
                </c:pt>
                <c:pt idx="31">
                  <c:v>36</c:v>
                </c:pt>
                <c:pt idx="32">
                  <c:v>32</c:v>
                </c:pt>
                <c:pt idx="33">
                  <c:v>42</c:v>
                </c:pt>
                <c:pt idx="34">
                  <c:v>48</c:v>
                </c:pt>
                <c:pt idx="35">
                  <c:v>26</c:v>
                </c:pt>
                <c:pt idx="36">
                  <c:v>27</c:v>
                </c:pt>
                <c:pt idx="37">
                  <c:v>48</c:v>
                </c:pt>
                <c:pt idx="38">
                  <c:v>36</c:v>
                </c:pt>
                <c:pt idx="39">
                  <c:v>37</c:v>
                </c:pt>
                <c:pt idx="40">
                  <c:v>37</c:v>
                </c:pt>
                <c:pt idx="41">
                  <c:v>31</c:v>
                </c:pt>
                <c:pt idx="42">
                  <c:v>42</c:v>
                </c:pt>
                <c:pt idx="43">
                  <c:v>53</c:v>
                </c:pt>
                <c:pt idx="44">
                  <c:v>47</c:v>
                </c:pt>
                <c:pt idx="45">
                  <c:v>44</c:v>
                </c:pt>
                <c:pt idx="46">
                  <c:v>39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показатель</c:v>
                </c:pt>
              </c:strCache>
            </c:strRef>
          </c:tx>
          <c:marker>
            <c:symbol val="none"/>
          </c:marker>
          <c:cat>
            <c:strRef>
              <c:f>Лист1!$A$2:$A$48</c:f>
              <c:strCache>
                <c:ptCount val="47"/>
                <c:pt idx="0">
                  <c:v>неделя 1</c:v>
                </c:pt>
                <c:pt idx="1">
                  <c:v>неделя 2</c:v>
                </c:pt>
                <c:pt idx="2">
                  <c:v>неделя 3</c:v>
                </c:pt>
                <c:pt idx="3">
                  <c:v>неделя 4</c:v>
                </c:pt>
                <c:pt idx="4">
                  <c:v>неделя 5</c:v>
                </c:pt>
                <c:pt idx="5">
                  <c:v>неделя 6</c:v>
                </c:pt>
                <c:pt idx="6">
                  <c:v>неделя 7</c:v>
                </c:pt>
                <c:pt idx="7">
                  <c:v>неделя 8</c:v>
                </c:pt>
                <c:pt idx="8">
                  <c:v>неделя 9</c:v>
                </c:pt>
                <c:pt idx="9">
                  <c:v>неделя 10</c:v>
                </c:pt>
                <c:pt idx="10">
                  <c:v>неделя 11</c:v>
                </c:pt>
                <c:pt idx="11">
                  <c:v>неделя 12</c:v>
                </c:pt>
                <c:pt idx="12">
                  <c:v>неделя 13</c:v>
                </c:pt>
                <c:pt idx="13">
                  <c:v>неделя 14</c:v>
                </c:pt>
                <c:pt idx="14">
                  <c:v>неделя 15</c:v>
                </c:pt>
                <c:pt idx="15">
                  <c:v>неделя 16</c:v>
                </c:pt>
                <c:pt idx="16">
                  <c:v>неделя 17</c:v>
                </c:pt>
                <c:pt idx="17">
                  <c:v>неделя 18</c:v>
                </c:pt>
                <c:pt idx="18">
                  <c:v>неделя 19</c:v>
                </c:pt>
                <c:pt idx="19">
                  <c:v>неделя 20</c:v>
                </c:pt>
                <c:pt idx="20">
                  <c:v>неделя 21</c:v>
                </c:pt>
                <c:pt idx="21">
                  <c:v>неделя 22</c:v>
                </c:pt>
                <c:pt idx="22">
                  <c:v>неделя 23</c:v>
                </c:pt>
                <c:pt idx="23">
                  <c:v>неделя 24</c:v>
                </c:pt>
                <c:pt idx="24">
                  <c:v>неделя 25</c:v>
                </c:pt>
                <c:pt idx="25">
                  <c:v>неделя 26</c:v>
                </c:pt>
                <c:pt idx="26">
                  <c:v>неделя 27</c:v>
                </c:pt>
                <c:pt idx="27">
                  <c:v>неделя 28</c:v>
                </c:pt>
                <c:pt idx="28">
                  <c:v>неделя 29</c:v>
                </c:pt>
                <c:pt idx="29">
                  <c:v>неделя 30</c:v>
                </c:pt>
                <c:pt idx="30">
                  <c:v>неделя 31</c:v>
                </c:pt>
                <c:pt idx="31">
                  <c:v>неделя 32</c:v>
                </c:pt>
                <c:pt idx="32">
                  <c:v>неделя 33</c:v>
                </c:pt>
                <c:pt idx="33">
                  <c:v>неделя 34</c:v>
                </c:pt>
                <c:pt idx="34">
                  <c:v>неделя 35</c:v>
                </c:pt>
                <c:pt idx="35">
                  <c:v>неделя 36</c:v>
                </c:pt>
                <c:pt idx="36">
                  <c:v>неделя 37</c:v>
                </c:pt>
                <c:pt idx="37">
                  <c:v>неделя 38</c:v>
                </c:pt>
                <c:pt idx="38">
                  <c:v>неделя 39</c:v>
                </c:pt>
                <c:pt idx="39">
                  <c:v>неделя 40</c:v>
                </c:pt>
                <c:pt idx="40">
                  <c:v>неделя 41</c:v>
                </c:pt>
                <c:pt idx="41">
                  <c:v>неделя 42</c:v>
                </c:pt>
                <c:pt idx="42">
                  <c:v>неделя 43</c:v>
                </c:pt>
                <c:pt idx="43">
                  <c:v>неделя 44</c:v>
                </c:pt>
                <c:pt idx="44">
                  <c:v>неделя 45</c:v>
                </c:pt>
                <c:pt idx="45">
                  <c:v>неделя 46</c:v>
                </c:pt>
                <c:pt idx="46">
                  <c:v>неделя 47</c:v>
                </c:pt>
              </c:strCache>
            </c:strRef>
          </c:cat>
          <c:val>
            <c:numRef>
              <c:f>Лист1!$C$2:$C$48</c:f>
              <c:numCache>
                <c:formatCode>General</c:formatCode>
                <c:ptCount val="47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8782464"/>
        <c:axId val="168804736"/>
      </c:lineChart>
      <c:catAx>
        <c:axId val="168782464"/>
        <c:scaling>
          <c:orientation val="minMax"/>
        </c:scaling>
        <c:delete val="0"/>
        <c:axPos val="b"/>
        <c:majorTickMark val="none"/>
        <c:minorTickMark val="none"/>
        <c:tickLblPos val="nextTo"/>
        <c:crossAx val="168804736"/>
        <c:crosses val="autoZero"/>
        <c:auto val="1"/>
        <c:lblAlgn val="ctr"/>
        <c:lblOffset val="100"/>
        <c:noMultiLvlLbl val="0"/>
      </c:catAx>
      <c:valAx>
        <c:axId val="16880473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68782464"/>
        <c:crosses val="autoZero"/>
        <c:crossBetween val="between"/>
      </c:valAx>
    </c:plotArea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3"/>
    </mc:Choice>
    <mc:Fallback>
      <c:style val="33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 показатель</c:v>
                </c:pt>
              </c:strCache>
            </c:strRef>
          </c:tx>
          <c:marker>
            <c:symbol val="none"/>
          </c:marker>
          <c:cat>
            <c:strRef>
              <c:f>Лист1!$A$2:$A$49</c:f>
              <c:strCache>
                <c:ptCount val="47"/>
                <c:pt idx="0">
                  <c:v>неделя 1</c:v>
                </c:pt>
                <c:pt idx="1">
                  <c:v>неделя 2</c:v>
                </c:pt>
                <c:pt idx="2">
                  <c:v>неделя 3</c:v>
                </c:pt>
                <c:pt idx="3">
                  <c:v>неделя 4</c:v>
                </c:pt>
                <c:pt idx="4">
                  <c:v>неделя 5</c:v>
                </c:pt>
                <c:pt idx="5">
                  <c:v>неделя 6</c:v>
                </c:pt>
                <c:pt idx="6">
                  <c:v>неделя 7</c:v>
                </c:pt>
                <c:pt idx="7">
                  <c:v>неделя 8</c:v>
                </c:pt>
                <c:pt idx="8">
                  <c:v>неделя 9</c:v>
                </c:pt>
                <c:pt idx="9">
                  <c:v>неделя 10</c:v>
                </c:pt>
                <c:pt idx="10">
                  <c:v>неделя 11</c:v>
                </c:pt>
                <c:pt idx="11">
                  <c:v>неделя 12</c:v>
                </c:pt>
                <c:pt idx="12">
                  <c:v>неделя 13</c:v>
                </c:pt>
                <c:pt idx="13">
                  <c:v>неделя 14</c:v>
                </c:pt>
                <c:pt idx="14">
                  <c:v>неделя 15</c:v>
                </c:pt>
                <c:pt idx="15">
                  <c:v>неделя 16</c:v>
                </c:pt>
                <c:pt idx="16">
                  <c:v>неделя 17</c:v>
                </c:pt>
                <c:pt idx="17">
                  <c:v>неделя 18</c:v>
                </c:pt>
                <c:pt idx="18">
                  <c:v>неделя 19</c:v>
                </c:pt>
                <c:pt idx="19">
                  <c:v>неделя 20</c:v>
                </c:pt>
                <c:pt idx="20">
                  <c:v>неделя 21</c:v>
                </c:pt>
                <c:pt idx="21">
                  <c:v>неделя 22</c:v>
                </c:pt>
                <c:pt idx="22">
                  <c:v>неделя 23</c:v>
                </c:pt>
                <c:pt idx="23">
                  <c:v>неделя 24</c:v>
                </c:pt>
                <c:pt idx="24">
                  <c:v>неделя 25</c:v>
                </c:pt>
                <c:pt idx="25">
                  <c:v>неделя 26</c:v>
                </c:pt>
                <c:pt idx="26">
                  <c:v>неделя 27</c:v>
                </c:pt>
                <c:pt idx="27">
                  <c:v>неделя 28</c:v>
                </c:pt>
                <c:pt idx="28">
                  <c:v>неделя 29</c:v>
                </c:pt>
                <c:pt idx="29">
                  <c:v>неделя 30</c:v>
                </c:pt>
                <c:pt idx="30">
                  <c:v>неделя 31</c:v>
                </c:pt>
                <c:pt idx="31">
                  <c:v>неделя 32</c:v>
                </c:pt>
                <c:pt idx="32">
                  <c:v>неделя 33</c:v>
                </c:pt>
                <c:pt idx="33">
                  <c:v>неделя 34</c:v>
                </c:pt>
                <c:pt idx="34">
                  <c:v>неделя 35</c:v>
                </c:pt>
                <c:pt idx="35">
                  <c:v>неделя 36</c:v>
                </c:pt>
                <c:pt idx="36">
                  <c:v>неделя 37</c:v>
                </c:pt>
                <c:pt idx="37">
                  <c:v>неделя 38</c:v>
                </c:pt>
                <c:pt idx="38">
                  <c:v>неделя 39</c:v>
                </c:pt>
                <c:pt idx="39">
                  <c:v>неделя 40</c:v>
                </c:pt>
                <c:pt idx="40">
                  <c:v>неделя 41</c:v>
                </c:pt>
                <c:pt idx="41">
                  <c:v>неделя 42</c:v>
                </c:pt>
                <c:pt idx="42">
                  <c:v>неделя 43</c:v>
                </c:pt>
                <c:pt idx="43">
                  <c:v>неделя 44</c:v>
                </c:pt>
                <c:pt idx="44">
                  <c:v>неделя 45</c:v>
                </c:pt>
                <c:pt idx="45">
                  <c:v>неделя 46</c:v>
                </c:pt>
                <c:pt idx="46">
                  <c:v>неделя 47</c:v>
                </c:pt>
              </c:strCache>
            </c:strRef>
          </c:cat>
          <c:val>
            <c:numRef>
              <c:f>Лист1!$B$2:$B$49</c:f>
              <c:numCache>
                <c:formatCode>General</c:formatCode>
                <c:ptCount val="48"/>
                <c:pt idx="0">
                  <c:v>50</c:v>
                </c:pt>
                <c:pt idx="1">
                  <c:v>45</c:v>
                </c:pt>
                <c:pt idx="2">
                  <c:v>50</c:v>
                </c:pt>
                <c:pt idx="3">
                  <c:v>40</c:v>
                </c:pt>
                <c:pt idx="4">
                  <c:v>50</c:v>
                </c:pt>
                <c:pt idx="5">
                  <c:v>39</c:v>
                </c:pt>
                <c:pt idx="6">
                  <c:v>45</c:v>
                </c:pt>
                <c:pt idx="7">
                  <c:v>47</c:v>
                </c:pt>
                <c:pt idx="8">
                  <c:v>39</c:v>
                </c:pt>
                <c:pt idx="9">
                  <c:v>57</c:v>
                </c:pt>
                <c:pt idx="10">
                  <c:v>36</c:v>
                </c:pt>
                <c:pt idx="11">
                  <c:v>51</c:v>
                </c:pt>
                <c:pt idx="12">
                  <c:v>40</c:v>
                </c:pt>
                <c:pt idx="13">
                  <c:v>40</c:v>
                </c:pt>
                <c:pt idx="14">
                  <c:v>45</c:v>
                </c:pt>
                <c:pt idx="15">
                  <c:v>76</c:v>
                </c:pt>
                <c:pt idx="16">
                  <c:v>50</c:v>
                </c:pt>
                <c:pt idx="17">
                  <c:v>50</c:v>
                </c:pt>
                <c:pt idx="18">
                  <c:v>48</c:v>
                </c:pt>
                <c:pt idx="19">
                  <c:v>39</c:v>
                </c:pt>
                <c:pt idx="20">
                  <c:v>86</c:v>
                </c:pt>
                <c:pt idx="21">
                  <c:v>66</c:v>
                </c:pt>
                <c:pt idx="22">
                  <c:v>32</c:v>
                </c:pt>
                <c:pt idx="23">
                  <c:v>35</c:v>
                </c:pt>
                <c:pt idx="24">
                  <c:v>48</c:v>
                </c:pt>
                <c:pt idx="25">
                  <c:v>41</c:v>
                </c:pt>
                <c:pt idx="26">
                  <c:v>39</c:v>
                </c:pt>
                <c:pt idx="27">
                  <c:v>43</c:v>
                </c:pt>
                <c:pt idx="28">
                  <c:v>39</c:v>
                </c:pt>
                <c:pt idx="29">
                  <c:v>43</c:v>
                </c:pt>
                <c:pt idx="30">
                  <c:v>33</c:v>
                </c:pt>
                <c:pt idx="31">
                  <c:v>39</c:v>
                </c:pt>
                <c:pt idx="32">
                  <c:v>52</c:v>
                </c:pt>
                <c:pt idx="33">
                  <c:v>39</c:v>
                </c:pt>
                <c:pt idx="34">
                  <c:v>51</c:v>
                </c:pt>
                <c:pt idx="35">
                  <c:v>31</c:v>
                </c:pt>
                <c:pt idx="36">
                  <c:v>41</c:v>
                </c:pt>
                <c:pt idx="37">
                  <c:v>44</c:v>
                </c:pt>
                <c:pt idx="38">
                  <c:v>36</c:v>
                </c:pt>
                <c:pt idx="39">
                  <c:v>29</c:v>
                </c:pt>
                <c:pt idx="40">
                  <c:v>47</c:v>
                </c:pt>
                <c:pt idx="41">
                  <c:v>39</c:v>
                </c:pt>
                <c:pt idx="42">
                  <c:v>54</c:v>
                </c:pt>
                <c:pt idx="44">
                  <c:v>62</c:v>
                </c:pt>
                <c:pt idx="45">
                  <c:v>44</c:v>
                </c:pt>
                <c:pt idx="46">
                  <c:v>58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Лист1!$D$1</c:f>
              <c:strCache>
                <c:ptCount val="1"/>
              </c:strCache>
            </c:strRef>
          </c:tx>
          <c:marker>
            <c:symbol val="none"/>
          </c:marker>
          <c:cat>
            <c:strRef>
              <c:f>Лист1!$A$2:$A$49</c:f>
              <c:strCache>
                <c:ptCount val="47"/>
                <c:pt idx="0">
                  <c:v>неделя 1</c:v>
                </c:pt>
                <c:pt idx="1">
                  <c:v>неделя 2</c:v>
                </c:pt>
                <c:pt idx="2">
                  <c:v>неделя 3</c:v>
                </c:pt>
                <c:pt idx="3">
                  <c:v>неделя 4</c:v>
                </c:pt>
                <c:pt idx="4">
                  <c:v>неделя 5</c:v>
                </c:pt>
                <c:pt idx="5">
                  <c:v>неделя 6</c:v>
                </c:pt>
                <c:pt idx="6">
                  <c:v>неделя 7</c:v>
                </c:pt>
                <c:pt idx="7">
                  <c:v>неделя 8</c:v>
                </c:pt>
                <c:pt idx="8">
                  <c:v>неделя 9</c:v>
                </c:pt>
                <c:pt idx="9">
                  <c:v>неделя 10</c:v>
                </c:pt>
                <c:pt idx="10">
                  <c:v>неделя 11</c:v>
                </c:pt>
                <c:pt idx="11">
                  <c:v>неделя 12</c:v>
                </c:pt>
                <c:pt idx="12">
                  <c:v>неделя 13</c:v>
                </c:pt>
                <c:pt idx="13">
                  <c:v>неделя 14</c:v>
                </c:pt>
                <c:pt idx="14">
                  <c:v>неделя 15</c:v>
                </c:pt>
                <c:pt idx="15">
                  <c:v>неделя 16</c:v>
                </c:pt>
                <c:pt idx="16">
                  <c:v>неделя 17</c:v>
                </c:pt>
                <c:pt idx="17">
                  <c:v>неделя 18</c:v>
                </c:pt>
                <c:pt idx="18">
                  <c:v>неделя 19</c:v>
                </c:pt>
                <c:pt idx="19">
                  <c:v>неделя 20</c:v>
                </c:pt>
                <c:pt idx="20">
                  <c:v>неделя 21</c:v>
                </c:pt>
                <c:pt idx="21">
                  <c:v>неделя 22</c:v>
                </c:pt>
                <c:pt idx="22">
                  <c:v>неделя 23</c:v>
                </c:pt>
                <c:pt idx="23">
                  <c:v>неделя 24</c:v>
                </c:pt>
                <c:pt idx="24">
                  <c:v>неделя 25</c:v>
                </c:pt>
                <c:pt idx="25">
                  <c:v>неделя 26</c:v>
                </c:pt>
                <c:pt idx="26">
                  <c:v>неделя 27</c:v>
                </c:pt>
                <c:pt idx="27">
                  <c:v>неделя 28</c:v>
                </c:pt>
                <c:pt idx="28">
                  <c:v>неделя 29</c:v>
                </c:pt>
                <c:pt idx="29">
                  <c:v>неделя 30</c:v>
                </c:pt>
                <c:pt idx="30">
                  <c:v>неделя 31</c:v>
                </c:pt>
                <c:pt idx="31">
                  <c:v>неделя 32</c:v>
                </c:pt>
                <c:pt idx="32">
                  <c:v>неделя 33</c:v>
                </c:pt>
                <c:pt idx="33">
                  <c:v>неделя 34</c:v>
                </c:pt>
                <c:pt idx="34">
                  <c:v>неделя 35</c:v>
                </c:pt>
                <c:pt idx="35">
                  <c:v>неделя 36</c:v>
                </c:pt>
                <c:pt idx="36">
                  <c:v>неделя 37</c:v>
                </c:pt>
                <c:pt idx="37">
                  <c:v>неделя 38</c:v>
                </c:pt>
                <c:pt idx="38">
                  <c:v>неделя 39</c:v>
                </c:pt>
                <c:pt idx="39">
                  <c:v>неделя 40</c:v>
                </c:pt>
                <c:pt idx="40">
                  <c:v>неделя 41</c:v>
                </c:pt>
                <c:pt idx="41">
                  <c:v>неделя 42</c:v>
                </c:pt>
                <c:pt idx="42">
                  <c:v>неделя 43</c:v>
                </c:pt>
                <c:pt idx="43">
                  <c:v>неделя 44</c:v>
                </c:pt>
                <c:pt idx="44">
                  <c:v>неделя 45</c:v>
                </c:pt>
                <c:pt idx="45">
                  <c:v>неделя 46</c:v>
                </c:pt>
                <c:pt idx="46">
                  <c:v>неделя 47</c:v>
                </c:pt>
              </c:strCache>
            </c:strRef>
          </c:cat>
          <c:val>
            <c:numRef>
              <c:f>Лист1!$D$2:$D$49</c:f>
              <c:numCache>
                <c:formatCode>General</c:formatCode>
                <c:ptCount val="48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3418496"/>
        <c:axId val="163420032"/>
      </c:lineChart>
      <c:catAx>
        <c:axId val="163418496"/>
        <c:scaling>
          <c:orientation val="minMax"/>
        </c:scaling>
        <c:delete val="0"/>
        <c:axPos val="b"/>
        <c:majorTickMark val="none"/>
        <c:minorTickMark val="none"/>
        <c:tickLblPos val="nextTo"/>
        <c:crossAx val="163420032"/>
        <c:crosses val="autoZero"/>
        <c:auto val="1"/>
        <c:lblAlgn val="ctr"/>
        <c:lblOffset val="100"/>
        <c:noMultiLvlLbl val="0"/>
      </c:catAx>
      <c:valAx>
        <c:axId val="16342003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634184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Лист1!$A$2:$A$48</c:f>
              <c:strCache>
                <c:ptCount val="47"/>
                <c:pt idx="0">
                  <c:v>неделя 1</c:v>
                </c:pt>
                <c:pt idx="1">
                  <c:v>неделя 2</c:v>
                </c:pt>
                <c:pt idx="2">
                  <c:v>неделя 3</c:v>
                </c:pt>
                <c:pt idx="3">
                  <c:v>неделя 4</c:v>
                </c:pt>
                <c:pt idx="4">
                  <c:v>неделя 5</c:v>
                </c:pt>
                <c:pt idx="5">
                  <c:v>неделя 6</c:v>
                </c:pt>
                <c:pt idx="6">
                  <c:v>неделя 7</c:v>
                </c:pt>
                <c:pt idx="7">
                  <c:v>неделя 8</c:v>
                </c:pt>
                <c:pt idx="8">
                  <c:v>неделя 9</c:v>
                </c:pt>
                <c:pt idx="9">
                  <c:v>неделя 10</c:v>
                </c:pt>
                <c:pt idx="10">
                  <c:v>неделя 11</c:v>
                </c:pt>
                <c:pt idx="11">
                  <c:v>неделя 12</c:v>
                </c:pt>
                <c:pt idx="12">
                  <c:v>неделя 13</c:v>
                </c:pt>
                <c:pt idx="13">
                  <c:v>неделя 14</c:v>
                </c:pt>
                <c:pt idx="14">
                  <c:v>неделя 15</c:v>
                </c:pt>
                <c:pt idx="15">
                  <c:v>неделя 16</c:v>
                </c:pt>
                <c:pt idx="16">
                  <c:v>неделя 17</c:v>
                </c:pt>
                <c:pt idx="17">
                  <c:v>неделя 18</c:v>
                </c:pt>
                <c:pt idx="18">
                  <c:v>неделя 19</c:v>
                </c:pt>
                <c:pt idx="19">
                  <c:v>неделя 20</c:v>
                </c:pt>
                <c:pt idx="20">
                  <c:v>неделя 21</c:v>
                </c:pt>
                <c:pt idx="21">
                  <c:v>неделя 22</c:v>
                </c:pt>
                <c:pt idx="22">
                  <c:v>неделя 23</c:v>
                </c:pt>
                <c:pt idx="23">
                  <c:v>неделя 24</c:v>
                </c:pt>
                <c:pt idx="24">
                  <c:v>неделя 25</c:v>
                </c:pt>
                <c:pt idx="25">
                  <c:v>неделя 26</c:v>
                </c:pt>
                <c:pt idx="26">
                  <c:v>неделя 27</c:v>
                </c:pt>
                <c:pt idx="27">
                  <c:v>неделя 28</c:v>
                </c:pt>
                <c:pt idx="28">
                  <c:v>неделя 29</c:v>
                </c:pt>
                <c:pt idx="29">
                  <c:v>неделя 30</c:v>
                </c:pt>
                <c:pt idx="30">
                  <c:v>неделя 31</c:v>
                </c:pt>
                <c:pt idx="31">
                  <c:v>неделя 32</c:v>
                </c:pt>
                <c:pt idx="32">
                  <c:v>неделя 33</c:v>
                </c:pt>
                <c:pt idx="33">
                  <c:v>неделя 34</c:v>
                </c:pt>
                <c:pt idx="34">
                  <c:v>неделя 35</c:v>
                </c:pt>
                <c:pt idx="35">
                  <c:v>неделя 36</c:v>
                </c:pt>
                <c:pt idx="36">
                  <c:v>неделя 37</c:v>
                </c:pt>
                <c:pt idx="37">
                  <c:v>неделя 38</c:v>
                </c:pt>
                <c:pt idx="38">
                  <c:v>неделя 39</c:v>
                </c:pt>
                <c:pt idx="39">
                  <c:v>неделя 40</c:v>
                </c:pt>
                <c:pt idx="40">
                  <c:v>неделя 41</c:v>
                </c:pt>
                <c:pt idx="41">
                  <c:v>неделя 42</c:v>
                </c:pt>
                <c:pt idx="42">
                  <c:v>неделя 43</c:v>
                </c:pt>
                <c:pt idx="43">
                  <c:v>неделя 44</c:v>
                </c:pt>
                <c:pt idx="44">
                  <c:v>неделя 45</c:v>
                </c:pt>
                <c:pt idx="45">
                  <c:v>неделя 46</c:v>
                </c:pt>
                <c:pt idx="46">
                  <c:v>неделя47</c:v>
                </c:pt>
              </c:strCache>
            </c:strRef>
          </c:cat>
          <c:val>
            <c:numRef>
              <c:f>Лист1!$B$2:$B$48</c:f>
              <c:numCache>
                <c:formatCode>General</c:formatCode>
                <c:ptCount val="47"/>
                <c:pt idx="0">
                  <c:v>53</c:v>
                </c:pt>
                <c:pt idx="1">
                  <c:v>-9</c:v>
                </c:pt>
                <c:pt idx="2">
                  <c:v>-17</c:v>
                </c:pt>
                <c:pt idx="3">
                  <c:v>-5</c:v>
                </c:pt>
                <c:pt idx="4">
                  <c:v>-14</c:v>
                </c:pt>
                <c:pt idx="5">
                  <c:v>0</c:v>
                </c:pt>
                <c:pt idx="6">
                  <c:v>-10</c:v>
                </c:pt>
                <c:pt idx="7">
                  <c:v>-11</c:v>
                </c:pt>
                <c:pt idx="8">
                  <c:v>8</c:v>
                </c:pt>
                <c:pt idx="9">
                  <c:v>-2</c:v>
                </c:pt>
                <c:pt idx="10">
                  <c:v>-4</c:v>
                </c:pt>
                <c:pt idx="11">
                  <c:v>-20</c:v>
                </c:pt>
                <c:pt idx="12">
                  <c:v>10</c:v>
                </c:pt>
                <c:pt idx="13">
                  <c:v>14</c:v>
                </c:pt>
                <c:pt idx="14">
                  <c:v>6</c:v>
                </c:pt>
                <c:pt idx="15">
                  <c:v>-2</c:v>
                </c:pt>
                <c:pt idx="16">
                  <c:v>-15</c:v>
                </c:pt>
                <c:pt idx="17">
                  <c:v>-10</c:v>
                </c:pt>
                <c:pt idx="18">
                  <c:v>0</c:v>
                </c:pt>
                <c:pt idx="19">
                  <c:v>-3</c:v>
                </c:pt>
                <c:pt idx="20">
                  <c:v>0</c:v>
                </c:pt>
                <c:pt idx="21">
                  <c:v>-13</c:v>
                </c:pt>
                <c:pt idx="22">
                  <c:v>14</c:v>
                </c:pt>
                <c:pt idx="23">
                  <c:v>5</c:v>
                </c:pt>
                <c:pt idx="24">
                  <c:v>-2</c:v>
                </c:pt>
                <c:pt idx="25">
                  <c:v>3</c:v>
                </c:pt>
                <c:pt idx="26">
                  <c:v>2</c:v>
                </c:pt>
                <c:pt idx="27">
                  <c:v>-1</c:v>
                </c:pt>
                <c:pt idx="28">
                  <c:v>7</c:v>
                </c:pt>
                <c:pt idx="29">
                  <c:v>-5</c:v>
                </c:pt>
                <c:pt idx="30">
                  <c:v>-3</c:v>
                </c:pt>
                <c:pt idx="31">
                  <c:v>-3</c:v>
                </c:pt>
                <c:pt idx="32">
                  <c:v>-20</c:v>
                </c:pt>
                <c:pt idx="33">
                  <c:v>3</c:v>
                </c:pt>
                <c:pt idx="34">
                  <c:v>-3</c:v>
                </c:pt>
                <c:pt idx="35">
                  <c:v>-5</c:v>
                </c:pt>
                <c:pt idx="36">
                  <c:v>-14</c:v>
                </c:pt>
                <c:pt idx="37">
                  <c:v>4</c:v>
                </c:pt>
                <c:pt idx="38">
                  <c:v>0</c:v>
                </c:pt>
                <c:pt idx="39">
                  <c:v>8</c:v>
                </c:pt>
                <c:pt idx="40">
                  <c:v>-10</c:v>
                </c:pt>
                <c:pt idx="41">
                  <c:v>-8</c:v>
                </c:pt>
                <c:pt idx="42">
                  <c:v>-12</c:v>
                </c:pt>
                <c:pt idx="44">
                  <c:v>-25</c:v>
                </c:pt>
                <c:pt idx="45">
                  <c:v>0</c:v>
                </c:pt>
                <c:pt idx="46">
                  <c:v>-19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показатель</c:v>
                </c:pt>
              </c:strCache>
            </c:strRef>
          </c:tx>
          <c:invertIfNegative val="0"/>
          <c:cat>
            <c:strRef>
              <c:f>Лист1!$A$2:$A$48</c:f>
              <c:strCache>
                <c:ptCount val="47"/>
                <c:pt idx="0">
                  <c:v>неделя 1</c:v>
                </c:pt>
                <c:pt idx="1">
                  <c:v>неделя 2</c:v>
                </c:pt>
                <c:pt idx="2">
                  <c:v>неделя 3</c:v>
                </c:pt>
                <c:pt idx="3">
                  <c:v>неделя 4</c:v>
                </c:pt>
                <c:pt idx="4">
                  <c:v>неделя 5</c:v>
                </c:pt>
                <c:pt idx="5">
                  <c:v>неделя 6</c:v>
                </c:pt>
                <c:pt idx="6">
                  <c:v>неделя 7</c:v>
                </c:pt>
                <c:pt idx="7">
                  <c:v>неделя 8</c:v>
                </c:pt>
                <c:pt idx="8">
                  <c:v>неделя 9</c:v>
                </c:pt>
                <c:pt idx="9">
                  <c:v>неделя 10</c:v>
                </c:pt>
                <c:pt idx="10">
                  <c:v>неделя 11</c:v>
                </c:pt>
                <c:pt idx="11">
                  <c:v>неделя 12</c:v>
                </c:pt>
                <c:pt idx="12">
                  <c:v>неделя 13</c:v>
                </c:pt>
                <c:pt idx="13">
                  <c:v>неделя 14</c:v>
                </c:pt>
                <c:pt idx="14">
                  <c:v>неделя 15</c:v>
                </c:pt>
                <c:pt idx="15">
                  <c:v>неделя 16</c:v>
                </c:pt>
                <c:pt idx="16">
                  <c:v>неделя 17</c:v>
                </c:pt>
                <c:pt idx="17">
                  <c:v>неделя 18</c:v>
                </c:pt>
                <c:pt idx="18">
                  <c:v>неделя 19</c:v>
                </c:pt>
                <c:pt idx="19">
                  <c:v>неделя 20</c:v>
                </c:pt>
                <c:pt idx="20">
                  <c:v>неделя 21</c:v>
                </c:pt>
                <c:pt idx="21">
                  <c:v>неделя 22</c:v>
                </c:pt>
                <c:pt idx="22">
                  <c:v>неделя 23</c:v>
                </c:pt>
                <c:pt idx="23">
                  <c:v>неделя 24</c:v>
                </c:pt>
                <c:pt idx="24">
                  <c:v>неделя 25</c:v>
                </c:pt>
                <c:pt idx="25">
                  <c:v>неделя 26</c:v>
                </c:pt>
                <c:pt idx="26">
                  <c:v>неделя 27</c:v>
                </c:pt>
                <c:pt idx="27">
                  <c:v>неделя 28</c:v>
                </c:pt>
                <c:pt idx="28">
                  <c:v>неделя 29</c:v>
                </c:pt>
                <c:pt idx="29">
                  <c:v>неделя 30</c:v>
                </c:pt>
                <c:pt idx="30">
                  <c:v>неделя 31</c:v>
                </c:pt>
                <c:pt idx="31">
                  <c:v>неделя 32</c:v>
                </c:pt>
                <c:pt idx="32">
                  <c:v>неделя 33</c:v>
                </c:pt>
                <c:pt idx="33">
                  <c:v>неделя 34</c:v>
                </c:pt>
                <c:pt idx="34">
                  <c:v>неделя 35</c:v>
                </c:pt>
                <c:pt idx="35">
                  <c:v>неделя 36</c:v>
                </c:pt>
                <c:pt idx="36">
                  <c:v>неделя 37</c:v>
                </c:pt>
                <c:pt idx="37">
                  <c:v>неделя 38</c:v>
                </c:pt>
                <c:pt idx="38">
                  <c:v>неделя 39</c:v>
                </c:pt>
                <c:pt idx="39">
                  <c:v>неделя 40</c:v>
                </c:pt>
                <c:pt idx="40">
                  <c:v>неделя 41</c:v>
                </c:pt>
                <c:pt idx="41">
                  <c:v>неделя 42</c:v>
                </c:pt>
                <c:pt idx="42">
                  <c:v>неделя 43</c:v>
                </c:pt>
                <c:pt idx="43">
                  <c:v>неделя 44</c:v>
                </c:pt>
                <c:pt idx="44">
                  <c:v>неделя 45</c:v>
                </c:pt>
                <c:pt idx="45">
                  <c:v>неделя 46</c:v>
                </c:pt>
                <c:pt idx="46">
                  <c:v>неделя47</c:v>
                </c:pt>
              </c:strCache>
            </c:strRef>
          </c:cat>
          <c:val>
            <c:numRef>
              <c:f>Лист1!$C$2:$C$48</c:f>
              <c:numCache>
                <c:formatCode>General</c:formatCode>
                <c:ptCount val="47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74299392"/>
        <c:axId val="174305280"/>
      </c:barChart>
      <c:catAx>
        <c:axId val="174299392"/>
        <c:scaling>
          <c:orientation val="minMax"/>
        </c:scaling>
        <c:delete val="0"/>
        <c:axPos val="b"/>
        <c:majorTickMark val="none"/>
        <c:minorTickMark val="none"/>
        <c:tickLblPos val="nextTo"/>
        <c:crossAx val="174305280"/>
        <c:crosses val="autoZero"/>
        <c:auto val="1"/>
        <c:lblAlgn val="ctr"/>
        <c:lblOffset val="100"/>
        <c:noMultiLvlLbl val="0"/>
      </c:catAx>
      <c:valAx>
        <c:axId val="17430528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742993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Лист1!$A$2:$A$48</c:f>
              <c:strCache>
                <c:ptCount val="47"/>
                <c:pt idx="0">
                  <c:v>неделя 1</c:v>
                </c:pt>
                <c:pt idx="1">
                  <c:v>неделя 2</c:v>
                </c:pt>
                <c:pt idx="2">
                  <c:v>неделя 3</c:v>
                </c:pt>
                <c:pt idx="3">
                  <c:v>неделя 4</c:v>
                </c:pt>
                <c:pt idx="4">
                  <c:v>неделя 5</c:v>
                </c:pt>
                <c:pt idx="5">
                  <c:v>неделя 6</c:v>
                </c:pt>
                <c:pt idx="6">
                  <c:v>неделя 7</c:v>
                </c:pt>
                <c:pt idx="7">
                  <c:v>неделя 8</c:v>
                </c:pt>
                <c:pt idx="8">
                  <c:v>неделя 9</c:v>
                </c:pt>
                <c:pt idx="9">
                  <c:v>неделя 10</c:v>
                </c:pt>
                <c:pt idx="10">
                  <c:v>неделя 11</c:v>
                </c:pt>
                <c:pt idx="11">
                  <c:v>неделя 12</c:v>
                </c:pt>
                <c:pt idx="12">
                  <c:v>неделя 13</c:v>
                </c:pt>
                <c:pt idx="13">
                  <c:v>неделя 14</c:v>
                </c:pt>
                <c:pt idx="14">
                  <c:v>неделя 15</c:v>
                </c:pt>
                <c:pt idx="15">
                  <c:v>неделя 16</c:v>
                </c:pt>
                <c:pt idx="16">
                  <c:v>неделя 17</c:v>
                </c:pt>
                <c:pt idx="17">
                  <c:v>неделя 18</c:v>
                </c:pt>
                <c:pt idx="18">
                  <c:v>неделя 19</c:v>
                </c:pt>
                <c:pt idx="19">
                  <c:v>неделя 20</c:v>
                </c:pt>
                <c:pt idx="20">
                  <c:v>неделя 21</c:v>
                </c:pt>
                <c:pt idx="21">
                  <c:v>неделя 22</c:v>
                </c:pt>
                <c:pt idx="22">
                  <c:v>неделя 23</c:v>
                </c:pt>
                <c:pt idx="23">
                  <c:v>неделя 24</c:v>
                </c:pt>
                <c:pt idx="24">
                  <c:v>неделя 25</c:v>
                </c:pt>
                <c:pt idx="25">
                  <c:v>неделя 26</c:v>
                </c:pt>
                <c:pt idx="26">
                  <c:v>неделя 27</c:v>
                </c:pt>
                <c:pt idx="27">
                  <c:v>неделя 28</c:v>
                </c:pt>
                <c:pt idx="28">
                  <c:v>неделя 29</c:v>
                </c:pt>
                <c:pt idx="29">
                  <c:v>неделя 30</c:v>
                </c:pt>
                <c:pt idx="30">
                  <c:v>неделя 31</c:v>
                </c:pt>
                <c:pt idx="31">
                  <c:v>неделя 32</c:v>
                </c:pt>
                <c:pt idx="32">
                  <c:v>неделя 33</c:v>
                </c:pt>
                <c:pt idx="33">
                  <c:v>неделя 34</c:v>
                </c:pt>
                <c:pt idx="34">
                  <c:v>неделя 35</c:v>
                </c:pt>
                <c:pt idx="35">
                  <c:v>неделя 36</c:v>
                </c:pt>
                <c:pt idx="36">
                  <c:v>неделя 37</c:v>
                </c:pt>
                <c:pt idx="37">
                  <c:v>неделя 38</c:v>
                </c:pt>
                <c:pt idx="38">
                  <c:v>неделя 39</c:v>
                </c:pt>
                <c:pt idx="39">
                  <c:v>неделя 40</c:v>
                </c:pt>
                <c:pt idx="40">
                  <c:v>неделя 41</c:v>
                </c:pt>
                <c:pt idx="41">
                  <c:v>неделя 42</c:v>
                </c:pt>
                <c:pt idx="42">
                  <c:v>неделя 43</c:v>
                </c:pt>
                <c:pt idx="43">
                  <c:v>неделя 44</c:v>
                </c:pt>
                <c:pt idx="44">
                  <c:v>неделя 45</c:v>
                </c:pt>
                <c:pt idx="45">
                  <c:v>неделя 46</c:v>
                </c:pt>
                <c:pt idx="46">
                  <c:v>неделя 47</c:v>
                </c:pt>
              </c:strCache>
            </c:strRef>
          </c:cat>
          <c:val>
            <c:numRef>
              <c:f>Лист1!$B$2:$B$48</c:f>
              <c:numCache>
                <c:formatCode>General</c:formatCode>
                <c:ptCount val="47"/>
                <c:pt idx="0">
                  <c:v>55</c:v>
                </c:pt>
                <c:pt idx="1">
                  <c:v>22</c:v>
                </c:pt>
                <c:pt idx="2">
                  <c:v>28</c:v>
                </c:pt>
                <c:pt idx="3">
                  <c:v>20</c:v>
                </c:pt>
                <c:pt idx="4">
                  <c:v>27</c:v>
                </c:pt>
                <c:pt idx="5">
                  <c:v>41</c:v>
                </c:pt>
                <c:pt idx="6">
                  <c:v>34</c:v>
                </c:pt>
                <c:pt idx="7">
                  <c:v>39</c:v>
                </c:pt>
                <c:pt idx="8">
                  <c:v>34</c:v>
                </c:pt>
                <c:pt idx="9">
                  <c:v>29</c:v>
                </c:pt>
                <c:pt idx="10">
                  <c:v>32</c:v>
                </c:pt>
                <c:pt idx="11">
                  <c:v>28</c:v>
                </c:pt>
                <c:pt idx="12">
                  <c:v>19</c:v>
                </c:pt>
                <c:pt idx="13">
                  <c:v>26</c:v>
                </c:pt>
                <c:pt idx="14">
                  <c:v>23</c:v>
                </c:pt>
                <c:pt idx="15">
                  <c:v>85</c:v>
                </c:pt>
                <c:pt idx="16">
                  <c:v>13</c:v>
                </c:pt>
                <c:pt idx="17">
                  <c:v>21</c:v>
                </c:pt>
                <c:pt idx="18">
                  <c:v>11</c:v>
                </c:pt>
                <c:pt idx="19">
                  <c:v>10</c:v>
                </c:pt>
                <c:pt idx="20">
                  <c:v>89</c:v>
                </c:pt>
                <c:pt idx="21">
                  <c:v>56</c:v>
                </c:pt>
                <c:pt idx="22">
                  <c:v>56</c:v>
                </c:pt>
                <c:pt idx="23">
                  <c:v>52</c:v>
                </c:pt>
                <c:pt idx="24">
                  <c:v>58</c:v>
                </c:pt>
                <c:pt idx="25">
                  <c:v>56</c:v>
                </c:pt>
                <c:pt idx="26">
                  <c:v>48</c:v>
                </c:pt>
                <c:pt idx="27">
                  <c:v>53</c:v>
                </c:pt>
                <c:pt idx="28">
                  <c:v>60</c:v>
                </c:pt>
                <c:pt idx="29">
                  <c:v>52</c:v>
                </c:pt>
                <c:pt idx="30">
                  <c:v>54</c:v>
                </c:pt>
                <c:pt idx="31">
                  <c:v>55</c:v>
                </c:pt>
                <c:pt idx="32">
                  <c:v>50</c:v>
                </c:pt>
                <c:pt idx="33">
                  <c:v>40</c:v>
                </c:pt>
                <c:pt idx="34">
                  <c:v>54</c:v>
                </c:pt>
                <c:pt idx="35">
                  <c:v>38</c:v>
                </c:pt>
                <c:pt idx="36">
                  <c:v>43</c:v>
                </c:pt>
                <c:pt idx="37">
                  <c:v>35</c:v>
                </c:pt>
                <c:pt idx="38">
                  <c:v>35</c:v>
                </c:pt>
                <c:pt idx="39">
                  <c:v>26</c:v>
                </c:pt>
                <c:pt idx="40">
                  <c:v>37</c:v>
                </c:pt>
                <c:pt idx="41">
                  <c:v>28</c:v>
                </c:pt>
                <c:pt idx="42">
                  <c:v>37</c:v>
                </c:pt>
                <c:pt idx="43">
                  <c:v>29</c:v>
                </c:pt>
                <c:pt idx="44">
                  <c:v>26</c:v>
                </c:pt>
                <c:pt idx="45">
                  <c:v>34</c:v>
                </c:pt>
                <c:pt idx="46">
                  <c:v>34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показатель</c:v>
                </c:pt>
              </c:strCache>
            </c:strRef>
          </c:tx>
          <c:invertIfNegative val="0"/>
          <c:cat>
            <c:strRef>
              <c:f>Лист1!$A$2:$A$48</c:f>
              <c:strCache>
                <c:ptCount val="47"/>
                <c:pt idx="0">
                  <c:v>неделя 1</c:v>
                </c:pt>
                <c:pt idx="1">
                  <c:v>неделя 2</c:v>
                </c:pt>
                <c:pt idx="2">
                  <c:v>неделя 3</c:v>
                </c:pt>
                <c:pt idx="3">
                  <c:v>неделя 4</c:v>
                </c:pt>
                <c:pt idx="4">
                  <c:v>неделя 5</c:v>
                </c:pt>
                <c:pt idx="5">
                  <c:v>неделя 6</c:v>
                </c:pt>
                <c:pt idx="6">
                  <c:v>неделя 7</c:v>
                </c:pt>
                <c:pt idx="7">
                  <c:v>неделя 8</c:v>
                </c:pt>
                <c:pt idx="8">
                  <c:v>неделя 9</c:v>
                </c:pt>
                <c:pt idx="9">
                  <c:v>неделя 10</c:v>
                </c:pt>
                <c:pt idx="10">
                  <c:v>неделя 11</c:v>
                </c:pt>
                <c:pt idx="11">
                  <c:v>неделя 12</c:v>
                </c:pt>
                <c:pt idx="12">
                  <c:v>неделя 13</c:v>
                </c:pt>
                <c:pt idx="13">
                  <c:v>неделя 14</c:v>
                </c:pt>
                <c:pt idx="14">
                  <c:v>неделя 15</c:v>
                </c:pt>
                <c:pt idx="15">
                  <c:v>неделя 16</c:v>
                </c:pt>
                <c:pt idx="16">
                  <c:v>неделя 17</c:v>
                </c:pt>
                <c:pt idx="17">
                  <c:v>неделя 18</c:v>
                </c:pt>
                <c:pt idx="18">
                  <c:v>неделя 19</c:v>
                </c:pt>
                <c:pt idx="19">
                  <c:v>неделя 20</c:v>
                </c:pt>
                <c:pt idx="20">
                  <c:v>неделя 21</c:v>
                </c:pt>
                <c:pt idx="21">
                  <c:v>неделя 22</c:v>
                </c:pt>
                <c:pt idx="22">
                  <c:v>неделя 23</c:v>
                </c:pt>
                <c:pt idx="23">
                  <c:v>неделя 24</c:v>
                </c:pt>
                <c:pt idx="24">
                  <c:v>неделя 25</c:v>
                </c:pt>
                <c:pt idx="25">
                  <c:v>неделя 26</c:v>
                </c:pt>
                <c:pt idx="26">
                  <c:v>неделя 27</c:v>
                </c:pt>
                <c:pt idx="27">
                  <c:v>неделя 28</c:v>
                </c:pt>
                <c:pt idx="28">
                  <c:v>неделя 29</c:v>
                </c:pt>
                <c:pt idx="29">
                  <c:v>неделя 30</c:v>
                </c:pt>
                <c:pt idx="30">
                  <c:v>неделя 31</c:v>
                </c:pt>
                <c:pt idx="31">
                  <c:v>неделя 32</c:v>
                </c:pt>
                <c:pt idx="32">
                  <c:v>неделя 33</c:v>
                </c:pt>
                <c:pt idx="33">
                  <c:v>неделя 34</c:v>
                </c:pt>
                <c:pt idx="34">
                  <c:v>неделя 35</c:v>
                </c:pt>
                <c:pt idx="35">
                  <c:v>неделя 36</c:v>
                </c:pt>
                <c:pt idx="36">
                  <c:v>неделя 37</c:v>
                </c:pt>
                <c:pt idx="37">
                  <c:v>неделя 38</c:v>
                </c:pt>
                <c:pt idx="38">
                  <c:v>неделя 39</c:v>
                </c:pt>
                <c:pt idx="39">
                  <c:v>неделя 40</c:v>
                </c:pt>
                <c:pt idx="40">
                  <c:v>неделя 41</c:v>
                </c:pt>
                <c:pt idx="41">
                  <c:v>неделя 42</c:v>
                </c:pt>
                <c:pt idx="42">
                  <c:v>неделя 43</c:v>
                </c:pt>
                <c:pt idx="43">
                  <c:v>неделя 44</c:v>
                </c:pt>
                <c:pt idx="44">
                  <c:v>неделя 45</c:v>
                </c:pt>
                <c:pt idx="45">
                  <c:v>неделя 46</c:v>
                </c:pt>
                <c:pt idx="46">
                  <c:v>неделя 47</c:v>
                </c:pt>
              </c:strCache>
            </c:strRef>
          </c:cat>
          <c:val>
            <c:numRef>
              <c:f>Лист1!$C$2:$C$48</c:f>
              <c:numCache>
                <c:formatCode>General</c:formatCode>
                <c:ptCount val="47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4468480"/>
        <c:axId val="174474368"/>
      </c:barChart>
      <c:catAx>
        <c:axId val="17446848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74474368"/>
        <c:crosses val="autoZero"/>
        <c:auto val="1"/>
        <c:lblAlgn val="ctr"/>
        <c:lblOffset val="100"/>
        <c:noMultiLvlLbl val="0"/>
      </c:catAx>
      <c:valAx>
        <c:axId val="17447436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744684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autoTitleDeleted val="0"/>
    <c:plotArea>
      <c:layout>
        <c:manualLayout>
          <c:layoutTarget val="inner"/>
          <c:xMode val="edge"/>
          <c:yMode val="edge"/>
          <c:x val="9.5245896902903346E-2"/>
          <c:y val="1.4397395318465856E-2"/>
          <c:w val="0.79113674138421808"/>
          <c:h val="0.812508748845152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Лист1!$A$2:$A$48</c:f>
              <c:strCache>
                <c:ptCount val="47"/>
                <c:pt idx="0">
                  <c:v>неделя 1</c:v>
                </c:pt>
                <c:pt idx="1">
                  <c:v>неделя 2</c:v>
                </c:pt>
                <c:pt idx="2">
                  <c:v>неделя 3</c:v>
                </c:pt>
                <c:pt idx="3">
                  <c:v>неделя 4</c:v>
                </c:pt>
                <c:pt idx="4">
                  <c:v>неделя 5</c:v>
                </c:pt>
                <c:pt idx="5">
                  <c:v>неделя 6</c:v>
                </c:pt>
                <c:pt idx="6">
                  <c:v>неделя 7</c:v>
                </c:pt>
                <c:pt idx="7">
                  <c:v>неделя 8</c:v>
                </c:pt>
                <c:pt idx="8">
                  <c:v>неделя 9</c:v>
                </c:pt>
                <c:pt idx="9">
                  <c:v>неделя 10 </c:v>
                </c:pt>
                <c:pt idx="10">
                  <c:v>неделя 11</c:v>
                </c:pt>
                <c:pt idx="11">
                  <c:v>неделя 12</c:v>
                </c:pt>
                <c:pt idx="12">
                  <c:v>неделя 13</c:v>
                </c:pt>
                <c:pt idx="13">
                  <c:v>неделя 14</c:v>
                </c:pt>
                <c:pt idx="14">
                  <c:v>неделя 15</c:v>
                </c:pt>
                <c:pt idx="15">
                  <c:v>неделя 16</c:v>
                </c:pt>
                <c:pt idx="16">
                  <c:v>неделя 17</c:v>
                </c:pt>
                <c:pt idx="17">
                  <c:v>неделя 18</c:v>
                </c:pt>
                <c:pt idx="18">
                  <c:v>неделя 19</c:v>
                </c:pt>
                <c:pt idx="19">
                  <c:v>неделя 20</c:v>
                </c:pt>
                <c:pt idx="20">
                  <c:v>неделя 21</c:v>
                </c:pt>
                <c:pt idx="21">
                  <c:v>неделя 22</c:v>
                </c:pt>
                <c:pt idx="22">
                  <c:v>неделя 23</c:v>
                </c:pt>
                <c:pt idx="23">
                  <c:v>неделя 24</c:v>
                </c:pt>
                <c:pt idx="24">
                  <c:v>неделя 25</c:v>
                </c:pt>
                <c:pt idx="25">
                  <c:v>неделя 26</c:v>
                </c:pt>
                <c:pt idx="26">
                  <c:v>неделя 27</c:v>
                </c:pt>
                <c:pt idx="27">
                  <c:v>неделя 28</c:v>
                </c:pt>
                <c:pt idx="28">
                  <c:v>неделя 29</c:v>
                </c:pt>
                <c:pt idx="29">
                  <c:v>неделя 30</c:v>
                </c:pt>
                <c:pt idx="30">
                  <c:v>неделя 31</c:v>
                </c:pt>
                <c:pt idx="31">
                  <c:v>неделя 32</c:v>
                </c:pt>
                <c:pt idx="32">
                  <c:v>неделя 33</c:v>
                </c:pt>
                <c:pt idx="33">
                  <c:v>неделя 34</c:v>
                </c:pt>
                <c:pt idx="34">
                  <c:v>неделя 35</c:v>
                </c:pt>
                <c:pt idx="35">
                  <c:v>неделя 36</c:v>
                </c:pt>
                <c:pt idx="36">
                  <c:v>неделя 37</c:v>
                </c:pt>
                <c:pt idx="37">
                  <c:v>неделя 38</c:v>
                </c:pt>
                <c:pt idx="38">
                  <c:v>неделя 39</c:v>
                </c:pt>
                <c:pt idx="39">
                  <c:v>неделя 40</c:v>
                </c:pt>
                <c:pt idx="40">
                  <c:v>неделя 41</c:v>
                </c:pt>
                <c:pt idx="41">
                  <c:v>неделя 42</c:v>
                </c:pt>
                <c:pt idx="42">
                  <c:v>неделя 43</c:v>
                </c:pt>
                <c:pt idx="43">
                  <c:v>неделя 44</c:v>
                </c:pt>
                <c:pt idx="44">
                  <c:v>неделя 45</c:v>
                </c:pt>
                <c:pt idx="45">
                  <c:v>неделя 46</c:v>
                </c:pt>
                <c:pt idx="46">
                  <c:v>неделя 47</c:v>
                </c:pt>
              </c:strCache>
            </c:strRef>
          </c:cat>
          <c:val>
            <c:numRef>
              <c:f>Лист1!$B$2:$B$48</c:f>
              <c:numCache>
                <c:formatCode>General</c:formatCode>
                <c:ptCount val="47"/>
                <c:pt idx="0">
                  <c:v>59</c:v>
                </c:pt>
                <c:pt idx="1">
                  <c:v>20</c:v>
                </c:pt>
                <c:pt idx="2">
                  <c:v>21</c:v>
                </c:pt>
                <c:pt idx="3">
                  <c:v>25</c:v>
                </c:pt>
                <c:pt idx="4">
                  <c:v>20</c:v>
                </c:pt>
                <c:pt idx="5">
                  <c:v>22</c:v>
                </c:pt>
                <c:pt idx="6">
                  <c:v>12</c:v>
                </c:pt>
                <c:pt idx="7">
                  <c:v>34</c:v>
                </c:pt>
                <c:pt idx="8">
                  <c:v>23</c:v>
                </c:pt>
                <c:pt idx="9">
                  <c:v>23</c:v>
                </c:pt>
                <c:pt idx="10">
                  <c:v>25</c:v>
                </c:pt>
                <c:pt idx="11">
                  <c:v>17</c:v>
                </c:pt>
                <c:pt idx="12">
                  <c:v>17</c:v>
                </c:pt>
                <c:pt idx="13">
                  <c:v>19</c:v>
                </c:pt>
                <c:pt idx="14">
                  <c:v>21</c:v>
                </c:pt>
                <c:pt idx="15">
                  <c:v>48</c:v>
                </c:pt>
                <c:pt idx="16">
                  <c:v>15</c:v>
                </c:pt>
                <c:pt idx="17">
                  <c:v>26</c:v>
                </c:pt>
                <c:pt idx="18">
                  <c:v>20</c:v>
                </c:pt>
                <c:pt idx="19">
                  <c:v>25</c:v>
                </c:pt>
                <c:pt idx="20">
                  <c:v>44</c:v>
                </c:pt>
                <c:pt idx="21">
                  <c:v>15</c:v>
                </c:pt>
                <c:pt idx="22">
                  <c:v>16</c:v>
                </c:pt>
                <c:pt idx="23">
                  <c:v>24</c:v>
                </c:pt>
                <c:pt idx="24">
                  <c:v>18</c:v>
                </c:pt>
                <c:pt idx="25">
                  <c:v>21</c:v>
                </c:pt>
                <c:pt idx="26">
                  <c:v>20</c:v>
                </c:pt>
                <c:pt idx="27">
                  <c:v>21</c:v>
                </c:pt>
                <c:pt idx="28">
                  <c:v>17</c:v>
                </c:pt>
                <c:pt idx="29">
                  <c:v>22</c:v>
                </c:pt>
                <c:pt idx="30">
                  <c:v>25</c:v>
                </c:pt>
                <c:pt idx="31">
                  <c:v>22</c:v>
                </c:pt>
                <c:pt idx="32">
                  <c:v>20</c:v>
                </c:pt>
                <c:pt idx="33">
                  <c:v>19</c:v>
                </c:pt>
                <c:pt idx="34">
                  <c:v>21</c:v>
                </c:pt>
                <c:pt idx="35">
                  <c:v>21</c:v>
                </c:pt>
                <c:pt idx="36">
                  <c:v>17</c:v>
                </c:pt>
                <c:pt idx="37">
                  <c:v>17</c:v>
                </c:pt>
                <c:pt idx="38">
                  <c:v>30</c:v>
                </c:pt>
                <c:pt idx="39">
                  <c:v>25</c:v>
                </c:pt>
                <c:pt idx="40">
                  <c:v>27</c:v>
                </c:pt>
                <c:pt idx="41">
                  <c:v>30</c:v>
                </c:pt>
                <c:pt idx="42">
                  <c:v>24</c:v>
                </c:pt>
                <c:pt idx="43">
                  <c:v>21</c:v>
                </c:pt>
                <c:pt idx="44">
                  <c:v>23</c:v>
                </c:pt>
                <c:pt idx="45">
                  <c:v>14</c:v>
                </c:pt>
                <c:pt idx="46">
                  <c:v>23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показатель</c:v>
                </c:pt>
              </c:strCache>
            </c:strRef>
          </c:tx>
          <c:invertIfNegative val="0"/>
          <c:cat>
            <c:strRef>
              <c:f>Лист1!$A$2:$A$48</c:f>
              <c:strCache>
                <c:ptCount val="47"/>
                <c:pt idx="0">
                  <c:v>неделя 1</c:v>
                </c:pt>
                <c:pt idx="1">
                  <c:v>неделя 2</c:v>
                </c:pt>
                <c:pt idx="2">
                  <c:v>неделя 3</c:v>
                </c:pt>
                <c:pt idx="3">
                  <c:v>неделя 4</c:v>
                </c:pt>
                <c:pt idx="4">
                  <c:v>неделя 5</c:v>
                </c:pt>
                <c:pt idx="5">
                  <c:v>неделя 6</c:v>
                </c:pt>
                <c:pt idx="6">
                  <c:v>неделя 7</c:v>
                </c:pt>
                <c:pt idx="7">
                  <c:v>неделя 8</c:v>
                </c:pt>
                <c:pt idx="8">
                  <c:v>неделя 9</c:v>
                </c:pt>
                <c:pt idx="9">
                  <c:v>неделя 10 </c:v>
                </c:pt>
                <c:pt idx="10">
                  <c:v>неделя 11</c:v>
                </c:pt>
                <c:pt idx="11">
                  <c:v>неделя 12</c:v>
                </c:pt>
                <c:pt idx="12">
                  <c:v>неделя 13</c:v>
                </c:pt>
                <c:pt idx="13">
                  <c:v>неделя 14</c:v>
                </c:pt>
                <c:pt idx="14">
                  <c:v>неделя 15</c:v>
                </c:pt>
                <c:pt idx="15">
                  <c:v>неделя 16</c:v>
                </c:pt>
                <c:pt idx="16">
                  <c:v>неделя 17</c:v>
                </c:pt>
                <c:pt idx="17">
                  <c:v>неделя 18</c:v>
                </c:pt>
                <c:pt idx="18">
                  <c:v>неделя 19</c:v>
                </c:pt>
                <c:pt idx="19">
                  <c:v>неделя 20</c:v>
                </c:pt>
                <c:pt idx="20">
                  <c:v>неделя 21</c:v>
                </c:pt>
                <c:pt idx="21">
                  <c:v>неделя 22</c:v>
                </c:pt>
                <c:pt idx="22">
                  <c:v>неделя 23</c:v>
                </c:pt>
                <c:pt idx="23">
                  <c:v>неделя 24</c:v>
                </c:pt>
                <c:pt idx="24">
                  <c:v>неделя 25</c:v>
                </c:pt>
                <c:pt idx="25">
                  <c:v>неделя 26</c:v>
                </c:pt>
                <c:pt idx="26">
                  <c:v>неделя 27</c:v>
                </c:pt>
                <c:pt idx="27">
                  <c:v>неделя 28</c:v>
                </c:pt>
                <c:pt idx="28">
                  <c:v>неделя 29</c:v>
                </c:pt>
                <c:pt idx="29">
                  <c:v>неделя 30</c:v>
                </c:pt>
                <c:pt idx="30">
                  <c:v>неделя 31</c:v>
                </c:pt>
                <c:pt idx="31">
                  <c:v>неделя 32</c:v>
                </c:pt>
                <c:pt idx="32">
                  <c:v>неделя 33</c:v>
                </c:pt>
                <c:pt idx="33">
                  <c:v>неделя 34</c:v>
                </c:pt>
                <c:pt idx="34">
                  <c:v>неделя 35</c:v>
                </c:pt>
                <c:pt idx="35">
                  <c:v>неделя 36</c:v>
                </c:pt>
                <c:pt idx="36">
                  <c:v>неделя 37</c:v>
                </c:pt>
                <c:pt idx="37">
                  <c:v>неделя 38</c:v>
                </c:pt>
                <c:pt idx="38">
                  <c:v>неделя 39</c:v>
                </c:pt>
                <c:pt idx="39">
                  <c:v>неделя 40</c:v>
                </c:pt>
                <c:pt idx="40">
                  <c:v>неделя 41</c:v>
                </c:pt>
                <c:pt idx="41">
                  <c:v>неделя 42</c:v>
                </c:pt>
                <c:pt idx="42">
                  <c:v>неделя 43</c:v>
                </c:pt>
                <c:pt idx="43">
                  <c:v>неделя 44</c:v>
                </c:pt>
                <c:pt idx="44">
                  <c:v>неделя 45</c:v>
                </c:pt>
                <c:pt idx="45">
                  <c:v>неделя 46</c:v>
                </c:pt>
                <c:pt idx="46">
                  <c:v>неделя 47</c:v>
                </c:pt>
              </c:strCache>
            </c:strRef>
          </c:cat>
          <c:val>
            <c:numRef>
              <c:f>Лист1!$C$2:$C$48</c:f>
              <c:numCache>
                <c:formatCode>General</c:formatCode>
                <c:ptCount val="47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4450560"/>
        <c:axId val="174452096"/>
      </c:barChart>
      <c:catAx>
        <c:axId val="174450560"/>
        <c:scaling>
          <c:orientation val="minMax"/>
        </c:scaling>
        <c:delete val="0"/>
        <c:axPos val="b"/>
        <c:majorTickMark val="none"/>
        <c:minorTickMark val="none"/>
        <c:tickLblPos val="nextTo"/>
        <c:crossAx val="174452096"/>
        <c:crosses val="autoZero"/>
        <c:auto val="1"/>
        <c:lblAlgn val="ctr"/>
        <c:lblOffset val="100"/>
        <c:noMultiLvlLbl val="0"/>
      </c:catAx>
      <c:valAx>
        <c:axId val="17445209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744505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'[Диаграмма в Microsoft Office Word]Лист1'!$B$1</c:f>
              <c:strCache>
                <c:ptCount val="1"/>
                <c:pt idx="0">
                  <c:v>Рождаемость</c:v>
                </c:pt>
              </c:strCache>
            </c:strRef>
          </c:tx>
          <c:marker>
            <c:symbol val="none"/>
          </c:marker>
          <c:cat>
            <c:strRef>
              <c:f>'[Диаграмма в Microsoft Office Word]Лист1'!$A$2:$A$48</c:f>
              <c:strCache>
                <c:ptCount val="47"/>
                <c:pt idx="0">
                  <c:v>неделя 1</c:v>
                </c:pt>
                <c:pt idx="1">
                  <c:v>неделя 2</c:v>
                </c:pt>
                <c:pt idx="2">
                  <c:v>неделя 3</c:v>
                </c:pt>
                <c:pt idx="3">
                  <c:v>неделя  4</c:v>
                </c:pt>
                <c:pt idx="4">
                  <c:v>неделя 5</c:v>
                </c:pt>
                <c:pt idx="5">
                  <c:v>неделя 6</c:v>
                </c:pt>
                <c:pt idx="6">
                  <c:v>неделя 7</c:v>
                </c:pt>
                <c:pt idx="7">
                  <c:v>неделя 8</c:v>
                </c:pt>
                <c:pt idx="8">
                  <c:v>неделя 9</c:v>
                </c:pt>
                <c:pt idx="9">
                  <c:v>неделя 10</c:v>
                </c:pt>
                <c:pt idx="10">
                  <c:v>неделя 11</c:v>
                </c:pt>
                <c:pt idx="11">
                  <c:v>неделя 12</c:v>
                </c:pt>
                <c:pt idx="12">
                  <c:v>неделя 13</c:v>
                </c:pt>
                <c:pt idx="13">
                  <c:v>неделя 14</c:v>
                </c:pt>
                <c:pt idx="14">
                  <c:v>неделя 15</c:v>
                </c:pt>
                <c:pt idx="15">
                  <c:v>неделя 16</c:v>
                </c:pt>
                <c:pt idx="16">
                  <c:v>неделя 17</c:v>
                </c:pt>
                <c:pt idx="17">
                  <c:v>неделя 18</c:v>
                </c:pt>
                <c:pt idx="18">
                  <c:v>неделя 19</c:v>
                </c:pt>
                <c:pt idx="19">
                  <c:v>неделя 20</c:v>
                </c:pt>
                <c:pt idx="20">
                  <c:v>неделя 21</c:v>
                </c:pt>
                <c:pt idx="21">
                  <c:v>неделя 22</c:v>
                </c:pt>
                <c:pt idx="22">
                  <c:v>неделя 23</c:v>
                </c:pt>
                <c:pt idx="23">
                  <c:v>неделя 24</c:v>
                </c:pt>
                <c:pt idx="24">
                  <c:v>неделя 25</c:v>
                </c:pt>
                <c:pt idx="25">
                  <c:v>неделя 26</c:v>
                </c:pt>
                <c:pt idx="26">
                  <c:v>неделя 27</c:v>
                </c:pt>
                <c:pt idx="27">
                  <c:v>неделя 28</c:v>
                </c:pt>
                <c:pt idx="28">
                  <c:v>неделя 29</c:v>
                </c:pt>
                <c:pt idx="29">
                  <c:v>неделя 30</c:v>
                </c:pt>
                <c:pt idx="30">
                  <c:v>неделя 31</c:v>
                </c:pt>
                <c:pt idx="31">
                  <c:v>неделя 32</c:v>
                </c:pt>
                <c:pt idx="32">
                  <c:v>неделя 33</c:v>
                </c:pt>
                <c:pt idx="33">
                  <c:v>неделя 34</c:v>
                </c:pt>
                <c:pt idx="34">
                  <c:v>неделя 35</c:v>
                </c:pt>
                <c:pt idx="35">
                  <c:v>неделя 36</c:v>
                </c:pt>
                <c:pt idx="36">
                  <c:v>неделя 37</c:v>
                </c:pt>
                <c:pt idx="37">
                  <c:v>неделя 38</c:v>
                </c:pt>
                <c:pt idx="38">
                  <c:v>неделя 39</c:v>
                </c:pt>
                <c:pt idx="39">
                  <c:v>неделя 40</c:v>
                </c:pt>
                <c:pt idx="40">
                  <c:v>неделя 41</c:v>
                </c:pt>
                <c:pt idx="41">
                  <c:v>неделя 42</c:v>
                </c:pt>
                <c:pt idx="42">
                  <c:v>неделя 43</c:v>
                </c:pt>
                <c:pt idx="43">
                  <c:v>неделя 44</c:v>
                </c:pt>
                <c:pt idx="44">
                  <c:v>неделя 45</c:v>
                </c:pt>
                <c:pt idx="45">
                  <c:v>неделя 46</c:v>
                </c:pt>
                <c:pt idx="46">
                  <c:v>неделя 47</c:v>
                </c:pt>
              </c:strCache>
            </c:strRef>
          </c:cat>
          <c:val>
            <c:numRef>
              <c:f>'[Диаграмма в Microsoft Office Word]Лист1'!$B$2:$B$48</c:f>
              <c:numCache>
                <c:formatCode>General</c:formatCode>
                <c:ptCount val="47"/>
                <c:pt idx="0">
                  <c:v>103</c:v>
                </c:pt>
                <c:pt idx="1">
                  <c:v>36</c:v>
                </c:pt>
                <c:pt idx="2">
                  <c:v>34</c:v>
                </c:pt>
                <c:pt idx="3">
                  <c:v>35</c:v>
                </c:pt>
                <c:pt idx="4">
                  <c:v>36</c:v>
                </c:pt>
                <c:pt idx="5">
                  <c:v>39</c:v>
                </c:pt>
                <c:pt idx="6">
                  <c:v>35</c:v>
                </c:pt>
                <c:pt idx="7">
                  <c:v>36</c:v>
                </c:pt>
                <c:pt idx="8">
                  <c:v>47</c:v>
                </c:pt>
                <c:pt idx="9">
                  <c:v>55</c:v>
                </c:pt>
                <c:pt idx="10">
                  <c:v>32</c:v>
                </c:pt>
                <c:pt idx="11">
                  <c:v>31</c:v>
                </c:pt>
                <c:pt idx="12">
                  <c:v>50</c:v>
                </c:pt>
                <c:pt idx="13">
                  <c:v>54</c:v>
                </c:pt>
                <c:pt idx="14">
                  <c:v>51</c:v>
                </c:pt>
                <c:pt idx="15">
                  <c:v>74</c:v>
                </c:pt>
                <c:pt idx="16">
                  <c:v>35</c:v>
                </c:pt>
                <c:pt idx="17">
                  <c:v>40</c:v>
                </c:pt>
                <c:pt idx="18">
                  <c:v>48</c:v>
                </c:pt>
                <c:pt idx="19">
                  <c:v>36</c:v>
                </c:pt>
                <c:pt idx="20">
                  <c:v>86</c:v>
                </c:pt>
                <c:pt idx="21">
                  <c:v>53</c:v>
                </c:pt>
                <c:pt idx="22">
                  <c:v>46</c:v>
                </c:pt>
                <c:pt idx="23">
                  <c:v>40</c:v>
                </c:pt>
                <c:pt idx="24">
                  <c:v>46</c:v>
                </c:pt>
                <c:pt idx="25">
                  <c:v>44</c:v>
                </c:pt>
                <c:pt idx="26">
                  <c:v>41</c:v>
                </c:pt>
                <c:pt idx="27">
                  <c:v>42</c:v>
                </c:pt>
                <c:pt idx="28">
                  <c:v>46</c:v>
                </c:pt>
                <c:pt idx="29">
                  <c:v>38</c:v>
                </c:pt>
                <c:pt idx="30">
                  <c:v>30</c:v>
                </c:pt>
                <c:pt idx="31">
                  <c:v>36</c:v>
                </c:pt>
                <c:pt idx="32">
                  <c:v>32</c:v>
                </c:pt>
                <c:pt idx="33">
                  <c:v>42</c:v>
                </c:pt>
                <c:pt idx="34">
                  <c:v>48</c:v>
                </c:pt>
                <c:pt idx="35">
                  <c:v>26</c:v>
                </c:pt>
                <c:pt idx="36">
                  <c:v>27</c:v>
                </c:pt>
                <c:pt idx="37">
                  <c:v>48</c:v>
                </c:pt>
                <c:pt idx="38">
                  <c:v>36</c:v>
                </c:pt>
                <c:pt idx="39">
                  <c:v>37</c:v>
                </c:pt>
                <c:pt idx="40">
                  <c:v>37</c:v>
                </c:pt>
                <c:pt idx="41">
                  <c:v>31</c:v>
                </c:pt>
                <c:pt idx="42">
                  <c:v>42</c:v>
                </c:pt>
                <c:pt idx="43">
                  <c:v>53</c:v>
                </c:pt>
                <c:pt idx="44">
                  <c:v>37</c:v>
                </c:pt>
                <c:pt idx="45">
                  <c:v>44</c:v>
                </c:pt>
                <c:pt idx="46">
                  <c:v>39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'[Диаграмма в Microsoft Office Word]Лист1'!$C$1</c:f>
              <c:strCache>
                <c:ptCount val="1"/>
                <c:pt idx="0">
                  <c:v>Смертность</c:v>
                </c:pt>
              </c:strCache>
            </c:strRef>
          </c:tx>
          <c:marker>
            <c:symbol val="none"/>
          </c:marker>
          <c:cat>
            <c:strRef>
              <c:f>'[Диаграмма в Microsoft Office Word]Лист1'!$A$2:$A$48</c:f>
              <c:strCache>
                <c:ptCount val="47"/>
                <c:pt idx="0">
                  <c:v>неделя 1</c:v>
                </c:pt>
                <c:pt idx="1">
                  <c:v>неделя 2</c:v>
                </c:pt>
                <c:pt idx="2">
                  <c:v>неделя 3</c:v>
                </c:pt>
                <c:pt idx="3">
                  <c:v>неделя  4</c:v>
                </c:pt>
                <c:pt idx="4">
                  <c:v>неделя 5</c:v>
                </c:pt>
                <c:pt idx="5">
                  <c:v>неделя 6</c:v>
                </c:pt>
                <c:pt idx="6">
                  <c:v>неделя 7</c:v>
                </c:pt>
                <c:pt idx="7">
                  <c:v>неделя 8</c:v>
                </c:pt>
                <c:pt idx="8">
                  <c:v>неделя 9</c:v>
                </c:pt>
                <c:pt idx="9">
                  <c:v>неделя 10</c:v>
                </c:pt>
                <c:pt idx="10">
                  <c:v>неделя 11</c:v>
                </c:pt>
                <c:pt idx="11">
                  <c:v>неделя 12</c:v>
                </c:pt>
                <c:pt idx="12">
                  <c:v>неделя 13</c:v>
                </c:pt>
                <c:pt idx="13">
                  <c:v>неделя 14</c:v>
                </c:pt>
                <c:pt idx="14">
                  <c:v>неделя 15</c:v>
                </c:pt>
                <c:pt idx="15">
                  <c:v>неделя 16</c:v>
                </c:pt>
                <c:pt idx="16">
                  <c:v>неделя 17</c:v>
                </c:pt>
                <c:pt idx="17">
                  <c:v>неделя 18</c:v>
                </c:pt>
                <c:pt idx="18">
                  <c:v>неделя 19</c:v>
                </c:pt>
                <c:pt idx="19">
                  <c:v>неделя 20</c:v>
                </c:pt>
                <c:pt idx="20">
                  <c:v>неделя 21</c:v>
                </c:pt>
                <c:pt idx="21">
                  <c:v>неделя 22</c:v>
                </c:pt>
                <c:pt idx="22">
                  <c:v>неделя 23</c:v>
                </c:pt>
                <c:pt idx="23">
                  <c:v>неделя 24</c:v>
                </c:pt>
                <c:pt idx="24">
                  <c:v>неделя 25</c:v>
                </c:pt>
                <c:pt idx="25">
                  <c:v>неделя 26</c:v>
                </c:pt>
                <c:pt idx="26">
                  <c:v>неделя 27</c:v>
                </c:pt>
                <c:pt idx="27">
                  <c:v>неделя 28</c:v>
                </c:pt>
                <c:pt idx="28">
                  <c:v>неделя 29</c:v>
                </c:pt>
                <c:pt idx="29">
                  <c:v>неделя 30</c:v>
                </c:pt>
                <c:pt idx="30">
                  <c:v>неделя 31</c:v>
                </c:pt>
                <c:pt idx="31">
                  <c:v>неделя 32</c:v>
                </c:pt>
                <c:pt idx="32">
                  <c:v>неделя 33</c:v>
                </c:pt>
                <c:pt idx="33">
                  <c:v>неделя 34</c:v>
                </c:pt>
                <c:pt idx="34">
                  <c:v>неделя 35</c:v>
                </c:pt>
                <c:pt idx="35">
                  <c:v>неделя 36</c:v>
                </c:pt>
                <c:pt idx="36">
                  <c:v>неделя 37</c:v>
                </c:pt>
                <c:pt idx="37">
                  <c:v>неделя 38</c:v>
                </c:pt>
                <c:pt idx="38">
                  <c:v>неделя 39</c:v>
                </c:pt>
                <c:pt idx="39">
                  <c:v>неделя 40</c:v>
                </c:pt>
                <c:pt idx="40">
                  <c:v>неделя 41</c:v>
                </c:pt>
                <c:pt idx="41">
                  <c:v>неделя 42</c:v>
                </c:pt>
                <c:pt idx="42">
                  <c:v>неделя 43</c:v>
                </c:pt>
                <c:pt idx="43">
                  <c:v>неделя 44</c:v>
                </c:pt>
                <c:pt idx="44">
                  <c:v>неделя 45</c:v>
                </c:pt>
                <c:pt idx="45">
                  <c:v>неделя 46</c:v>
                </c:pt>
                <c:pt idx="46">
                  <c:v>неделя 47</c:v>
                </c:pt>
              </c:strCache>
            </c:strRef>
          </c:cat>
          <c:val>
            <c:numRef>
              <c:f>'[Диаграмма в Microsoft Office Word]Лист1'!$C$2:$C$48</c:f>
              <c:numCache>
                <c:formatCode>General</c:formatCode>
                <c:ptCount val="47"/>
                <c:pt idx="0">
                  <c:v>50</c:v>
                </c:pt>
                <c:pt idx="1">
                  <c:v>45</c:v>
                </c:pt>
                <c:pt idx="2">
                  <c:v>50</c:v>
                </c:pt>
                <c:pt idx="3">
                  <c:v>40</c:v>
                </c:pt>
                <c:pt idx="4">
                  <c:v>50</c:v>
                </c:pt>
                <c:pt idx="5">
                  <c:v>39</c:v>
                </c:pt>
                <c:pt idx="6">
                  <c:v>45</c:v>
                </c:pt>
                <c:pt idx="7">
                  <c:v>47</c:v>
                </c:pt>
                <c:pt idx="8">
                  <c:v>39</c:v>
                </c:pt>
                <c:pt idx="9">
                  <c:v>57</c:v>
                </c:pt>
                <c:pt idx="10">
                  <c:v>36</c:v>
                </c:pt>
                <c:pt idx="11">
                  <c:v>51</c:v>
                </c:pt>
                <c:pt idx="12">
                  <c:v>40</c:v>
                </c:pt>
                <c:pt idx="13">
                  <c:v>40</c:v>
                </c:pt>
                <c:pt idx="14">
                  <c:v>45</c:v>
                </c:pt>
                <c:pt idx="15">
                  <c:v>76</c:v>
                </c:pt>
                <c:pt idx="16">
                  <c:v>50</c:v>
                </c:pt>
                <c:pt idx="17">
                  <c:v>50</c:v>
                </c:pt>
                <c:pt idx="18">
                  <c:v>48</c:v>
                </c:pt>
                <c:pt idx="19">
                  <c:v>39</c:v>
                </c:pt>
                <c:pt idx="20">
                  <c:v>86</c:v>
                </c:pt>
                <c:pt idx="21">
                  <c:v>66</c:v>
                </c:pt>
                <c:pt idx="22">
                  <c:v>32</c:v>
                </c:pt>
                <c:pt idx="23">
                  <c:v>35</c:v>
                </c:pt>
                <c:pt idx="24">
                  <c:v>48</c:v>
                </c:pt>
                <c:pt idx="25">
                  <c:v>41</c:v>
                </c:pt>
                <c:pt idx="26">
                  <c:v>39</c:v>
                </c:pt>
                <c:pt idx="27">
                  <c:v>43</c:v>
                </c:pt>
                <c:pt idx="28">
                  <c:v>39</c:v>
                </c:pt>
                <c:pt idx="29">
                  <c:v>43</c:v>
                </c:pt>
                <c:pt idx="30">
                  <c:v>33</c:v>
                </c:pt>
                <c:pt idx="31">
                  <c:v>39</c:v>
                </c:pt>
                <c:pt idx="32">
                  <c:v>52</c:v>
                </c:pt>
                <c:pt idx="33">
                  <c:v>39</c:v>
                </c:pt>
                <c:pt idx="34">
                  <c:v>51</c:v>
                </c:pt>
                <c:pt idx="35">
                  <c:v>31</c:v>
                </c:pt>
                <c:pt idx="36">
                  <c:v>41</c:v>
                </c:pt>
                <c:pt idx="37">
                  <c:v>44</c:v>
                </c:pt>
                <c:pt idx="38">
                  <c:v>36</c:v>
                </c:pt>
                <c:pt idx="39">
                  <c:v>29</c:v>
                </c:pt>
                <c:pt idx="40">
                  <c:v>47</c:v>
                </c:pt>
                <c:pt idx="41">
                  <c:v>39</c:v>
                </c:pt>
                <c:pt idx="42">
                  <c:v>54</c:v>
                </c:pt>
                <c:pt idx="44">
                  <c:v>62</c:v>
                </c:pt>
                <c:pt idx="45">
                  <c:v>44</c:v>
                </c:pt>
                <c:pt idx="46">
                  <c:v>58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4566784"/>
        <c:axId val="174572672"/>
      </c:lineChart>
      <c:catAx>
        <c:axId val="174566784"/>
        <c:scaling>
          <c:orientation val="minMax"/>
        </c:scaling>
        <c:delete val="0"/>
        <c:axPos val="b"/>
        <c:majorTickMark val="out"/>
        <c:minorTickMark val="none"/>
        <c:tickLblPos val="nextTo"/>
        <c:crossAx val="174572672"/>
        <c:crosses val="autoZero"/>
        <c:auto val="1"/>
        <c:lblAlgn val="ctr"/>
        <c:lblOffset val="100"/>
        <c:noMultiLvlLbl val="0"/>
      </c:catAx>
      <c:valAx>
        <c:axId val="1745726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45667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4AA05B-1D5E-4947-ABEB-79783211BBF3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BED505-D182-4D7B-8D49-E524B84EFB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028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ED505-D182-4D7B-8D49-E524B84EFBF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048000"/>
            <a:ext cx="9144000" cy="8382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2667000"/>
            <a:ext cx="4724400" cy="457200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A1CAC-2566-4552-AD4A-E039CB9888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51D83-914A-47FB-8720-F8020BF012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34150" y="0"/>
            <a:ext cx="1847850" cy="6126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90600" y="0"/>
            <a:ext cx="5391150" cy="61261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4CE0E-576A-41CE-9AB3-64E44D3EE8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00C6C-F365-40EA-ABCB-4B5A6CD7DD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60E1A-3383-4D79-BC2B-46DCBE2CA0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90600" y="1600200"/>
            <a:ext cx="3543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3543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353E5-6907-4964-A081-F42BD189E5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F2B7F-1C47-46E7-A7D7-58BAFB0435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A089A-9913-493D-A9A9-A5E7FB38DE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FC35E-C9A2-4298-ACDE-ACA839EE09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A40A7-845C-48E2-9C8A-3B3A2C40FE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B69F9-1E0D-4D17-B718-C5F2E87C3E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0"/>
            <a:ext cx="7391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00200"/>
            <a:ext cx="7239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0FD75BC9-DFB0-4673-A95E-5F6E0B681D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6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3"/>
          <p:cNvSpPr>
            <a:spLocks noGrp="1"/>
          </p:cNvSpPr>
          <p:nvPr>
            <p:ph type="ctrTitle"/>
          </p:nvPr>
        </p:nvSpPr>
        <p:spPr>
          <a:xfrm>
            <a:off x="0" y="685800"/>
            <a:ext cx="9144000" cy="1066800"/>
          </a:xfrm>
        </p:spPr>
        <p:txBody>
          <a:bodyPr/>
          <a:lstStyle/>
          <a:p>
            <a:pPr eaLnBrk="1" hangingPunct="1"/>
            <a:r>
              <a:rPr lang="ru-RU" sz="4400" b="1" dirty="0" smtClean="0"/>
              <a:t>Демографическая картина воспроизводства населения в </a:t>
            </a:r>
            <a:br>
              <a:rPr lang="ru-RU" sz="4400" b="1" dirty="0" smtClean="0"/>
            </a:br>
            <a:r>
              <a:rPr lang="ru-RU" sz="4400" b="1" dirty="0" smtClean="0"/>
              <a:t>г. Северодвинске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b="1" dirty="0" smtClean="0">
              <a:solidFill>
                <a:srgbClr val="3333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38600" y="4011067"/>
            <a:ext cx="4800600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8" algn="r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ru-RU" sz="2000" b="1" dirty="0" smtClean="0">
                <a:solidFill>
                  <a:srgbClr val="333300"/>
                </a:solidFill>
              </a:rPr>
              <a:t>Гладышева Виктория Юрьевна </a:t>
            </a:r>
          </a:p>
          <a:p>
            <a:pPr marL="26988" algn="r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ru-RU" sz="2000" b="1" dirty="0" smtClean="0">
                <a:solidFill>
                  <a:srgbClr val="333300"/>
                </a:solidFill>
              </a:rPr>
              <a:t>10 </a:t>
            </a:r>
            <a:r>
              <a:rPr lang="ru-RU" sz="2000" b="1" dirty="0">
                <a:solidFill>
                  <a:srgbClr val="333300"/>
                </a:solidFill>
              </a:rPr>
              <a:t>А класс </a:t>
            </a:r>
          </a:p>
          <a:p>
            <a:pPr marL="26988" algn="r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ru-RU" sz="2000" b="1" dirty="0">
                <a:solidFill>
                  <a:srgbClr val="333300"/>
                </a:solidFill>
              </a:rPr>
              <a:t>МОУ «Общеобразовательная школа №13»</a:t>
            </a:r>
          </a:p>
          <a:p>
            <a:pPr marL="26988" algn="r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ru-RU" sz="2000" b="1" dirty="0">
                <a:solidFill>
                  <a:srgbClr val="333300"/>
                </a:solidFill>
              </a:rPr>
              <a:t> </a:t>
            </a:r>
            <a:r>
              <a:rPr lang="ru-RU" sz="2000" b="1" dirty="0" smtClean="0">
                <a:solidFill>
                  <a:srgbClr val="333300"/>
                </a:solidFill>
              </a:rPr>
              <a:t>Руководитель</a:t>
            </a:r>
            <a:r>
              <a:rPr lang="ru-RU" sz="2000" b="1" dirty="0">
                <a:solidFill>
                  <a:srgbClr val="333300"/>
                </a:solidFill>
              </a:rPr>
              <a:t>:</a:t>
            </a:r>
          </a:p>
          <a:p>
            <a:pPr marL="26988" algn="r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ru-RU" sz="2000" b="1" dirty="0">
                <a:solidFill>
                  <a:srgbClr val="333300"/>
                </a:solidFill>
              </a:rPr>
              <a:t>Векшина Надежда Захаровна,</a:t>
            </a:r>
          </a:p>
          <a:p>
            <a:pPr marL="26988" algn="r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ru-RU" sz="2000" b="1" dirty="0">
                <a:solidFill>
                  <a:srgbClr val="333300"/>
                </a:solidFill>
              </a:rPr>
              <a:t>учитель географии и экономики</a:t>
            </a:r>
          </a:p>
          <a:p>
            <a:pPr marL="26988" algn="r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ru-RU" sz="2000" b="1" dirty="0">
                <a:solidFill>
                  <a:srgbClr val="333300"/>
                </a:solidFill>
              </a:rPr>
              <a:t>высшей квалификационной категории </a:t>
            </a:r>
          </a:p>
          <a:p>
            <a:pPr marL="26988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endParaRPr lang="ru-RU" sz="2000" b="1" dirty="0">
              <a:solidFill>
                <a:srgbClr val="320E04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b="1" dirty="0" smtClean="0">
                <a:solidFill>
                  <a:schemeClr val="tx1"/>
                </a:solidFill>
              </a:rPr>
              <a:t>Смертность</a:t>
            </a:r>
          </a:p>
        </p:txBody>
      </p:sp>
      <p:pic>
        <p:nvPicPr>
          <p:cNvPr id="4" name="Содержимое 3" descr="80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3749524"/>
            <a:ext cx="4166681" cy="3108476"/>
          </a:xfrm>
          <a:effectLst>
            <a:softEdge rad="317500"/>
          </a:effectLst>
        </p:spPr>
      </p:pic>
      <p:pic>
        <p:nvPicPr>
          <p:cNvPr id="6" name="Рисунок 5" descr="x_e1b38c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3829050"/>
            <a:ext cx="4038600" cy="302895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Рисунок 6" descr="x_946eb6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1066800"/>
            <a:ext cx="3860800" cy="28956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Рисунок 7" descr="57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8200" y="1143000"/>
            <a:ext cx="3777803" cy="251460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8915400" cy="914400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chemeClr val="tx1"/>
                </a:solidFill>
              </a:rPr>
              <a:t>График смертности</a:t>
            </a:r>
            <a:r>
              <a:rPr lang="en-US" dirty="0" smtClean="0">
                <a:solidFill>
                  <a:schemeClr val="tx1"/>
                </a:solidFill>
              </a:rPr>
              <a:t> (2009)</a:t>
            </a:r>
            <a:endParaRPr lang="ru-RU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28600" y="2057400"/>
          <a:ext cx="86868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26" name="AutoShape 2"/>
          <p:cNvCxnSpPr>
            <a:cxnSpLocks noChangeShapeType="1"/>
          </p:cNvCxnSpPr>
          <p:nvPr/>
        </p:nvCxnSpPr>
        <p:spPr bwMode="auto">
          <a:xfrm>
            <a:off x="609600" y="4276726"/>
            <a:ext cx="8105804" cy="9530"/>
          </a:xfrm>
          <a:prstGeom prst="straightConnector1">
            <a:avLst/>
          </a:prstGeom>
          <a:noFill/>
          <a:ln w="31750">
            <a:solidFill>
              <a:srgbClr val="0070C0"/>
            </a:solidFill>
            <a:round/>
            <a:headEnd/>
            <a:tailEnd/>
          </a:ln>
          <a:effectLst/>
        </p:spPr>
      </p:cxnSp>
      <p:sp>
        <p:nvSpPr>
          <p:cNvPr id="8" name="Прямоугольник 7"/>
          <p:cNvSpPr/>
          <p:nvPr/>
        </p:nvSpPr>
        <p:spPr>
          <a:xfrm>
            <a:off x="1066800" y="1447800"/>
            <a:ext cx="701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333300"/>
                </a:solidFill>
              </a:rPr>
              <a:t>Средний показатель -44</a:t>
            </a:r>
            <a:endParaRPr lang="ru-RU" sz="2800" dirty="0">
              <a:solidFill>
                <a:srgbClr val="333300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857752" y="1785926"/>
            <a:ext cx="1000132" cy="158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391400" cy="91440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chemeClr val="tx1"/>
                </a:solidFill>
              </a:rPr>
              <a:t>Естественный прирост</a:t>
            </a:r>
          </a:p>
        </p:txBody>
      </p:sp>
      <p:pic>
        <p:nvPicPr>
          <p:cNvPr id="9" name="Рисунок 8" descr="bigcrow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2590800"/>
            <a:ext cx="3810000" cy="2405281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4" name="Рисунок 3" descr="0_68ada_15c3014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43000"/>
            <a:ext cx="4117708" cy="35052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Рисунок 4" descr="092bdef991752e0640b29a97a9d0973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7800" y="4445490"/>
            <a:ext cx="3124200" cy="241251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1" name="Рисунок 10" descr="vision_peopl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62600" y="1371600"/>
            <a:ext cx="3581400" cy="411861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3" name="Рисунок 12" descr="holy-man-ja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4452366"/>
            <a:ext cx="3045107" cy="2405634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391400" cy="91440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График естественного прироста</a:t>
            </a:r>
            <a:r>
              <a:rPr lang="en-US" b="1" dirty="0" smtClean="0">
                <a:solidFill>
                  <a:schemeClr val="tx1"/>
                </a:solidFill>
              </a:rPr>
              <a:t> (2009)</a:t>
            </a:r>
            <a:endParaRPr lang="ru-RU" b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2209800"/>
          <a:ext cx="86106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371600" y="1600200"/>
            <a:ext cx="5562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Средний показатель  -2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333300"/>
              </a:solidFill>
              <a:effectLst/>
              <a:latin typeface="+mj-lt"/>
            </a:endParaRPr>
          </a:p>
        </p:txBody>
      </p:sp>
      <p:cxnSp>
        <p:nvCxnSpPr>
          <p:cNvPr id="8" name="AutoShape 2"/>
          <p:cNvCxnSpPr>
            <a:cxnSpLocks noChangeShapeType="1"/>
          </p:cNvCxnSpPr>
          <p:nvPr/>
        </p:nvCxnSpPr>
        <p:spPr bwMode="auto">
          <a:xfrm flipV="1">
            <a:off x="609600" y="5257800"/>
            <a:ext cx="8229600" cy="9526"/>
          </a:xfrm>
          <a:prstGeom prst="straightConnector1">
            <a:avLst/>
          </a:prstGeom>
          <a:noFill/>
          <a:ln w="31750">
            <a:solidFill>
              <a:srgbClr val="0070C0"/>
            </a:solidFill>
            <a:round/>
            <a:headEnd/>
            <a:tailEnd/>
          </a:ln>
          <a:effectLst/>
        </p:spPr>
      </p:cxnSp>
      <p:cxnSp>
        <p:nvCxnSpPr>
          <p:cNvPr id="13" name="Прямая соединительная линия 12"/>
          <p:cNvCxnSpPr/>
          <p:nvPr/>
        </p:nvCxnSpPr>
        <p:spPr>
          <a:xfrm>
            <a:off x="5143504" y="1928802"/>
            <a:ext cx="928694" cy="158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26876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428604"/>
            <a:ext cx="2376510" cy="237651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1" name="Рисунок 20" descr="ca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1800" y="4648200"/>
            <a:ext cx="4366565" cy="22098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chemeClr val="tx1"/>
                </a:solidFill>
              </a:rPr>
              <a:t>Брачность</a:t>
            </a:r>
          </a:p>
        </p:txBody>
      </p:sp>
      <p:pic>
        <p:nvPicPr>
          <p:cNvPr id="15" name="Рисунок 14" descr="38139397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773534"/>
            <a:ext cx="3124200" cy="208446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6" name="Рисунок 15" descr="62310384_1238028567_1238011544_wed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28926" y="1913966"/>
            <a:ext cx="3286148" cy="316200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0" name="Рисунок 19" descr="b25d46369b4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868" y="571480"/>
            <a:ext cx="3190431" cy="21336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3" name="Рисунок 22" descr="sdelat_krasivye_zuby_k_svadb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58016" y="0"/>
            <a:ext cx="1857388" cy="2782801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9" name="Рисунок 18" descr="6339121-wedding-hands-hands-with-rings-on-background-of-the-bouquet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36892" y="4794136"/>
            <a:ext cx="2007108" cy="206386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0" name="Рисунок 9" descr="15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867400" y="2362200"/>
            <a:ext cx="3276600" cy="245745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1" name="Рисунок 10" descr="963ccd7a180e9366870383dc53346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57224" y="2000240"/>
            <a:ext cx="2068868" cy="3106409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391400" cy="914400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chemeClr val="tx1"/>
                </a:solidFill>
              </a:rPr>
              <a:t>График брачности</a:t>
            </a:r>
            <a:r>
              <a:rPr lang="en-US" dirty="0" smtClean="0">
                <a:solidFill>
                  <a:schemeClr val="tx1"/>
                </a:solidFill>
              </a:rPr>
              <a:t> (2009)</a:t>
            </a:r>
            <a:endParaRPr lang="ru-RU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2000240"/>
          <a:ext cx="8701118" cy="4629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Средний показатель - 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38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Средний показатель - 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38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Средний показатель - 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38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Средний показатель - 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38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Средний показатель - 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38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143000" y="1524000"/>
            <a:ext cx="6477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333300"/>
                </a:solidFill>
              </a:rPr>
              <a:t>Средний показатель -38</a:t>
            </a:r>
            <a:endParaRPr lang="ru-RU" sz="2800" dirty="0">
              <a:solidFill>
                <a:srgbClr val="333300"/>
              </a:solidFill>
            </a:endParaRPr>
          </a:p>
        </p:txBody>
      </p:sp>
      <p:cxnSp>
        <p:nvCxnSpPr>
          <p:cNvPr id="21" name="AutoShape 2"/>
          <p:cNvCxnSpPr>
            <a:cxnSpLocks noChangeShapeType="1"/>
          </p:cNvCxnSpPr>
          <p:nvPr/>
        </p:nvCxnSpPr>
        <p:spPr bwMode="auto">
          <a:xfrm>
            <a:off x="928662" y="4429132"/>
            <a:ext cx="7820052" cy="1588"/>
          </a:xfrm>
          <a:prstGeom prst="straightConnector1">
            <a:avLst/>
          </a:prstGeom>
          <a:noFill/>
          <a:ln w="31750">
            <a:solidFill>
              <a:srgbClr val="0070C0"/>
            </a:solidFill>
            <a:round/>
            <a:headEnd/>
            <a:tailEnd/>
          </a:ln>
          <a:effectLst/>
        </p:spPr>
      </p:cxnSp>
      <p:cxnSp>
        <p:nvCxnSpPr>
          <p:cNvPr id="22" name="Прямая соединительная линия 21"/>
          <p:cNvCxnSpPr/>
          <p:nvPr/>
        </p:nvCxnSpPr>
        <p:spPr>
          <a:xfrm>
            <a:off x="5072066" y="1785926"/>
            <a:ext cx="1143008" cy="158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chemeClr val="tx1"/>
                </a:solidFill>
              </a:rPr>
              <a:t>Разводимость</a:t>
            </a:r>
          </a:p>
        </p:txBody>
      </p:sp>
      <p:pic>
        <p:nvPicPr>
          <p:cNvPr id="5" name="Рисунок 4" descr="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0999" y="457200"/>
            <a:ext cx="2402465" cy="27432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 descr="BIGkidbalanceparents-3-3-2.jp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94429" y="762000"/>
            <a:ext cx="3549571" cy="23622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Рисунок 6" descr="dishonesty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760" y="4071942"/>
            <a:ext cx="2590800" cy="2590800"/>
          </a:xfrm>
          <a:prstGeom prst="rect">
            <a:avLst/>
          </a:prstGeom>
        </p:spPr>
      </p:pic>
      <p:pic>
        <p:nvPicPr>
          <p:cNvPr id="10" name="Рисунок 9" descr="schizm_in_coupl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" y="3810000"/>
            <a:ext cx="2286000" cy="282157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1" name="Рисунок 10" descr="imag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00166" y="1714488"/>
            <a:ext cx="5897670" cy="3587750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91440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chemeClr val="tx1"/>
                </a:solidFill>
              </a:rPr>
              <a:t>График разводимости</a:t>
            </a:r>
            <a:r>
              <a:rPr lang="en-US" b="1" dirty="0" smtClean="0">
                <a:solidFill>
                  <a:schemeClr val="tx1"/>
                </a:solidFill>
              </a:rPr>
              <a:t> (2009)</a:t>
            </a:r>
            <a:endParaRPr lang="ru-RU" b="1" dirty="0" smtClean="0">
              <a:solidFill>
                <a:schemeClr val="tx1"/>
              </a:solidFill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143000" y="1371600"/>
            <a:ext cx="7010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Средний показатель-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18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333300"/>
              </a:solidFill>
              <a:effectLst/>
              <a:latin typeface="+mj-lt"/>
            </a:endParaRPr>
          </a:p>
        </p:txBody>
      </p:sp>
      <p:graphicFrame>
        <p:nvGraphicFramePr>
          <p:cNvPr id="11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785902"/>
          <a:ext cx="8929718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2" name="AutoShape 2"/>
          <p:cNvCxnSpPr>
            <a:cxnSpLocks noChangeShapeType="1"/>
          </p:cNvCxnSpPr>
          <p:nvPr/>
        </p:nvCxnSpPr>
        <p:spPr bwMode="auto">
          <a:xfrm flipV="1">
            <a:off x="1071538" y="4857760"/>
            <a:ext cx="7072362" cy="9526"/>
          </a:xfrm>
          <a:prstGeom prst="straightConnector1">
            <a:avLst/>
          </a:prstGeom>
          <a:noFill/>
          <a:ln w="31750">
            <a:solidFill>
              <a:srgbClr val="0070C0"/>
            </a:solidFill>
            <a:round/>
            <a:headEnd/>
            <a:tailEnd/>
          </a:ln>
          <a:effectLst/>
        </p:spPr>
      </p:cxnSp>
      <p:cxnSp>
        <p:nvCxnSpPr>
          <p:cNvPr id="8" name="Прямая соединительная линия 7"/>
          <p:cNvCxnSpPr/>
          <p:nvPr/>
        </p:nvCxnSpPr>
        <p:spPr>
          <a:xfrm>
            <a:off x="5000628" y="1714488"/>
            <a:ext cx="1143008" cy="158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990600" y="0"/>
            <a:ext cx="7467600" cy="12192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График основных показателей</a:t>
            </a:r>
            <a:r>
              <a:rPr lang="en-US" dirty="0" smtClean="0">
                <a:solidFill>
                  <a:schemeClr val="tx1"/>
                </a:solidFill>
              </a:rPr>
              <a:t> (2009)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838200" y="1524000"/>
            <a:ext cx="7239000" cy="4525963"/>
          </a:xfrm>
        </p:spPr>
        <p:txBody>
          <a:bodyPr/>
          <a:lstStyle/>
          <a:p>
            <a:endParaRPr lang="ru-RU" dirty="0" smtClean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14282" y="1500174"/>
          <a:ext cx="8701118" cy="5057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391400" cy="91440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Заключение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57224" y="1600200"/>
            <a:ext cx="7372376" cy="5043510"/>
          </a:xfrm>
        </p:spPr>
        <p:txBody>
          <a:bodyPr/>
          <a:lstStyle/>
          <a:p>
            <a:pPr>
              <a:buNone/>
            </a:pPr>
            <a:r>
              <a:rPr lang="en-US" sz="1600" dirty="0" smtClean="0">
                <a:solidFill>
                  <a:srgbClr val="333300"/>
                </a:solidFill>
              </a:rPr>
              <a:t>          </a:t>
            </a:r>
            <a:r>
              <a:rPr lang="en-US" sz="2000" dirty="0" smtClean="0">
                <a:solidFill>
                  <a:srgbClr val="333300"/>
                </a:solidFill>
              </a:rPr>
              <a:t>       </a:t>
            </a:r>
            <a:r>
              <a:rPr lang="ru-RU" sz="2000" dirty="0" smtClean="0">
                <a:solidFill>
                  <a:srgbClr val="333300"/>
                </a:solidFill>
              </a:rPr>
              <a:t>Последний представленный график </a:t>
            </a:r>
            <a:r>
              <a:rPr lang="en-US" sz="2000" dirty="0" smtClean="0">
                <a:solidFill>
                  <a:srgbClr val="333300"/>
                </a:solidFill>
              </a:rPr>
              <a:t> </a:t>
            </a:r>
            <a:r>
              <a:rPr lang="ru-RU" sz="2000" dirty="0" smtClean="0">
                <a:solidFill>
                  <a:srgbClr val="333300"/>
                </a:solidFill>
              </a:rPr>
              <a:t>показывает основные демографические показатели (рождаемость и смертность) по городу Северодвинску за 2009 год. По нему можно видеть , что знаменитый «Русский крест» , которым пугали лет пять тому назад, по нашему графику не вырисовывается. Но есть несколько точек пересечения графиков, которые говорят о нулевом естественном приросте, который может привести к вымиранию населения и старению нации. По работе мы можем сделать следующие выводы:</a:t>
            </a:r>
          </a:p>
          <a:p>
            <a:r>
              <a:rPr lang="ru-RU" sz="1600" dirty="0" smtClean="0">
                <a:solidFill>
                  <a:srgbClr val="333300"/>
                </a:solidFill>
              </a:rPr>
              <a:t>	</a:t>
            </a:r>
            <a:r>
              <a:rPr lang="ru-RU" sz="2000" dirty="0" smtClean="0">
                <a:solidFill>
                  <a:srgbClr val="333300"/>
                </a:solidFill>
              </a:rPr>
              <a:t>Для нашего города характерны все существующие демографические показатели воспроизводства населения.</a:t>
            </a:r>
            <a:endParaRPr lang="en-US" sz="2000" dirty="0" smtClean="0">
              <a:solidFill>
                <a:srgbClr val="333300"/>
              </a:solidFill>
            </a:endParaRPr>
          </a:p>
          <a:p>
            <a:r>
              <a:rPr lang="ru-RU" sz="2000" dirty="0" smtClean="0">
                <a:solidFill>
                  <a:srgbClr val="333300"/>
                </a:solidFill>
              </a:rPr>
              <a:t>Естественное движение населения соответствует первому типу воспроизводства, причём с отрицательным естественным приростом, подтверждающим процесс депопуляции.</a:t>
            </a:r>
          </a:p>
          <a:p>
            <a:endParaRPr lang="ru-RU" sz="2000" dirty="0" smtClean="0">
              <a:solidFill>
                <a:srgbClr val="3333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 (1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400" y="1066801"/>
            <a:ext cx="3422071" cy="2971799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1" name="Рисунок 10" descr="911_treas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073513"/>
            <a:ext cx="3819121" cy="2784487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0" name="Рисунок 9" descr="9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066800"/>
            <a:ext cx="3492181" cy="28956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228600"/>
            <a:ext cx="5334000" cy="1447800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sz="3600" dirty="0" smtClean="0"/>
              <a:t>     Существует немало глобальных  проблем…</a:t>
            </a:r>
          </a:p>
        </p:txBody>
      </p:sp>
      <p:pic>
        <p:nvPicPr>
          <p:cNvPr id="9" name="Рисунок 8" descr="post-2-1290154859675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86400" y="4053840"/>
            <a:ext cx="3810000" cy="280416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Рисунок 7" descr="2adc13adf42c86f80fcb634caa5f4a7a_X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67000" y="2362200"/>
            <a:ext cx="3886414" cy="274320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285860"/>
            <a:ext cx="7167562" cy="5072098"/>
          </a:xfrm>
        </p:spPr>
        <p:txBody>
          <a:bodyPr/>
          <a:lstStyle/>
          <a:p>
            <a:r>
              <a:rPr lang="en-US" sz="2000" dirty="0" smtClean="0">
                <a:solidFill>
                  <a:srgbClr val="333300"/>
                </a:solidFill>
              </a:rPr>
              <a:t> </a:t>
            </a:r>
            <a:r>
              <a:rPr lang="ru-RU" sz="2000" dirty="0" smtClean="0">
                <a:solidFill>
                  <a:srgbClr val="333300"/>
                </a:solidFill>
              </a:rPr>
              <a:t> Можно говорить о медленном увеличении  численности населения в городе, благодаря демографической политике, проводимой государством  и местными органами управления.        </a:t>
            </a:r>
            <a:endParaRPr lang="en-US" sz="2000" dirty="0" smtClean="0">
              <a:solidFill>
                <a:srgbClr val="333300"/>
              </a:solidFill>
            </a:endParaRPr>
          </a:p>
          <a:p>
            <a:r>
              <a:rPr lang="ru-RU" sz="2000" dirty="0" smtClean="0">
                <a:solidFill>
                  <a:srgbClr val="333300"/>
                </a:solidFill>
              </a:rPr>
              <a:t>Рождаемость напрямую связана с показателями  брачности.</a:t>
            </a:r>
            <a:endParaRPr lang="en-US" sz="2000" dirty="0" smtClean="0">
              <a:solidFill>
                <a:srgbClr val="333300"/>
              </a:solidFill>
            </a:endParaRPr>
          </a:p>
          <a:p>
            <a:r>
              <a:rPr lang="ru-RU" sz="2000" dirty="0" smtClean="0">
                <a:solidFill>
                  <a:srgbClr val="333300"/>
                </a:solidFill>
              </a:rPr>
              <a:t> Для города характерен высокий показатель смертности, что ведёт к отрицательному естественному приросту. Причины смертности:</a:t>
            </a:r>
            <a:endParaRPr lang="en-US" sz="2000" dirty="0" smtClean="0">
              <a:solidFill>
                <a:srgbClr val="333300"/>
              </a:solidFill>
            </a:endParaRPr>
          </a:p>
          <a:p>
            <a:pPr marL="0" lvl="0" indent="0">
              <a:buNone/>
            </a:pPr>
            <a:r>
              <a:rPr lang="ru-RU" sz="2000" dirty="0" smtClean="0">
                <a:solidFill>
                  <a:srgbClr val="333300"/>
                </a:solidFill>
              </a:rPr>
              <a:t>-Медицинские показатели</a:t>
            </a:r>
          </a:p>
          <a:p>
            <a:pPr marL="0" lvl="0" indent="0">
              <a:buNone/>
            </a:pPr>
            <a:r>
              <a:rPr lang="ru-RU" sz="2000" dirty="0" smtClean="0">
                <a:solidFill>
                  <a:srgbClr val="333300"/>
                </a:solidFill>
              </a:rPr>
              <a:t>-Экологическая ситуация в городе</a:t>
            </a:r>
          </a:p>
          <a:p>
            <a:pPr marL="0" lvl="0" indent="0">
              <a:buNone/>
            </a:pPr>
            <a:r>
              <a:rPr lang="ru-RU" sz="2000" dirty="0" smtClean="0">
                <a:solidFill>
                  <a:srgbClr val="333300"/>
                </a:solidFill>
              </a:rPr>
              <a:t>-Дорожно –транспортные происшествия</a:t>
            </a:r>
          </a:p>
          <a:p>
            <a:pPr marL="0" lvl="0" indent="0">
              <a:buNone/>
            </a:pPr>
            <a:r>
              <a:rPr lang="ru-RU" sz="2000" dirty="0" smtClean="0">
                <a:solidFill>
                  <a:srgbClr val="333300"/>
                </a:solidFill>
              </a:rPr>
              <a:t>-Производственные травмы</a:t>
            </a:r>
          </a:p>
          <a:p>
            <a:pPr marL="0" lvl="0" indent="0">
              <a:buNone/>
            </a:pPr>
            <a:r>
              <a:rPr lang="ru-RU" sz="2000" dirty="0" smtClean="0">
                <a:solidFill>
                  <a:srgbClr val="333300"/>
                </a:solidFill>
              </a:rPr>
              <a:t>-Суицид</a:t>
            </a:r>
          </a:p>
          <a:p>
            <a:pPr marL="0" lvl="0" indent="0">
              <a:buNone/>
            </a:pPr>
            <a:r>
              <a:rPr lang="ru-RU" sz="2000" dirty="0" smtClean="0">
                <a:solidFill>
                  <a:srgbClr val="333300"/>
                </a:solidFill>
              </a:rPr>
              <a:t>-Вредные привычки, связанные с алкоголем, курением, наркоманией.</a:t>
            </a:r>
          </a:p>
          <a:p>
            <a:endParaRPr lang="ru-RU" sz="2000" dirty="0" smtClean="0">
              <a:solidFill>
                <a:srgbClr val="333300"/>
              </a:solidFill>
            </a:endParaRPr>
          </a:p>
          <a:p>
            <a:endParaRPr lang="ru-RU" sz="2000" dirty="0">
              <a:solidFill>
                <a:srgbClr val="3333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revi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346" y="-214338"/>
            <a:ext cx="6212836" cy="3929066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3714752"/>
            <a:ext cx="7358114" cy="2928982"/>
          </a:xfrm>
        </p:spPr>
        <p:txBody>
          <a:bodyPr/>
          <a:lstStyle/>
          <a:p>
            <a:pPr>
              <a:buNone/>
            </a:pPr>
            <a:r>
              <a:rPr lang="en-US" sz="2000" dirty="0" smtClean="0">
                <a:solidFill>
                  <a:srgbClr val="333300"/>
                </a:solidFill>
              </a:rPr>
              <a:t>		</a:t>
            </a:r>
            <a:r>
              <a:rPr lang="ru-RU" sz="2400" dirty="0" smtClean="0">
                <a:solidFill>
                  <a:srgbClr val="333300"/>
                </a:solidFill>
              </a:rPr>
              <a:t>Городу необходимо иметь серьёзную программу, направленную на повышение рождаемости, сокращению смертности населения, улучшению здравоохранения, жилищных условий, решению социально -  экономических проблем. В таком случае, город не будет вымирать, а будет иметь будущее</a:t>
            </a:r>
          </a:p>
          <a:p>
            <a:endParaRPr lang="ru-RU" dirty="0"/>
          </a:p>
        </p:txBody>
      </p:sp>
      <p:pic>
        <p:nvPicPr>
          <p:cNvPr id="5" name="Рисунок 4" descr="Severodvins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0"/>
            <a:ext cx="4405342" cy="3304008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85800" y="685800"/>
            <a:ext cx="7924800" cy="1143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/>
                <a:solidFill>
                  <a:srgbClr val="A28282"/>
                </a:solidFill>
                <a:effectLst/>
              </a:rPr>
              <a:t>Спасибо за внимание</a:t>
            </a:r>
            <a:endParaRPr lang="ru-RU" sz="6600" b="1" cap="none" spc="0" dirty="0">
              <a:ln/>
              <a:solidFill>
                <a:srgbClr val="A28282"/>
              </a:solidFill>
              <a:effectLst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d_proszk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342" y="3286124"/>
            <a:ext cx="4114658" cy="3357562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28600" y="152400"/>
            <a:ext cx="3657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+mn-lt"/>
              </a:rPr>
              <a:t>Но есть и  ещё одна…</a:t>
            </a:r>
            <a:endParaRPr lang="ru-RU" sz="4000" dirty="0">
              <a:latin typeface="+mn-lt"/>
            </a:endParaRPr>
          </a:p>
        </p:txBody>
      </p:sp>
      <p:pic>
        <p:nvPicPr>
          <p:cNvPr id="7" name="Рисунок 6" descr="26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28692" y="214290"/>
            <a:ext cx="4815308" cy="307183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 descr="25.02 cmjpgem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57222" y="2643182"/>
            <a:ext cx="6096011" cy="4572008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1371600"/>
            <a:ext cx="7543800" cy="5257800"/>
          </a:xfrm>
        </p:spPr>
        <p:txBody>
          <a:bodyPr/>
          <a:lstStyle/>
          <a:p>
            <a:pPr algn="ctr" eaLnBrk="1" hangingPunct="1">
              <a:buNone/>
              <a:defRPr/>
            </a:pPr>
            <a:r>
              <a:rPr lang="ru-RU" sz="2600" b="1" dirty="0" smtClean="0">
                <a:solidFill>
                  <a:srgbClr val="333300"/>
                </a:solidFill>
              </a:rPr>
              <a:t>       Цель работы:</a:t>
            </a:r>
            <a:r>
              <a:rPr lang="ru-RU" sz="2600" dirty="0" smtClean="0">
                <a:solidFill>
                  <a:srgbClr val="333300"/>
                </a:solidFill>
              </a:rPr>
              <a:t> Изучить  демографическую ситуацию  воспроизводства в городе Северодвинске, используя материалы газеты «Северный рабочий» за 2009 г. </a:t>
            </a:r>
          </a:p>
          <a:p>
            <a:pPr>
              <a:buNone/>
            </a:pPr>
            <a:r>
              <a:rPr lang="ru-RU" sz="2600" dirty="0" smtClean="0">
                <a:solidFill>
                  <a:srgbClr val="333300"/>
                </a:solidFill>
              </a:rPr>
              <a:t>         </a:t>
            </a:r>
          </a:p>
          <a:p>
            <a:pPr>
              <a:buNone/>
            </a:pPr>
            <a:r>
              <a:rPr lang="ru-RU" sz="2600" dirty="0" smtClean="0">
                <a:solidFill>
                  <a:srgbClr val="333300"/>
                </a:solidFill>
              </a:rPr>
              <a:t>Для реализации цели мною были поставлены следующие  </a:t>
            </a:r>
            <a:r>
              <a:rPr lang="ru-RU" sz="2600" b="1" dirty="0" smtClean="0">
                <a:solidFill>
                  <a:srgbClr val="333300"/>
                </a:solidFill>
              </a:rPr>
              <a:t>задачи:</a:t>
            </a:r>
            <a:endParaRPr lang="ru-RU" sz="2600" dirty="0" smtClean="0">
              <a:solidFill>
                <a:srgbClr val="333300"/>
              </a:solidFill>
            </a:endParaRPr>
          </a:p>
          <a:p>
            <a:r>
              <a:rPr lang="ru-RU" sz="2600" dirty="0" smtClean="0">
                <a:solidFill>
                  <a:srgbClr val="333300"/>
                </a:solidFill>
              </a:rPr>
              <a:t>1.Изучить литературу  по данному вопросу.</a:t>
            </a:r>
          </a:p>
          <a:p>
            <a:r>
              <a:rPr lang="ru-RU" sz="2600" dirty="0" smtClean="0">
                <a:solidFill>
                  <a:srgbClr val="333300"/>
                </a:solidFill>
              </a:rPr>
              <a:t>2.Проанализировать данные из различных источников информации.</a:t>
            </a:r>
          </a:p>
          <a:p>
            <a:r>
              <a:rPr lang="ru-RU" sz="2600" dirty="0" smtClean="0">
                <a:solidFill>
                  <a:srgbClr val="333300"/>
                </a:solidFill>
              </a:rPr>
              <a:t>3.Обработать полученные результаты и сделать выводы.</a:t>
            </a:r>
          </a:p>
          <a:p>
            <a:pPr eaLnBrk="1" hangingPunct="1">
              <a:buNone/>
              <a:defRPr/>
            </a:pPr>
            <a:endParaRPr lang="ru-RU" dirty="0" smtClean="0">
              <a:solidFill>
                <a:srgbClr val="333300"/>
              </a:solidFill>
            </a:endParaRPr>
          </a:p>
          <a:p>
            <a:pPr eaLnBrk="1" hangingPunct="1">
              <a:defRPr/>
            </a:pPr>
            <a:endParaRPr lang="ru-RU" b="1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609600" y="1447800"/>
            <a:ext cx="7924800" cy="5410200"/>
          </a:xfrm>
        </p:spPr>
        <p:txBody>
          <a:bodyPr/>
          <a:lstStyle/>
          <a:p>
            <a:pPr eaLnBrk="1" hangingPunct="1">
              <a:buNone/>
            </a:pPr>
            <a:r>
              <a:rPr lang="ru-RU" sz="2000" b="1" dirty="0" smtClean="0">
                <a:solidFill>
                  <a:srgbClr val="333300"/>
                </a:solidFill>
              </a:rPr>
              <a:t>         Актуальность:</a:t>
            </a:r>
            <a:r>
              <a:rPr lang="ru-RU" sz="2000" dirty="0" smtClean="0">
                <a:solidFill>
                  <a:srgbClr val="333300"/>
                </a:solidFill>
              </a:rPr>
              <a:t> Я считаю, что тема моей работы актуальна, потому что  данный вопрос сейчас  очень важен в любом государстве, ведь  население является основной производительной силой общества, а от темпов роста   населения зависит количество расходов  на обеспеченность людей ресурсами, жильём,  рабочими местами.</a:t>
            </a:r>
          </a:p>
          <a:p>
            <a:pPr>
              <a:buNone/>
            </a:pPr>
            <a:r>
              <a:rPr lang="ru-RU" sz="2000" dirty="0" smtClean="0">
                <a:solidFill>
                  <a:srgbClr val="333300"/>
                </a:solidFill>
              </a:rPr>
              <a:t>   Для изучения  темы будут  использоваться следующие </a:t>
            </a:r>
            <a:r>
              <a:rPr lang="ru-RU" sz="2000" b="1" dirty="0" smtClean="0">
                <a:solidFill>
                  <a:srgbClr val="333300"/>
                </a:solidFill>
              </a:rPr>
              <a:t>методы исследования:</a:t>
            </a:r>
          </a:p>
          <a:p>
            <a:r>
              <a:rPr lang="ru-RU" sz="2000" dirty="0" smtClean="0">
                <a:solidFill>
                  <a:srgbClr val="333300"/>
                </a:solidFill>
              </a:rPr>
              <a:t> Изучение периодической печати (газета « Северный рабочий»</a:t>
            </a:r>
          </a:p>
          <a:p>
            <a:r>
              <a:rPr lang="ru-RU" sz="2000" dirty="0" smtClean="0">
                <a:solidFill>
                  <a:srgbClr val="333300"/>
                </a:solidFill>
              </a:rPr>
              <a:t>Наблюдение</a:t>
            </a:r>
          </a:p>
          <a:p>
            <a:r>
              <a:rPr lang="ru-RU" sz="2000" dirty="0" smtClean="0">
                <a:solidFill>
                  <a:srgbClr val="333300"/>
                </a:solidFill>
              </a:rPr>
              <a:t>Статистический</a:t>
            </a:r>
          </a:p>
          <a:p>
            <a:r>
              <a:rPr lang="ru-RU" sz="2000" dirty="0" smtClean="0">
                <a:solidFill>
                  <a:srgbClr val="333300"/>
                </a:solidFill>
              </a:rPr>
              <a:t>Графический</a:t>
            </a:r>
          </a:p>
          <a:p>
            <a:r>
              <a:rPr lang="ru-RU" sz="2000" dirty="0" smtClean="0">
                <a:solidFill>
                  <a:srgbClr val="333300"/>
                </a:solidFill>
              </a:rPr>
              <a:t>Математический</a:t>
            </a:r>
          </a:p>
          <a:p>
            <a:r>
              <a:rPr lang="ru-RU" sz="2000" dirty="0" smtClean="0">
                <a:solidFill>
                  <a:srgbClr val="333300"/>
                </a:solidFill>
              </a:rPr>
              <a:t>Анализ и синтез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914400" y="1600200"/>
            <a:ext cx="4724400" cy="4724400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>
                <a:solidFill>
                  <a:srgbClr val="333300"/>
                </a:solidFill>
              </a:rPr>
              <a:t>      Джон Граунт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333300"/>
                </a:solidFill>
              </a:rPr>
              <a:t>(англ.  </a:t>
            </a:r>
            <a:r>
              <a:rPr lang="ru-RU" sz="2800" i="1" dirty="0" smtClean="0">
                <a:solidFill>
                  <a:srgbClr val="333300"/>
                </a:solidFill>
              </a:rPr>
              <a:t>John Graunt</a:t>
            </a:r>
            <a:r>
              <a:rPr lang="ru-RU" sz="2800" dirty="0" smtClean="0">
                <a:solidFill>
                  <a:srgbClr val="333300"/>
                </a:solidFill>
              </a:rPr>
              <a:t>;</a:t>
            </a:r>
          </a:p>
          <a:p>
            <a:pPr algn="just">
              <a:buNone/>
            </a:pPr>
            <a:r>
              <a:rPr lang="ru-RU" sz="2800" dirty="0" smtClean="0">
                <a:solidFill>
                  <a:srgbClr val="333300"/>
                </a:solidFill>
              </a:rPr>
              <a:t>    24 апреля 1620,Лондон — 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333300"/>
                </a:solidFill>
              </a:rPr>
              <a:t>18 апреля 1674,Лондон) 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333300"/>
                </a:solidFill>
              </a:rPr>
              <a:t>— 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333300"/>
                </a:solidFill>
              </a:rPr>
              <a:t>английский учёный, родоначальник науки демографии.</a:t>
            </a:r>
            <a:endParaRPr lang="ru-RU" sz="2800" dirty="0">
              <a:solidFill>
                <a:srgbClr val="333300"/>
              </a:solidFill>
            </a:endParaRPr>
          </a:p>
        </p:txBody>
      </p:sp>
      <p:pic>
        <p:nvPicPr>
          <p:cNvPr id="11" name="Рисунок 10" descr="200px-Graunt2 (1)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6249" y="1371600"/>
            <a:ext cx="3557751" cy="5158738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410400" cy="1268760"/>
          </a:xfrm>
        </p:spPr>
        <p:txBody>
          <a:bodyPr/>
          <a:lstStyle/>
          <a:p>
            <a:r>
              <a:rPr lang="ru-RU" sz="4800" dirty="0" smtClean="0">
                <a:solidFill>
                  <a:schemeClr val="tx1"/>
                </a:solidFill>
              </a:rPr>
              <a:t>Алгоритм анализа графиков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rgbClr val="333300"/>
                </a:solidFill>
              </a:rPr>
              <a:t>     </a:t>
            </a:r>
            <a:r>
              <a:rPr lang="ru-RU" sz="2400" b="1" dirty="0" smtClean="0">
                <a:solidFill>
                  <a:srgbClr val="333300"/>
                </a:solidFill>
              </a:rPr>
              <a:t>1.</a:t>
            </a:r>
            <a:r>
              <a:rPr lang="ru-RU" sz="2400" dirty="0" smtClean="0">
                <a:solidFill>
                  <a:srgbClr val="333300"/>
                </a:solidFill>
              </a:rPr>
              <a:t>Все графики представлены в виде ломаных линий</a:t>
            </a:r>
            <a:r>
              <a:rPr lang="en-US" sz="2400" dirty="0" smtClean="0">
                <a:solidFill>
                  <a:srgbClr val="333300"/>
                </a:solidFill>
              </a:rPr>
              <a:t> </a:t>
            </a:r>
            <a:r>
              <a:rPr lang="ru-RU" sz="2400" dirty="0" smtClean="0">
                <a:solidFill>
                  <a:srgbClr val="333300"/>
                </a:solidFill>
              </a:rPr>
              <a:t>или диаграмм, лежащих в системе координат, на которой по оси абсцисс расположена последовательность недель, а по оси ординат обозначено количество актов рождения, смертей, заключения и расторжения браков и естественный прирост.</a:t>
            </a:r>
          </a:p>
          <a:p>
            <a:r>
              <a:rPr lang="ru-RU" sz="2400" b="1" dirty="0" smtClean="0">
                <a:solidFill>
                  <a:srgbClr val="333300"/>
                </a:solidFill>
              </a:rPr>
              <a:t>2.</a:t>
            </a:r>
            <a:r>
              <a:rPr lang="ru-RU" sz="2400" dirty="0" smtClean="0">
                <a:solidFill>
                  <a:srgbClr val="333300"/>
                </a:solidFill>
              </a:rPr>
              <a:t>Рассчитываем среднее арифметическое, складывая все показатели и разделяя полученную сумму на количество недель(47). Таким образом, получаем средний показатель.</a:t>
            </a:r>
          </a:p>
          <a:p>
            <a:r>
              <a:rPr lang="ru-RU" sz="2400" b="1" dirty="0" smtClean="0">
                <a:solidFill>
                  <a:srgbClr val="333300"/>
                </a:solidFill>
              </a:rPr>
              <a:t>3.</a:t>
            </a:r>
            <a:r>
              <a:rPr lang="ru-RU" sz="2400" dirty="0" smtClean="0">
                <a:solidFill>
                  <a:srgbClr val="333300"/>
                </a:solidFill>
              </a:rPr>
              <a:t>Анализируем данные графика. Выводы.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5334000" cy="838200"/>
          </a:xfrm>
        </p:spPr>
        <p:txBody>
          <a:bodyPr/>
          <a:lstStyle/>
          <a:p>
            <a:pPr eaLnBrk="1" hangingPunct="1"/>
            <a:r>
              <a:rPr lang="ru-RU" sz="4800" dirty="0" smtClean="0">
                <a:solidFill>
                  <a:schemeClr val="tx1"/>
                </a:solidFill>
              </a:rPr>
              <a:t>Рождаемость</a:t>
            </a:r>
          </a:p>
        </p:txBody>
      </p:sp>
      <p:sp>
        <p:nvSpPr>
          <p:cNvPr id="1028" name="TextBox 4"/>
          <p:cNvSpPr txBox="1">
            <a:spLocks noChangeArrowheads="1"/>
          </p:cNvSpPr>
          <p:nvPr/>
        </p:nvSpPr>
        <p:spPr bwMode="auto">
          <a:xfrm>
            <a:off x="1905000" y="4495800"/>
            <a:ext cx="99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8" name="Содержимое 7" descr="3c85_1_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flipH="1">
            <a:off x="5715000" y="5029200"/>
            <a:ext cx="1076024" cy="1612021"/>
          </a:xfrm>
          <a:effectLst>
            <a:softEdge rad="127000"/>
          </a:effectLst>
        </p:spPr>
      </p:pic>
      <p:pic>
        <p:nvPicPr>
          <p:cNvPr id="9" name="Рисунок 8" descr="4d259ff982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461760" y="5181600"/>
            <a:ext cx="2682240" cy="16764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4" name="Рисунок 13" descr="440b2424392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549140"/>
            <a:ext cx="3429000" cy="230886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5" name="Рисунок 14" descr="44229_800x600_1276070980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76400" y="1905000"/>
            <a:ext cx="2133600" cy="16002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6" name="Рисунок 15" descr="74376_171260622885918_162246223787358_600869_5037669_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8200" y="1371600"/>
            <a:ext cx="2057400" cy="159282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7" name="Рисунок 16" descr="99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48000" y="2590800"/>
            <a:ext cx="3860800" cy="28956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9" name="Рисунок 18" descr="1292866765_148342215_1----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9600" y="2590800"/>
            <a:ext cx="1524000" cy="234696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0" name="Рисунок 19" descr="bebek11he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52600" y="3352800"/>
            <a:ext cx="2085093" cy="13716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2" name="Рисунок 21" descr="cute-baby-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352800" y="1066799"/>
            <a:ext cx="2745211" cy="176959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4" name="Рисунок 23" descr="scutec bebe(2)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581400" y="4495800"/>
            <a:ext cx="2119312" cy="211931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3" name="Рисунок 12" descr="74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019800" y="1143000"/>
            <a:ext cx="2286000" cy="3284483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1" name="Рисунок 20" descr="bebekresim (41)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248400" y="3733800"/>
            <a:ext cx="2133600" cy="160020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chemeClr val="tx1"/>
                </a:solidFill>
              </a:rPr>
              <a:t>График рождаемости(2009)</a:t>
            </a:r>
            <a:endParaRPr lang="ru-RU" b="1" dirty="0" smtClean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28600" y="1752600"/>
          <a:ext cx="8763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371600" y="1371600"/>
            <a:ext cx="5486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333300"/>
                </a:solidFill>
                <a:ea typeface="Calibri" pitchFamily="34" charset="0"/>
                <a:cs typeface="Times New Roman" pitchFamily="18" charset="0"/>
              </a:rPr>
              <a:t>Средний показатель – 42</a:t>
            </a:r>
            <a:endParaRPr lang="ru-RU" sz="2800" dirty="0" smtClean="0">
              <a:solidFill>
                <a:srgbClr val="333300"/>
              </a:solidFill>
            </a:endParaRPr>
          </a:p>
        </p:txBody>
      </p:sp>
      <p:cxnSp>
        <p:nvCxnSpPr>
          <p:cNvPr id="9217" name="AutoShape 1"/>
          <p:cNvCxnSpPr>
            <a:cxnSpLocks noChangeShapeType="1"/>
          </p:cNvCxnSpPr>
          <p:nvPr/>
        </p:nvCxnSpPr>
        <p:spPr bwMode="auto">
          <a:xfrm>
            <a:off x="561975" y="4419600"/>
            <a:ext cx="8296305" cy="9532"/>
          </a:xfrm>
          <a:prstGeom prst="straightConnector1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  <a:effectLst/>
        </p:spPr>
      </p:cxnSp>
      <p:cxnSp>
        <p:nvCxnSpPr>
          <p:cNvPr id="9" name="Прямая соединительная линия 8"/>
          <p:cNvCxnSpPr/>
          <p:nvPr/>
        </p:nvCxnSpPr>
        <p:spPr>
          <a:xfrm>
            <a:off x="5286380" y="1643050"/>
            <a:ext cx="1000132" cy="158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01090014">
  <a:themeElements>
    <a:clrScheme name="01090014 7">
      <a:dk1>
        <a:srgbClr val="5C1F00"/>
      </a:dk1>
      <a:lt1>
        <a:srgbClr val="FFFFFF"/>
      </a:lt1>
      <a:dk2>
        <a:srgbClr val="800000"/>
      </a:dk2>
      <a:lt2>
        <a:srgbClr val="DFD293"/>
      </a:lt2>
      <a:accent1>
        <a:srgbClr val="CC3300"/>
      </a:accent1>
      <a:accent2>
        <a:srgbClr val="BE7960"/>
      </a:accent2>
      <a:accent3>
        <a:srgbClr val="C0AAAA"/>
      </a:accent3>
      <a:accent4>
        <a:srgbClr val="DADADA"/>
      </a:accent4>
      <a:accent5>
        <a:srgbClr val="E2ADAA"/>
      </a:accent5>
      <a:accent6>
        <a:srgbClr val="AC6D56"/>
      </a:accent6>
      <a:hlink>
        <a:srgbClr val="FFFF99"/>
      </a:hlink>
      <a:folHlink>
        <a:srgbClr val="D3A219"/>
      </a:folHlink>
    </a:clrScheme>
    <a:fontScheme name="01090014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109001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9001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9001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9001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9001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9001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9001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9001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9001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9001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9001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9001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Презентация3</Template>
  <TotalTime>3867431</TotalTime>
  <Words>474</Words>
  <Application>Microsoft Office PowerPoint</Application>
  <PresentationFormat>Экран (4:3)</PresentationFormat>
  <Paragraphs>72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01090014</vt:lpstr>
      <vt:lpstr>Демографическая картина воспроизводства населения в  г. Северодвинске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Алгоритм анализа графиков</vt:lpstr>
      <vt:lpstr>Рождаемость</vt:lpstr>
      <vt:lpstr>График рождаемости(2009)</vt:lpstr>
      <vt:lpstr>Смертность</vt:lpstr>
      <vt:lpstr>График смертности (2009)</vt:lpstr>
      <vt:lpstr>Естественный прирост</vt:lpstr>
      <vt:lpstr>График естественного прироста (2009)</vt:lpstr>
      <vt:lpstr>Брачность</vt:lpstr>
      <vt:lpstr>График брачности (2009)</vt:lpstr>
      <vt:lpstr>Разводимость</vt:lpstr>
      <vt:lpstr>График разводимости (2009)</vt:lpstr>
      <vt:lpstr>График основных показателей (2009) </vt:lpstr>
      <vt:lpstr>Заключение</vt:lpstr>
      <vt:lpstr>Презентация PowerPoint</vt:lpstr>
      <vt:lpstr>Презентация PowerPoint</vt:lpstr>
      <vt:lpstr>Презентация PowerPoint</vt:lpstr>
    </vt:vector>
  </TitlesOfParts>
  <Company>Лицей г. Ивацевичи.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уроку обществознания, 11 класс</dc:title>
  <dc:subject>Демографическая ситуация в современной России и проблемы неполных семей.</dc:subject>
  <dc:creator>Г.И. Непершина, МОУ СОШ № 15 г. Балашова</dc:creator>
  <cp:lastModifiedBy>Надежда Пронская</cp:lastModifiedBy>
  <cp:revision>139</cp:revision>
  <cp:lastPrinted>1601-01-01T00:00:00Z</cp:lastPrinted>
  <dcterms:created xsi:type="dcterms:W3CDTF">1601-01-01T00:00:00Z</dcterms:created>
  <dcterms:modified xsi:type="dcterms:W3CDTF">2015-04-16T09:03:25Z</dcterms:modified>
  <cp:category>Обществознание, 11 класс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