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56" r:id="rId3"/>
    <p:sldId id="260" r:id="rId4"/>
    <p:sldId id="274" r:id="rId5"/>
    <p:sldId id="264" r:id="rId6"/>
    <p:sldId id="266" r:id="rId7"/>
    <p:sldId id="269" r:id="rId8"/>
    <p:sldId id="270" r:id="rId9"/>
    <p:sldId id="267" r:id="rId10"/>
    <p:sldId id="271" r:id="rId11"/>
    <p:sldId id="273" r:id="rId12"/>
    <p:sldId id="276" r:id="rId13"/>
    <p:sldId id="263" r:id="rId14"/>
    <p:sldId id="277" r:id="rId15"/>
    <p:sldId id="292" r:id="rId16"/>
    <p:sldId id="278" r:id="rId17"/>
    <p:sldId id="284" r:id="rId18"/>
    <p:sldId id="293" r:id="rId19"/>
    <p:sldId id="295" r:id="rId20"/>
    <p:sldId id="294" r:id="rId21"/>
    <p:sldId id="296" r:id="rId22"/>
    <p:sldId id="297" r:id="rId23"/>
    <p:sldId id="298" r:id="rId24"/>
    <p:sldId id="285" r:id="rId25"/>
    <p:sldId id="287" r:id="rId26"/>
    <p:sldId id="288" r:id="rId27"/>
    <p:sldId id="289" r:id="rId28"/>
    <p:sldId id="290" r:id="rId29"/>
    <p:sldId id="291" r:id="rId30"/>
    <p:sldId id="283" r:id="rId31"/>
    <p:sldId id="27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00FF99"/>
    <a:srgbClr val="CCFF99"/>
    <a:srgbClr val="FFD9DA"/>
    <a:srgbClr val="339933"/>
    <a:srgbClr val="FFB7B9"/>
    <a:srgbClr val="FF4343"/>
    <a:srgbClr val="0066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2" autoAdjust="0"/>
    <p:restoredTop sz="94660"/>
  </p:normalViewPr>
  <p:slideViewPr>
    <p:cSldViewPr>
      <p:cViewPr varScale="1">
        <p:scale>
          <a:sx n="86" d="100"/>
          <a:sy n="8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40F23-7003-413B-9B98-2FA65380A28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CB9E-897F-4E02-8615-4D967A3C1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06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CB9E-897F-4E02-8615-4D967A3C10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1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3CB9E-897F-4E02-8615-4D967A3C10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сказано, что одноатомный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0D57-31DD-4DA2-9A40-466EACD307E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Вся таблица не нужна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0D57-31DD-4DA2-9A40-466EACD307E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88B9C-52F8-472C-BF35-0796DDCA4D04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25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7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6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2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07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6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3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5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6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2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DD08B-B816-4F57-98BD-AF9B408AF353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C4F4-6399-4C3B-BDEF-A74C89384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5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8263" y="92075"/>
            <a:ext cx="9015412" cy="6607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3200"/>
          </a:p>
          <a:p>
            <a:pPr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785926"/>
            <a:ext cx="8643998" cy="1057284"/>
          </a:xfrm>
          <a:prstGeom prst="rect">
            <a:avLst/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Тепловой двигатель.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КПД теплового двигателя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14942" y="3857628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Составитель: Пестрецова И.В.,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физики МБОУ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В-Чебулинская</a:t>
            </a: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СОШ»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416858"/>
            <a:ext cx="334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/>
              <a:t>урок физики в 10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элементы тепловой машины: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2714620"/>
            <a:ext cx="2423666" cy="1435105"/>
            <a:chOff x="4427538" y="3608388"/>
            <a:chExt cx="1594821" cy="541337"/>
          </a:xfrm>
        </p:grpSpPr>
        <p:sp>
          <p:nvSpPr>
            <p:cNvPr id="203782" name="Oval 6"/>
            <p:cNvSpPr>
              <a:spLocks noChangeArrowheads="1"/>
            </p:cNvSpPr>
            <p:nvPr/>
          </p:nvSpPr>
          <p:spPr bwMode="auto">
            <a:xfrm>
              <a:off x="4427538" y="3608388"/>
              <a:ext cx="1584325" cy="541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3" name="Text Box 7"/>
            <p:cNvSpPr txBox="1">
              <a:spLocks noChangeArrowheads="1"/>
            </p:cNvSpPr>
            <p:nvPr/>
          </p:nvSpPr>
          <p:spPr bwMode="auto">
            <a:xfrm>
              <a:off x="4474546" y="3738118"/>
              <a:ext cx="1547813" cy="22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dirty="0" smtClean="0"/>
                <a:t>Нагреватель</a:t>
              </a:r>
              <a:endParaRPr lang="ru-RU" sz="3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357554" y="2786059"/>
            <a:ext cx="2139483" cy="1285884"/>
            <a:chOff x="3357554" y="2786059"/>
            <a:chExt cx="2139483" cy="1285884"/>
          </a:xfrm>
        </p:grpSpPr>
        <p:sp>
          <p:nvSpPr>
            <p:cNvPr id="203780" name="Rectangle 4"/>
            <p:cNvSpPr>
              <a:spLocks noChangeArrowheads="1"/>
            </p:cNvSpPr>
            <p:nvPr/>
          </p:nvSpPr>
          <p:spPr bwMode="auto">
            <a:xfrm>
              <a:off x="3357554" y="2786059"/>
              <a:ext cx="2071702" cy="12858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3357554" y="2903521"/>
              <a:ext cx="213948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/>
                <a:t>Рабочее тело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00760" y="2714620"/>
            <a:ext cx="2709418" cy="1435105"/>
            <a:chOff x="4427538" y="3608388"/>
            <a:chExt cx="1594821" cy="541337"/>
          </a:xfrm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4427538" y="3608388"/>
              <a:ext cx="1584325" cy="541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474546" y="3738118"/>
              <a:ext cx="1547813" cy="40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dirty="0" smtClean="0"/>
                <a:t>Холодильник</a:t>
              </a:r>
              <a:endParaRPr lang="ru-RU" sz="3200" dirty="0"/>
            </a:p>
          </p:txBody>
        </p:sp>
      </p:grpSp>
      <p:sp>
        <p:nvSpPr>
          <p:cNvPr id="26" name="Стрелка вправо 25"/>
          <p:cNvSpPr/>
          <p:nvPr/>
        </p:nvSpPr>
        <p:spPr>
          <a:xfrm rot="8913736">
            <a:off x="1375895" y="1854390"/>
            <a:ext cx="2221948" cy="148825"/>
          </a:xfrm>
          <a:prstGeom prst="rightArrow">
            <a:avLst/>
          </a:prstGeom>
          <a:solidFill>
            <a:srgbClr val="FF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772239" y="1897588"/>
            <a:ext cx="1331041" cy="160146"/>
          </a:xfrm>
          <a:prstGeom prst="rightArrow">
            <a:avLst/>
          </a:prstGeom>
          <a:solidFill>
            <a:srgbClr val="FF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133616">
            <a:off x="5228612" y="1918080"/>
            <a:ext cx="2221948" cy="148825"/>
          </a:xfrm>
          <a:prstGeom prst="rightArrow">
            <a:avLst/>
          </a:prstGeom>
          <a:solidFill>
            <a:srgbClr val="FF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4000" b="1" dirty="0" smtClean="0"/>
              <a:t>Принцип действия теплового двигателя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31996"/>
            <a:ext cx="4143403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Рабочее тело от нагревателя получает количество теплоты </a:t>
            </a:r>
            <a:r>
              <a:rPr lang="en-US" dirty="0" smtClean="0"/>
              <a:t>Q</a:t>
            </a:r>
            <a:r>
              <a:rPr lang="en-US" sz="1800" dirty="0" smtClean="0"/>
              <a:t>1</a:t>
            </a:r>
            <a:r>
              <a:rPr lang="ru-RU" dirty="0" smtClean="0"/>
              <a:t>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Часть этой энергии расходуется на совершение работы А</a:t>
            </a:r>
            <a:r>
              <a:rPr lang="en-US" dirty="0" smtClean="0"/>
              <a:t>‘</a:t>
            </a:r>
            <a:r>
              <a:rPr lang="ru-RU" dirty="0" smtClean="0"/>
              <a:t>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Часть тепла (</a:t>
            </a:r>
            <a:r>
              <a:rPr lang="en-US" dirty="0" smtClean="0"/>
              <a:t>Q</a:t>
            </a:r>
            <a:r>
              <a:rPr lang="en-US" sz="2000" dirty="0" smtClean="0"/>
              <a:t>2</a:t>
            </a:r>
            <a:r>
              <a:rPr lang="ru-RU" dirty="0" smtClean="0"/>
              <a:t>) передаётся холодильнику.</a:t>
            </a:r>
            <a:endParaRPr lang="en-US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4427538" y="1857364"/>
            <a:ext cx="3859238" cy="4525974"/>
            <a:chOff x="4427538" y="3608388"/>
            <a:chExt cx="2555875" cy="2774950"/>
          </a:xfrm>
        </p:grpSpPr>
        <p:sp>
          <p:nvSpPr>
            <p:cNvPr id="203780" name="Rectangle 4"/>
            <p:cNvSpPr>
              <a:spLocks noChangeArrowheads="1"/>
            </p:cNvSpPr>
            <p:nvPr/>
          </p:nvSpPr>
          <p:spPr bwMode="auto">
            <a:xfrm>
              <a:off x="4716463" y="4616450"/>
              <a:ext cx="1116012" cy="68421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1" name="AutoShape 5"/>
            <p:cNvSpPr>
              <a:spLocks noChangeArrowheads="1"/>
            </p:cNvSpPr>
            <p:nvPr/>
          </p:nvSpPr>
          <p:spPr bwMode="auto">
            <a:xfrm>
              <a:off x="5040313" y="4149725"/>
              <a:ext cx="431800" cy="466725"/>
            </a:xfrm>
            <a:prstGeom prst="downArrow">
              <a:avLst>
                <a:gd name="adj1" fmla="val 50000"/>
                <a:gd name="adj2" fmla="val 270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2" name="Oval 6"/>
            <p:cNvSpPr>
              <a:spLocks noChangeArrowheads="1"/>
            </p:cNvSpPr>
            <p:nvPr/>
          </p:nvSpPr>
          <p:spPr bwMode="auto">
            <a:xfrm>
              <a:off x="4427538" y="3608388"/>
              <a:ext cx="1584325" cy="541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3" name="Text Box 7"/>
            <p:cNvSpPr txBox="1">
              <a:spLocks noChangeArrowheads="1"/>
            </p:cNvSpPr>
            <p:nvPr/>
          </p:nvSpPr>
          <p:spPr bwMode="auto">
            <a:xfrm>
              <a:off x="4572000" y="3716338"/>
              <a:ext cx="1547813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dirty="0"/>
                <a:t>нагреватель</a:t>
              </a:r>
              <a:endParaRPr lang="ru-RU" dirty="0"/>
            </a:p>
          </p:txBody>
        </p:sp>
        <p:sp>
          <p:nvSpPr>
            <p:cNvPr id="203784" name="Text Box 8"/>
            <p:cNvSpPr txBox="1">
              <a:spLocks noChangeArrowheads="1"/>
            </p:cNvSpPr>
            <p:nvPr/>
          </p:nvSpPr>
          <p:spPr bwMode="auto">
            <a:xfrm>
              <a:off x="5435600" y="4149725"/>
              <a:ext cx="649288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Q</a:t>
              </a:r>
              <a:r>
                <a:rPr lang="en-US" sz="2000" dirty="0"/>
                <a:t>1</a:t>
              </a:r>
              <a:endParaRPr lang="ru-RU" sz="2000" dirty="0"/>
            </a:p>
          </p:txBody>
        </p:sp>
        <p:sp>
          <p:nvSpPr>
            <p:cNvPr id="203785" name="AutoShape 9"/>
            <p:cNvSpPr>
              <a:spLocks noChangeArrowheads="1"/>
            </p:cNvSpPr>
            <p:nvPr/>
          </p:nvSpPr>
          <p:spPr bwMode="auto">
            <a:xfrm>
              <a:off x="5832475" y="4833938"/>
              <a:ext cx="576263" cy="358775"/>
            </a:xfrm>
            <a:prstGeom prst="rightArrow">
              <a:avLst>
                <a:gd name="adj1" fmla="val 50000"/>
                <a:gd name="adj2" fmla="val 40155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6" name="Oval 10"/>
            <p:cNvSpPr>
              <a:spLocks noChangeArrowheads="1"/>
            </p:cNvSpPr>
            <p:nvPr/>
          </p:nvSpPr>
          <p:spPr bwMode="auto">
            <a:xfrm>
              <a:off x="4535488" y="5734050"/>
              <a:ext cx="1657350" cy="649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7" name="AutoShape 11"/>
            <p:cNvSpPr>
              <a:spLocks noChangeArrowheads="1"/>
            </p:cNvSpPr>
            <p:nvPr/>
          </p:nvSpPr>
          <p:spPr bwMode="auto">
            <a:xfrm>
              <a:off x="5148263" y="5316582"/>
              <a:ext cx="252412" cy="415882"/>
            </a:xfrm>
            <a:prstGeom prst="downArrow">
              <a:avLst>
                <a:gd name="adj1" fmla="val 50000"/>
                <a:gd name="adj2" fmla="val 391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4535488" y="5876925"/>
              <a:ext cx="1655762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dirty="0"/>
                <a:t>холодильник</a:t>
              </a:r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4665146" y="4659584"/>
              <a:ext cx="1152525" cy="58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dirty="0"/>
                <a:t>Рабочее тело</a:t>
              </a:r>
            </a:p>
          </p:txBody>
        </p:sp>
        <p:sp>
          <p:nvSpPr>
            <p:cNvPr id="203790" name="Text Box 14"/>
            <p:cNvSpPr txBox="1">
              <a:spLocks noChangeArrowheads="1"/>
            </p:cNvSpPr>
            <p:nvPr/>
          </p:nvSpPr>
          <p:spPr bwMode="auto">
            <a:xfrm>
              <a:off x="5903913" y="4557788"/>
              <a:ext cx="755650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/>
                <a:t>А</a:t>
              </a:r>
              <a:r>
                <a:rPr lang="en-US" sz="2800" dirty="0"/>
                <a:t>'</a:t>
              </a:r>
            </a:p>
          </p:txBody>
        </p: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5364163" y="5265738"/>
              <a:ext cx="1044575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Q</a:t>
              </a:r>
              <a:r>
                <a:rPr lang="en-US" sz="2000" dirty="0"/>
                <a:t>2</a:t>
              </a:r>
              <a:endParaRPr lang="ru-RU" sz="2000" dirty="0"/>
            </a:p>
          </p:txBody>
        </p:sp>
        <p:sp>
          <p:nvSpPr>
            <p:cNvPr id="203792" name="Text Box 17"/>
            <p:cNvSpPr txBox="1">
              <a:spLocks noChangeArrowheads="1"/>
            </p:cNvSpPr>
            <p:nvPr/>
          </p:nvSpPr>
          <p:spPr bwMode="auto">
            <a:xfrm>
              <a:off x="6011863" y="3644900"/>
              <a:ext cx="971550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T</a:t>
              </a:r>
              <a:r>
                <a:rPr lang="en-US" sz="2000" dirty="0"/>
                <a:t>1</a:t>
              </a:r>
              <a:endParaRPr lang="ru-RU" sz="2000" dirty="0"/>
            </a:p>
          </p:txBody>
        </p:sp>
        <p:sp>
          <p:nvSpPr>
            <p:cNvPr id="203793" name="Text Box 18"/>
            <p:cNvSpPr txBox="1">
              <a:spLocks noChangeArrowheads="1"/>
            </p:cNvSpPr>
            <p:nvPr/>
          </p:nvSpPr>
          <p:spPr bwMode="auto">
            <a:xfrm>
              <a:off x="6192838" y="5805488"/>
              <a:ext cx="647700" cy="32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T</a:t>
              </a:r>
              <a:r>
                <a:rPr lang="en-US" sz="2000" dirty="0"/>
                <a:t>2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КПД теплового двигателя</a:t>
            </a:r>
          </a:p>
        </p:txBody>
      </p:sp>
      <p:graphicFrame>
        <p:nvGraphicFramePr>
          <p:cNvPr id="37890" name="Object 8"/>
          <p:cNvGraphicFramePr>
            <a:graphicFrameLocks noChangeAspect="1"/>
          </p:cNvGraphicFramePr>
          <p:nvPr/>
        </p:nvGraphicFramePr>
        <p:xfrm>
          <a:off x="266700" y="4746625"/>
          <a:ext cx="4151313" cy="1539875"/>
        </p:xfrm>
        <a:graphic>
          <a:graphicData uri="http://schemas.openxmlformats.org/presentationml/2006/ole">
            <p:oleObj spid="_x0000_s1026" name="Формула" r:id="rId3" imgW="1155600" imgH="43164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19075" y="1571625"/>
          <a:ext cx="4287838" cy="3170238"/>
        </p:xfrm>
        <a:graphic>
          <a:graphicData uri="http://schemas.openxmlformats.org/presentationml/2006/ole">
            <p:oleObj spid="_x0000_s1027" name="Формула" r:id="rId4" imgW="1193760" imgH="888840" progId="Equation.3">
              <p:embed/>
            </p:oleObj>
          </a:graphicData>
        </a:graphic>
      </p:graphicFrame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659342" y="1959012"/>
            <a:ext cx="4198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 smtClean="0"/>
              <a:t>η</a:t>
            </a:r>
            <a:r>
              <a:rPr lang="ru-RU" sz="2800" dirty="0" smtClean="0"/>
              <a:t> – КПД, %</a:t>
            </a:r>
          </a:p>
          <a:p>
            <a:r>
              <a:rPr lang="en-US" sz="2800" dirty="0" smtClean="0"/>
              <a:t>Q</a:t>
            </a:r>
            <a:r>
              <a:rPr lang="ru-RU" sz="2800" baseline="-25000" dirty="0" err="1" smtClean="0"/>
              <a:t>н</a:t>
            </a:r>
            <a:r>
              <a:rPr lang="en-US" sz="2800" dirty="0" smtClean="0"/>
              <a:t>- </a:t>
            </a:r>
            <a:r>
              <a:rPr lang="ru-RU" sz="2800" dirty="0"/>
              <a:t>количество теплоты, полученное от нагревателя, Дж</a:t>
            </a:r>
          </a:p>
          <a:p>
            <a:r>
              <a:rPr lang="en-US" sz="2800" dirty="0" smtClean="0"/>
              <a:t>Q</a:t>
            </a:r>
            <a:r>
              <a:rPr lang="ru-RU" sz="2800" baseline="-25000" dirty="0" err="1" smtClean="0"/>
              <a:t>х</a:t>
            </a:r>
            <a:r>
              <a:rPr lang="en-US" sz="2800" dirty="0" smtClean="0"/>
              <a:t>-</a:t>
            </a:r>
            <a:r>
              <a:rPr lang="ru-RU" sz="2800" dirty="0"/>
              <a:t>количество теплоты, переданное </a:t>
            </a:r>
            <a:r>
              <a:rPr lang="ru-RU" sz="2800" dirty="0" smtClean="0"/>
              <a:t>холодильнику, Дж</a:t>
            </a:r>
          </a:p>
          <a:p>
            <a:r>
              <a:rPr lang="ru-RU" sz="2800" dirty="0" smtClean="0"/>
              <a:t>А</a:t>
            </a:r>
            <a:r>
              <a:rPr lang="en-US" sz="2800" dirty="0" smtClean="0"/>
              <a:t>’</a:t>
            </a:r>
            <a:r>
              <a:rPr lang="ru-RU" sz="2800" dirty="0" smtClean="0"/>
              <a:t> – работа газа, Дж</a:t>
            </a:r>
            <a:r>
              <a:rPr lang="en-US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8/80/Sadi_Carnot.jpeg/250px-Sadi_Carno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381250" cy="2914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934166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ранцузский физик и математик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(1796-1832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/>
              <a:t>Сади Карно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00364" y="2928934"/>
            <a:ext cx="56436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доказал, что нет устройства, работающего с кпд больше, чем кпд идеальной тепловой машины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500430" y="5040342"/>
          <a:ext cx="3847342" cy="1246178"/>
        </p:xfrm>
        <a:graphic>
          <a:graphicData uri="http://schemas.openxmlformats.org/presentationml/2006/ole">
            <p:oleObj spid="_x0000_s22534" name="Формула" r:id="rId4" imgW="1333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/>
              <a:t>Цикл </a:t>
            </a:r>
            <a:r>
              <a:rPr lang="ru-RU" sz="4400" b="1" dirty="0" smtClean="0"/>
              <a:t>Карно</a:t>
            </a:r>
            <a:endParaRPr lang="ru-RU" sz="4400" b="1" dirty="0"/>
          </a:p>
        </p:txBody>
      </p:sp>
      <p:sp>
        <p:nvSpPr>
          <p:cNvPr id="204803" name="Line 5"/>
          <p:cNvSpPr>
            <a:spLocks noChangeShapeType="1"/>
          </p:cNvSpPr>
          <p:nvPr/>
        </p:nvSpPr>
        <p:spPr bwMode="auto">
          <a:xfrm>
            <a:off x="935038" y="4689475"/>
            <a:ext cx="385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04" name="Line 6"/>
          <p:cNvSpPr>
            <a:spLocks noChangeShapeType="1"/>
          </p:cNvSpPr>
          <p:nvPr/>
        </p:nvSpPr>
        <p:spPr bwMode="auto">
          <a:xfrm flipV="1">
            <a:off x="935038" y="1125538"/>
            <a:ext cx="0" cy="3563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05" name="Text Box 7"/>
          <p:cNvSpPr txBox="1">
            <a:spLocks noChangeArrowheads="1"/>
          </p:cNvSpPr>
          <p:nvPr/>
        </p:nvSpPr>
        <p:spPr bwMode="auto">
          <a:xfrm>
            <a:off x="215900" y="1135051"/>
            <a:ext cx="935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Р</a:t>
            </a:r>
          </a:p>
        </p:txBody>
      </p:sp>
      <p:sp>
        <p:nvSpPr>
          <p:cNvPr id="204806" name="Text Box 8"/>
          <p:cNvSpPr txBox="1">
            <a:spLocks noChangeArrowheads="1"/>
          </p:cNvSpPr>
          <p:nvPr/>
        </p:nvSpPr>
        <p:spPr bwMode="auto">
          <a:xfrm>
            <a:off x="4535488" y="4760913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V</a:t>
            </a:r>
            <a:endParaRPr lang="ru-RU" sz="3600"/>
          </a:p>
        </p:txBody>
      </p:sp>
      <p:sp>
        <p:nvSpPr>
          <p:cNvPr id="204807" name="Freeform 10"/>
          <p:cNvSpPr>
            <a:spLocks/>
          </p:cNvSpPr>
          <p:nvPr/>
        </p:nvSpPr>
        <p:spPr bwMode="auto">
          <a:xfrm>
            <a:off x="2293938" y="3192463"/>
            <a:ext cx="2205037" cy="581025"/>
          </a:xfrm>
          <a:custGeom>
            <a:avLst/>
            <a:gdLst>
              <a:gd name="T0" fmla="*/ 0 w 1389"/>
              <a:gd name="T1" fmla="*/ 0 h 366"/>
              <a:gd name="T2" fmla="*/ 2147483647 w 1389"/>
              <a:gd name="T3" fmla="*/ 2147483647 h 366"/>
              <a:gd name="T4" fmla="*/ 2147483647 w 1389"/>
              <a:gd name="T5" fmla="*/ 2147483647 h 366"/>
              <a:gd name="T6" fmla="*/ 2147483647 w 1389"/>
              <a:gd name="T7" fmla="*/ 2147483647 h 366"/>
              <a:gd name="T8" fmla="*/ 2147483647 w 1389"/>
              <a:gd name="T9" fmla="*/ 2147483647 h 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9"/>
              <a:gd name="T16" fmla="*/ 0 h 366"/>
              <a:gd name="T17" fmla="*/ 1389 w 1389"/>
              <a:gd name="T18" fmla="*/ 366 h 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9" h="366">
                <a:moveTo>
                  <a:pt x="0" y="0"/>
                </a:moveTo>
                <a:cubicBezTo>
                  <a:pt x="75" y="42"/>
                  <a:pt x="320" y="185"/>
                  <a:pt x="448" y="241"/>
                </a:cubicBezTo>
                <a:cubicBezTo>
                  <a:pt x="576" y="297"/>
                  <a:pt x="665" y="318"/>
                  <a:pt x="768" y="339"/>
                </a:cubicBezTo>
                <a:cubicBezTo>
                  <a:pt x="871" y="360"/>
                  <a:pt x="966" y="366"/>
                  <a:pt x="1069" y="366"/>
                </a:cubicBezTo>
                <a:cubicBezTo>
                  <a:pt x="1172" y="366"/>
                  <a:pt x="1322" y="345"/>
                  <a:pt x="1389" y="3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8" name="Freeform 11"/>
          <p:cNvSpPr>
            <a:spLocks/>
          </p:cNvSpPr>
          <p:nvPr/>
        </p:nvSpPr>
        <p:spPr bwMode="auto">
          <a:xfrm rot="-1912171">
            <a:off x="1908175" y="1089025"/>
            <a:ext cx="973138" cy="1620838"/>
          </a:xfrm>
          <a:custGeom>
            <a:avLst/>
            <a:gdLst>
              <a:gd name="T0" fmla="*/ 0 w 613"/>
              <a:gd name="T1" fmla="*/ 0 h 1021"/>
              <a:gd name="T2" fmla="*/ 2147483647 w 613"/>
              <a:gd name="T3" fmla="*/ 2147483647 h 1021"/>
              <a:gd name="T4" fmla="*/ 2147483647 w 613"/>
              <a:gd name="T5" fmla="*/ 2147483647 h 1021"/>
              <a:gd name="T6" fmla="*/ 2147483647 w 613"/>
              <a:gd name="T7" fmla="*/ 2147483647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613"/>
              <a:gd name="T13" fmla="*/ 0 h 1021"/>
              <a:gd name="T14" fmla="*/ 613 w 613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3" h="1021">
                <a:moveTo>
                  <a:pt x="0" y="0"/>
                </a:moveTo>
                <a:cubicBezTo>
                  <a:pt x="30" y="172"/>
                  <a:pt x="61" y="345"/>
                  <a:pt x="114" y="477"/>
                </a:cubicBezTo>
                <a:cubicBezTo>
                  <a:pt x="167" y="609"/>
                  <a:pt x="235" y="703"/>
                  <a:pt x="318" y="794"/>
                </a:cubicBezTo>
                <a:cubicBezTo>
                  <a:pt x="401" y="885"/>
                  <a:pt x="507" y="953"/>
                  <a:pt x="613" y="10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9" name="Freeform 12"/>
          <p:cNvSpPr>
            <a:spLocks/>
          </p:cNvSpPr>
          <p:nvPr/>
        </p:nvSpPr>
        <p:spPr bwMode="auto">
          <a:xfrm rot="-765398">
            <a:off x="3384550" y="2241550"/>
            <a:ext cx="973138" cy="1620838"/>
          </a:xfrm>
          <a:custGeom>
            <a:avLst/>
            <a:gdLst>
              <a:gd name="T0" fmla="*/ 0 w 613"/>
              <a:gd name="T1" fmla="*/ 0 h 1021"/>
              <a:gd name="T2" fmla="*/ 2147483647 w 613"/>
              <a:gd name="T3" fmla="*/ 2147483647 h 1021"/>
              <a:gd name="T4" fmla="*/ 2147483647 w 613"/>
              <a:gd name="T5" fmla="*/ 2147483647 h 1021"/>
              <a:gd name="T6" fmla="*/ 2147483647 w 613"/>
              <a:gd name="T7" fmla="*/ 2147483647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613"/>
              <a:gd name="T13" fmla="*/ 0 h 1021"/>
              <a:gd name="T14" fmla="*/ 613 w 613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3" h="1021">
                <a:moveTo>
                  <a:pt x="0" y="0"/>
                </a:moveTo>
                <a:cubicBezTo>
                  <a:pt x="30" y="172"/>
                  <a:pt x="61" y="345"/>
                  <a:pt x="114" y="477"/>
                </a:cubicBezTo>
                <a:cubicBezTo>
                  <a:pt x="167" y="609"/>
                  <a:pt x="235" y="703"/>
                  <a:pt x="318" y="794"/>
                </a:cubicBezTo>
                <a:cubicBezTo>
                  <a:pt x="401" y="885"/>
                  <a:pt x="507" y="953"/>
                  <a:pt x="613" y="10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0" name="Freeform 13"/>
          <p:cNvSpPr>
            <a:spLocks/>
          </p:cNvSpPr>
          <p:nvPr/>
        </p:nvSpPr>
        <p:spPr bwMode="auto">
          <a:xfrm>
            <a:off x="1547813" y="1449388"/>
            <a:ext cx="746125" cy="1728787"/>
          </a:xfrm>
          <a:custGeom>
            <a:avLst/>
            <a:gdLst>
              <a:gd name="T0" fmla="*/ 0 w 470"/>
              <a:gd name="T1" fmla="*/ 0 h 1089"/>
              <a:gd name="T2" fmla="*/ 2147483647 w 470"/>
              <a:gd name="T3" fmla="*/ 2147483647 h 1089"/>
              <a:gd name="T4" fmla="*/ 2147483647 w 470"/>
              <a:gd name="T5" fmla="*/ 2147483647 h 1089"/>
              <a:gd name="T6" fmla="*/ 2147483647 w 470"/>
              <a:gd name="T7" fmla="*/ 2147483647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470"/>
              <a:gd name="T13" fmla="*/ 0 h 1089"/>
              <a:gd name="T14" fmla="*/ 470 w 470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0" h="1089">
                <a:moveTo>
                  <a:pt x="0" y="0"/>
                </a:moveTo>
                <a:cubicBezTo>
                  <a:pt x="30" y="172"/>
                  <a:pt x="75" y="341"/>
                  <a:pt x="114" y="477"/>
                </a:cubicBezTo>
                <a:cubicBezTo>
                  <a:pt x="153" y="613"/>
                  <a:pt x="173" y="713"/>
                  <a:pt x="232" y="815"/>
                </a:cubicBezTo>
                <a:cubicBezTo>
                  <a:pt x="291" y="917"/>
                  <a:pt x="421" y="1032"/>
                  <a:pt x="470" y="10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1" name="Text Box 14"/>
          <p:cNvSpPr txBox="1">
            <a:spLocks noChangeArrowheads="1"/>
          </p:cNvSpPr>
          <p:nvPr/>
        </p:nvSpPr>
        <p:spPr bwMode="auto">
          <a:xfrm>
            <a:off x="1331913" y="1062024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204812" name="Text Box 15"/>
          <p:cNvSpPr txBox="1">
            <a:spLocks noChangeArrowheads="1"/>
          </p:cNvSpPr>
          <p:nvPr/>
        </p:nvSpPr>
        <p:spPr bwMode="auto">
          <a:xfrm>
            <a:off x="3132138" y="18446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endParaRPr lang="ru-RU"/>
          </a:p>
        </p:txBody>
      </p:sp>
      <p:sp>
        <p:nvSpPr>
          <p:cNvPr id="204813" name="Text Box 16"/>
          <p:cNvSpPr txBox="1">
            <a:spLocks noChangeArrowheads="1"/>
          </p:cNvSpPr>
          <p:nvPr/>
        </p:nvSpPr>
        <p:spPr bwMode="auto">
          <a:xfrm>
            <a:off x="4535488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  <a:endParaRPr lang="ru-RU"/>
          </a:p>
        </p:txBody>
      </p:sp>
      <p:sp>
        <p:nvSpPr>
          <p:cNvPr id="204814" name="Text Box 17"/>
          <p:cNvSpPr txBox="1">
            <a:spLocks noChangeArrowheads="1"/>
          </p:cNvSpPr>
          <p:nvPr/>
        </p:nvSpPr>
        <p:spPr bwMode="auto">
          <a:xfrm>
            <a:off x="1871663" y="29606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  <a:endParaRPr lang="ru-RU"/>
          </a:p>
        </p:txBody>
      </p:sp>
      <p:sp>
        <p:nvSpPr>
          <p:cNvPr id="204815" name="Text Box 18"/>
          <p:cNvSpPr txBox="1">
            <a:spLocks noChangeArrowheads="1"/>
          </p:cNvSpPr>
          <p:nvPr/>
        </p:nvSpPr>
        <p:spPr bwMode="auto">
          <a:xfrm>
            <a:off x="4392613" y="1457817"/>
            <a:ext cx="475138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1-2 (</a:t>
            </a:r>
            <a:r>
              <a:rPr lang="ru-RU" sz="2800" dirty="0" smtClean="0"/>
              <a:t>изотерма) </a:t>
            </a:r>
            <a:r>
              <a:rPr lang="ru-RU" sz="2800" dirty="0"/>
              <a:t>газ совершает положительную работу А</a:t>
            </a:r>
            <a:r>
              <a:rPr lang="en-US" sz="2800" dirty="0"/>
              <a:t>‘</a:t>
            </a:r>
            <a:r>
              <a:rPr lang="ru-RU" sz="2800" dirty="0"/>
              <a:t>=</a:t>
            </a:r>
            <a:r>
              <a:rPr lang="en-US" sz="2800" dirty="0"/>
              <a:t>Q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2-3 (</a:t>
            </a:r>
            <a:r>
              <a:rPr lang="ru-RU" sz="2800" dirty="0" smtClean="0"/>
              <a:t>адиабата) </a:t>
            </a:r>
            <a:r>
              <a:rPr lang="ru-RU" sz="2800" dirty="0"/>
              <a:t>газ совершает положительную работу</a:t>
            </a:r>
            <a:r>
              <a:rPr lang="ru-RU" sz="28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ru-RU" sz="2800" dirty="0" smtClean="0"/>
              <a:t>	3-4 (изотерма) работа 	газа отрицательна</a:t>
            </a:r>
          </a:p>
          <a:p>
            <a:pPr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4-1 (адиабата) работа 	газа отрицательна</a:t>
            </a:r>
            <a:endParaRPr lang="ru-RU" sz="2800" dirty="0"/>
          </a:p>
        </p:txBody>
      </p:sp>
      <p:sp>
        <p:nvSpPr>
          <p:cNvPr id="204816" name="Line 19"/>
          <p:cNvSpPr>
            <a:spLocks noChangeShapeType="1"/>
          </p:cNvSpPr>
          <p:nvPr/>
        </p:nvSpPr>
        <p:spPr bwMode="auto">
          <a:xfrm>
            <a:off x="1547813" y="1449388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7" name="Line 20"/>
          <p:cNvSpPr>
            <a:spLocks noChangeShapeType="1"/>
          </p:cNvSpPr>
          <p:nvPr/>
        </p:nvSpPr>
        <p:spPr bwMode="auto">
          <a:xfrm>
            <a:off x="3203575" y="231298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8" name="Line 21"/>
          <p:cNvSpPr>
            <a:spLocks noChangeShapeType="1"/>
          </p:cNvSpPr>
          <p:nvPr/>
        </p:nvSpPr>
        <p:spPr bwMode="auto">
          <a:xfrm>
            <a:off x="4500563" y="3716338"/>
            <a:ext cx="0" cy="973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9" name="Line 22"/>
          <p:cNvSpPr>
            <a:spLocks noChangeShapeType="1"/>
          </p:cNvSpPr>
          <p:nvPr/>
        </p:nvSpPr>
        <p:spPr bwMode="auto">
          <a:xfrm>
            <a:off x="2303463" y="3176588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0" name="Line 23"/>
          <p:cNvSpPr>
            <a:spLocks noChangeShapeType="1"/>
          </p:cNvSpPr>
          <p:nvPr/>
        </p:nvSpPr>
        <p:spPr bwMode="auto">
          <a:xfrm flipH="1">
            <a:off x="1547813" y="1736725"/>
            <a:ext cx="287337" cy="323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1" name="Line 24"/>
          <p:cNvSpPr>
            <a:spLocks noChangeShapeType="1"/>
          </p:cNvSpPr>
          <p:nvPr/>
        </p:nvSpPr>
        <p:spPr bwMode="auto">
          <a:xfrm flipH="1">
            <a:off x="1511300" y="1916113"/>
            <a:ext cx="468313" cy="5762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2" name="Line 25"/>
          <p:cNvSpPr>
            <a:spLocks noChangeShapeType="1"/>
          </p:cNvSpPr>
          <p:nvPr/>
        </p:nvSpPr>
        <p:spPr bwMode="auto">
          <a:xfrm flipH="1">
            <a:off x="1547813" y="2060575"/>
            <a:ext cx="611187" cy="755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3" name="Line 26"/>
          <p:cNvSpPr>
            <a:spLocks noChangeShapeType="1"/>
          </p:cNvSpPr>
          <p:nvPr/>
        </p:nvSpPr>
        <p:spPr bwMode="auto">
          <a:xfrm flipH="1">
            <a:off x="1511300" y="2168525"/>
            <a:ext cx="865188" cy="1081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4" name="Line 27"/>
          <p:cNvSpPr>
            <a:spLocks noChangeShapeType="1"/>
          </p:cNvSpPr>
          <p:nvPr/>
        </p:nvSpPr>
        <p:spPr bwMode="auto">
          <a:xfrm flipH="1">
            <a:off x="1547813" y="2241550"/>
            <a:ext cx="1044575" cy="13319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5" name="Line 28"/>
          <p:cNvSpPr>
            <a:spLocks noChangeShapeType="1"/>
          </p:cNvSpPr>
          <p:nvPr/>
        </p:nvSpPr>
        <p:spPr bwMode="auto">
          <a:xfrm flipH="1">
            <a:off x="1547813" y="2312988"/>
            <a:ext cx="1260475" cy="16208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6" name="Line 29"/>
          <p:cNvSpPr>
            <a:spLocks noChangeShapeType="1"/>
          </p:cNvSpPr>
          <p:nvPr/>
        </p:nvSpPr>
        <p:spPr bwMode="auto">
          <a:xfrm flipH="1">
            <a:off x="1547813" y="2312988"/>
            <a:ext cx="1511300" cy="19796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7" name="Line 30"/>
          <p:cNvSpPr>
            <a:spLocks noChangeShapeType="1"/>
          </p:cNvSpPr>
          <p:nvPr/>
        </p:nvSpPr>
        <p:spPr bwMode="auto">
          <a:xfrm flipH="1">
            <a:off x="1547813" y="2420938"/>
            <a:ext cx="1692275" cy="21955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8" name="Line 31"/>
          <p:cNvSpPr>
            <a:spLocks noChangeShapeType="1"/>
          </p:cNvSpPr>
          <p:nvPr/>
        </p:nvSpPr>
        <p:spPr bwMode="auto">
          <a:xfrm flipH="1">
            <a:off x="1763713" y="2636838"/>
            <a:ext cx="1584325" cy="2052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29" name="Line 32"/>
          <p:cNvSpPr>
            <a:spLocks noChangeShapeType="1"/>
          </p:cNvSpPr>
          <p:nvPr/>
        </p:nvSpPr>
        <p:spPr bwMode="auto">
          <a:xfrm flipH="1">
            <a:off x="2051050" y="2852738"/>
            <a:ext cx="1404938" cy="18367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0" name="Line 33"/>
          <p:cNvSpPr>
            <a:spLocks noChangeShapeType="1"/>
          </p:cNvSpPr>
          <p:nvPr/>
        </p:nvSpPr>
        <p:spPr bwMode="auto">
          <a:xfrm flipH="1">
            <a:off x="2339975" y="3105150"/>
            <a:ext cx="1223963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1" name="Line 34"/>
          <p:cNvSpPr>
            <a:spLocks noChangeShapeType="1"/>
          </p:cNvSpPr>
          <p:nvPr/>
        </p:nvSpPr>
        <p:spPr bwMode="auto">
          <a:xfrm flipH="1">
            <a:off x="2627313" y="3249613"/>
            <a:ext cx="1116012" cy="1439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2" name="Line 35"/>
          <p:cNvSpPr>
            <a:spLocks noChangeShapeType="1"/>
          </p:cNvSpPr>
          <p:nvPr/>
        </p:nvSpPr>
        <p:spPr bwMode="auto">
          <a:xfrm flipH="1">
            <a:off x="2916238" y="3429000"/>
            <a:ext cx="971550" cy="1260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3" name="Line 36"/>
          <p:cNvSpPr>
            <a:spLocks noChangeShapeType="1"/>
          </p:cNvSpPr>
          <p:nvPr/>
        </p:nvSpPr>
        <p:spPr bwMode="auto">
          <a:xfrm flipH="1">
            <a:off x="3167063" y="3536950"/>
            <a:ext cx="900112" cy="115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4" name="Line 37"/>
          <p:cNvSpPr>
            <a:spLocks noChangeShapeType="1"/>
          </p:cNvSpPr>
          <p:nvPr/>
        </p:nvSpPr>
        <p:spPr bwMode="auto">
          <a:xfrm flipH="1">
            <a:off x="3419475" y="3608388"/>
            <a:ext cx="827088" cy="10810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5" name="Line 38"/>
          <p:cNvSpPr>
            <a:spLocks noChangeShapeType="1"/>
          </p:cNvSpPr>
          <p:nvPr/>
        </p:nvSpPr>
        <p:spPr bwMode="auto">
          <a:xfrm flipH="1">
            <a:off x="3708400" y="3716338"/>
            <a:ext cx="719138" cy="973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6" name="Line 39"/>
          <p:cNvSpPr>
            <a:spLocks noChangeShapeType="1"/>
          </p:cNvSpPr>
          <p:nvPr/>
        </p:nvSpPr>
        <p:spPr bwMode="auto">
          <a:xfrm flipH="1">
            <a:off x="3995738" y="3968750"/>
            <a:ext cx="504825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7" name="Line 40"/>
          <p:cNvSpPr>
            <a:spLocks noChangeShapeType="1"/>
          </p:cNvSpPr>
          <p:nvPr/>
        </p:nvSpPr>
        <p:spPr bwMode="auto">
          <a:xfrm flipH="1">
            <a:off x="4211638" y="4257675"/>
            <a:ext cx="288925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8" name="Line 41"/>
          <p:cNvSpPr>
            <a:spLocks noChangeShapeType="1"/>
          </p:cNvSpPr>
          <p:nvPr/>
        </p:nvSpPr>
        <p:spPr bwMode="auto">
          <a:xfrm flipH="1">
            <a:off x="4427538" y="4581525"/>
            <a:ext cx="36512" cy="107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9" name="Line 42"/>
          <p:cNvSpPr>
            <a:spLocks noChangeShapeType="1"/>
          </p:cNvSpPr>
          <p:nvPr/>
        </p:nvSpPr>
        <p:spPr bwMode="auto">
          <a:xfrm>
            <a:off x="1511300" y="4437063"/>
            <a:ext cx="215900" cy="2524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0" name="Line 43"/>
          <p:cNvSpPr>
            <a:spLocks noChangeShapeType="1"/>
          </p:cNvSpPr>
          <p:nvPr/>
        </p:nvSpPr>
        <p:spPr bwMode="auto">
          <a:xfrm>
            <a:off x="1547813" y="4184650"/>
            <a:ext cx="431800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1" name="Line 44"/>
          <p:cNvSpPr>
            <a:spLocks noChangeShapeType="1"/>
          </p:cNvSpPr>
          <p:nvPr/>
        </p:nvSpPr>
        <p:spPr bwMode="auto">
          <a:xfrm>
            <a:off x="1547813" y="3860800"/>
            <a:ext cx="684212" cy="828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2" name="Line 45"/>
          <p:cNvSpPr>
            <a:spLocks noChangeShapeType="1"/>
          </p:cNvSpPr>
          <p:nvPr/>
        </p:nvSpPr>
        <p:spPr bwMode="auto">
          <a:xfrm>
            <a:off x="1547813" y="3465513"/>
            <a:ext cx="971550" cy="12239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3" name="Line 46"/>
          <p:cNvSpPr>
            <a:spLocks noChangeShapeType="1"/>
          </p:cNvSpPr>
          <p:nvPr/>
        </p:nvSpPr>
        <p:spPr bwMode="auto">
          <a:xfrm>
            <a:off x="1547813" y="3105150"/>
            <a:ext cx="1223962" cy="15843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4" name="Line 47"/>
          <p:cNvSpPr>
            <a:spLocks noChangeShapeType="1"/>
          </p:cNvSpPr>
          <p:nvPr/>
        </p:nvSpPr>
        <p:spPr bwMode="auto">
          <a:xfrm>
            <a:off x="1511300" y="2673350"/>
            <a:ext cx="1547813" cy="20161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5" name="Line 48"/>
          <p:cNvSpPr>
            <a:spLocks noChangeShapeType="1"/>
          </p:cNvSpPr>
          <p:nvPr/>
        </p:nvSpPr>
        <p:spPr bwMode="auto">
          <a:xfrm>
            <a:off x="1547813" y="2312988"/>
            <a:ext cx="1800225" cy="23764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6" name="Line 49"/>
          <p:cNvSpPr>
            <a:spLocks noChangeShapeType="1"/>
          </p:cNvSpPr>
          <p:nvPr/>
        </p:nvSpPr>
        <p:spPr bwMode="auto">
          <a:xfrm>
            <a:off x="2663825" y="3392488"/>
            <a:ext cx="936625" cy="12969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7" name="Line 50"/>
          <p:cNvSpPr>
            <a:spLocks noChangeShapeType="1"/>
          </p:cNvSpPr>
          <p:nvPr/>
        </p:nvSpPr>
        <p:spPr bwMode="auto">
          <a:xfrm>
            <a:off x="3132138" y="3644900"/>
            <a:ext cx="755650" cy="10445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8" name="Line 51"/>
          <p:cNvSpPr>
            <a:spLocks noChangeShapeType="1"/>
          </p:cNvSpPr>
          <p:nvPr/>
        </p:nvSpPr>
        <p:spPr bwMode="auto">
          <a:xfrm>
            <a:off x="3455988" y="3716338"/>
            <a:ext cx="720725" cy="9731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9" name="Line 52"/>
          <p:cNvSpPr>
            <a:spLocks noChangeShapeType="1"/>
          </p:cNvSpPr>
          <p:nvPr/>
        </p:nvSpPr>
        <p:spPr bwMode="auto">
          <a:xfrm>
            <a:off x="3779838" y="3752850"/>
            <a:ext cx="684212" cy="936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0" name="Line 53"/>
          <p:cNvSpPr>
            <a:spLocks noChangeShapeType="1"/>
          </p:cNvSpPr>
          <p:nvPr/>
        </p:nvSpPr>
        <p:spPr bwMode="auto">
          <a:xfrm>
            <a:off x="4067175" y="3752850"/>
            <a:ext cx="433388" cy="5762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1" name="Line 54"/>
          <p:cNvSpPr>
            <a:spLocks noChangeShapeType="1"/>
          </p:cNvSpPr>
          <p:nvPr/>
        </p:nvSpPr>
        <p:spPr bwMode="auto">
          <a:xfrm>
            <a:off x="4319588" y="3752850"/>
            <a:ext cx="180975" cy="1809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2" name="Line 55"/>
          <p:cNvSpPr>
            <a:spLocks noChangeShapeType="1"/>
          </p:cNvSpPr>
          <p:nvPr/>
        </p:nvSpPr>
        <p:spPr bwMode="auto">
          <a:xfrm>
            <a:off x="1547813" y="1773238"/>
            <a:ext cx="144462" cy="250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3" name="Freeform 56"/>
          <p:cNvSpPr>
            <a:spLocks/>
          </p:cNvSpPr>
          <p:nvPr/>
        </p:nvSpPr>
        <p:spPr bwMode="auto">
          <a:xfrm>
            <a:off x="1511300" y="1449388"/>
            <a:ext cx="3036888" cy="2363787"/>
          </a:xfrm>
          <a:custGeom>
            <a:avLst/>
            <a:gdLst>
              <a:gd name="T0" fmla="*/ 2147483647 w 1913"/>
              <a:gd name="T1" fmla="*/ 2147483647 h 1489"/>
              <a:gd name="T2" fmla="*/ 2147483647 w 1913"/>
              <a:gd name="T3" fmla="*/ 2147483647 h 1489"/>
              <a:gd name="T4" fmla="*/ 2147483647 w 1913"/>
              <a:gd name="T5" fmla="*/ 2147483647 h 1489"/>
              <a:gd name="T6" fmla="*/ 2147483647 w 1913"/>
              <a:gd name="T7" fmla="*/ 2147483647 h 1489"/>
              <a:gd name="T8" fmla="*/ 2147483647 w 1913"/>
              <a:gd name="T9" fmla="*/ 2147483647 h 1489"/>
              <a:gd name="T10" fmla="*/ 2147483647 w 1913"/>
              <a:gd name="T11" fmla="*/ 2147483647 h 1489"/>
              <a:gd name="T12" fmla="*/ 2147483647 w 1913"/>
              <a:gd name="T13" fmla="*/ 2147483647 h 1489"/>
              <a:gd name="T14" fmla="*/ 2147483647 w 1913"/>
              <a:gd name="T15" fmla="*/ 2147483647 h 1489"/>
              <a:gd name="T16" fmla="*/ 2147483647 w 1913"/>
              <a:gd name="T17" fmla="*/ 2147483647 h 1489"/>
              <a:gd name="T18" fmla="*/ 2147483647 w 1913"/>
              <a:gd name="T19" fmla="*/ 2147483647 h 1489"/>
              <a:gd name="T20" fmla="*/ 2147483647 w 1913"/>
              <a:gd name="T21" fmla="*/ 2147483647 h 1489"/>
              <a:gd name="T22" fmla="*/ 2147483647 w 1913"/>
              <a:gd name="T23" fmla="*/ 2147483647 h 1489"/>
              <a:gd name="T24" fmla="*/ 2147483647 w 1913"/>
              <a:gd name="T25" fmla="*/ 2147483647 h 1489"/>
              <a:gd name="T26" fmla="*/ 2147483647 w 1913"/>
              <a:gd name="T27" fmla="*/ 2147483647 h 1489"/>
              <a:gd name="T28" fmla="*/ 2147483647 w 1913"/>
              <a:gd name="T29" fmla="*/ 2147483647 h 1489"/>
              <a:gd name="T30" fmla="*/ 2147483647 w 1913"/>
              <a:gd name="T31" fmla="*/ 2147483647 h 1489"/>
              <a:gd name="T32" fmla="*/ 2147483647 w 1913"/>
              <a:gd name="T33" fmla="*/ 2147483647 h 1489"/>
              <a:gd name="T34" fmla="*/ 2147483647 w 1913"/>
              <a:gd name="T35" fmla="*/ 2147483647 h 1489"/>
              <a:gd name="T36" fmla="*/ 2147483647 w 1913"/>
              <a:gd name="T37" fmla="*/ 2147483647 h 1489"/>
              <a:gd name="T38" fmla="*/ 2147483647 w 1913"/>
              <a:gd name="T39" fmla="*/ 2147483647 h 1489"/>
              <a:gd name="T40" fmla="*/ 2147483647 w 1913"/>
              <a:gd name="T41" fmla="*/ 2147483647 h 1489"/>
              <a:gd name="T42" fmla="*/ 2147483647 w 1913"/>
              <a:gd name="T43" fmla="*/ 2147483647 h 1489"/>
              <a:gd name="T44" fmla="*/ 2147483647 w 1913"/>
              <a:gd name="T45" fmla="*/ 2147483647 h 1489"/>
              <a:gd name="T46" fmla="*/ 2147483647 w 1913"/>
              <a:gd name="T47" fmla="*/ 2147483647 h 1489"/>
              <a:gd name="T48" fmla="*/ 2147483647 w 1913"/>
              <a:gd name="T49" fmla="*/ 2147483647 h 1489"/>
              <a:gd name="T50" fmla="*/ 2147483647 w 1913"/>
              <a:gd name="T51" fmla="*/ 2147483647 h 1489"/>
              <a:gd name="T52" fmla="*/ 2147483647 w 1913"/>
              <a:gd name="T53" fmla="*/ 2147483647 h 1489"/>
              <a:gd name="T54" fmla="*/ 2147483647 w 1913"/>
              <a:gd name="T55" fmla="*/ 2147483647 h 14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13"/>
              <a:gd name="T85" fmla="*/ 0 h 1489"/>
              <a:gd name="T86" fmla="*/ 1913 w 1913"/>
              <a:gd name="T87" fmla="*/ 1489 h 14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13" h="1489">
                <a:moveTo>
                  <a:pt x="26" y="7"/>
                </a:moveTo>
                <a:cubicBezTo>
                  <a:pt x="52" y="0"/>
                  <a:pt x="204" y="192"/>
                  <a:pt x="276" y="256"/>
                </a:cubicBezTo>
                <a:cubicBezTo>
                  <a:pt x="348" y="320"/>
                  <a:pt x="404" y="354"/>
                  <a:pt x="457" y="392"/>
                </a:cubicBezTo>
                <a:cubicBezTo>
                  <a:pt x="510" y="430"/>
                  <a:pt x="532" y="460"/>
                  <a:pt x="593" y="483"/>
                </a:cubicBezTo>
                <a:cubicBezTo>
                  <a:pt x="654" y="506"/>
                  <a:pt x="748" y="517"/>
                  <a:pt x="820" y="528"/>
                </a:cubicBezTo>
                <a:cubicBezTo>
                  <a:pt x="892" y="539"/>
                  <a:pt x="979" y="547"/>
                  <a:pt x="1024" y="551"/>
                </a:cubicBezTo>
                <a:cubicBezTo>
                  <a:pt x="1069" y="555"/>
                  <a:pt x="1077" y="540"/>
                  <a:pt x="1092" y="551"/>
                </a:cubicBezTo>
                <a:cubicBezTo>
                  <a:pt x="1107" y="562"/>
                  <a:pt x="1104" y="592"/>
                  <a:pt x="1115" y="619"/>
                </a:cubicBezTo>
                <a:cubicBezTo>
                  <a:pt x="1126" y="646"/>
                  <a:pt x="1141" y="669"/>
                  <a:pt x="1160" y="710"/>
                </a:cubicBezTo>
                <a:cubicBezTo>
                  <a:pt x="1179" y="751"/>
                  <a:pt x="1202" y="815"/>
                  <a:pt x="1228" y="868"/>
                </a:cubicBezTo>
                <a:cubicBezTo>
                  <a:pt x="1254" y="921"/>
                  <a:pt x="1289" y="978"/>
                  <a:pt x="1319" y="1027"/>
                </a:cubicBezTo>
                <a:cubicBezTo>
                  <a:pt x="1349" y="1076"/>
                  <a:pt x="1372" y="1125"/>
                  <a:pt x="1410" y="1163"/>
                </a:cubicBezTo>
                <a:cubicBezTo>
                  <a:pt x="1448" y="1201"/>
                  <a:pt x="1501" y="1224"/>
                  <a:pt x="1546" y="1254"/>
                </a:cubicBezTo>
                <a:cubicBezTo>
                  <a:pt x="1591" y="1284"/>
                  <a:pt x="1641" y="1319"/>
                  <a:pt x="1682" y="1345"/>
                </a:cubicBezTo>
                <a:cubicBezTo>
                  <a:pt x="1723" y="1371"/>
                  <a:pt x="1757" y="1398"/>
                  <a:pt x="1795" y="1413"/>
                </a:cubicBezTo>
                <a:cubicBezTo>
                  <a:pt x="1833" y="1428"/>
                  <a:pt x="1913" y="1424"/>
                  <a:pt x="1909" y="1435"/>
                </a:cubicBezTo>
                <a:cubicBezTo>
                  <a:pt x="1905" y="1446"/>
                  <a:pt x="1841" y="1473"/>
                  <a:pt x="1773" y="1481"/>
                </a:cubicBezTo>
                <a:cubicBezTo>
                  <a:pt x="1705" y="1489"/>
                  <a:pt x="1594" y="1489"/>
                  <a:pt x="1500" y="1481"/>
                </a:cubicBezTo>
                <a:cubicBezTo>
                  <a:pt x="1406" y="1473"/>
                  <a:pt x="1304" y="1461"/>
                  <a:pt x="1206" y="1435"/>
                </a:cubicBezTo>
                <a:cubicBezTo>
                  <a:pt x="1108" y="1409"/>
                  <a:pt x="1006" y="1364"/>
                  <a:pt x="911" y="1322"/>
                </a:cubicBezTo>
                <a:cubicBezTo>
                  <a:pt x="816" y="1280"/>
                  <a:pt x="703" y="1220"/>
                  <a:pt x="639" y="1186"/>
                </a:cubicBezTo>
                <a:cubicBezTo>
                  <a:pt x="575" y="1152"/>
                  <a:pt x="570" y="1156"/>
                  <a:pt x="525" y="1118"/>
                </a:cubicBezTo>
                <a:cubicBezTo>
                  <a:pt x="480" y="1080"/>
                  <a:pt x="404" y="1004"/>
                  <a:pt x="366" y="959"/>
                </a:cubicBezTo>
                <a:cubicBezTo>
                  <a:pt x="328" y="914"/>
                  <a:pt x="321" y="880"/>
                  <a:pt x="298" y="846"/>
                </a:cubicBezTo>
                <a:cubicBezTo>
                  <a:pt x="275" y="812"/>
                  <a:pt x="253" y="812"/>
                  <a:pt x="230" y="755"/>
                </a:cubicBezTo>
                <a:cubicBezTo>
                  <a:pt x="207" y="698"/>
                  <a:pt x="181" y="582"/>
                  <a:pt x="162" y="506"/>
                </a:cubicBezTo>
                <a:cubicBezTo>
                  <a:pt x="143" y="430"/>
                  <a:pt x="140" y="384"/>
                  <a:pt x="117" y="301"/>
                </a:cubicBezTo>
                <a:cubicBezTo>
                  <a:pt x="94" y="218"/>
                  <a:pt x="0" y="14"/>
                  <a:pt x="26" y="7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4" name="Text Box 57"/>
          <p:cNvSpPr txBox="1">
            <a:spLocks noChangeArrowheads="1"/>
          </p:cNvSpPr>
          <p:nvPr/>
        </p:nvSpPr>
        <p:spPr bwMode="auto">
          <a:xfrm>
            <a:off x="1800225" y="24923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Работа газа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1000108"/>
            <a:ext cx="64984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(цикл работы идеальной тепловой машины)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Рекомендации: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071546"/>
            <a:ext cx="9144000" cy="5786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Работать с графиками в координатах Р</a:t>
            </a:r>
            <a:r>
              <a:rPr lang="en-US" dirty="0" smtClean="0"/>
              <a:t>(V)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smtClean="0"/>
              <a:t>самой нижней левой точки вводить </a:t>
            </a:r>
            <a:r>
              <a:rPr lang="ru-RU" dirty="0" err="1" smtClean="0"/>
              <a:t>Р</a:t>
            </a:r>
            <a:r>
              <a:rPr lang="ru-RU" baseline="-25000" dirty="0" err="1" smtClean="0"/>
              <a:t>о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baseline="-25000" dirty="0" smtClean="0"/>
              <a:t>о</a:t>
            </a:r>
            <a:r>
              <a:rPr lang="ru-RU" dirty="0" smtClean="0"/>
              <a:t>, для остальных точек Р и </a:t>
            </a:r>
            <a:r>
              <a:rPr lang="en-US" dirty="0" smtClean="0"/>
              <a:t>V</a:t>
            </a:r>
            <a:r>
              <a:rPr lang="ru-RU" dirty="0" smtClean="0"/>
              <a:t> выражать через </a:t>
            </a:r>
            <a:r>
              <a:rPr lang="ru-RU" dirty="0" err="1" smtClean="0"/>
              <a:t>Р</a:t>
            </a:r>
            <a:r>
              <a:rPr lang="ru-RU" baseline="-25000" dirty="0" err="1" smtClean="0"/>
              <a:t>о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baseline="-25000" dirty="0" smtClean="0"/>
              <a:t>о.</a:t>
            </a:r>
          </a:p>
          <a:p>
            <a:r>
              <a:rPr lang="ru-RU" dirty="0" smtClean="0"/>
              <a:t>Стараться не обозначать на графиках постоянные давление и объём через Р и </a:t>
            </a:r>
            <a:r>
              <a:rPr lang="en-US" dirty="0" smtClean="0"/>
              <a:t>V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последнего всё вести в </a:t>
            </a:r>
            <a:r>
              <a:rPr lang="ru-RU" dirty="0" err="1" smtClean="0"/>
              <a:t>Р</a:t>
            </a:r>
            <a:r>
              <a:rPr lang="ru-RU" baseline="-25000" dirty="0" err="1" smtClean="0"/>
              <a:t>о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baseline="-25000" dirty="0" smtClean="0"/>
              <a:t>о.</a:t>
            </a:r>
          </a:p>
          <a:p>
            <a:r>
              <a:rPr lang="ru-RU" dirty="0" smtClean="0"/>
              <a:t> С помощью вспомогательных адиабат определять </a:t>
            </a:r>
            <a:r>
              <a:rPr lang="en-US" dirty="0" smtClean="0"/>
              <a:t>Q</a:t>
            </a:r>
            <a:r>
              <a:rPr lang="en-US" baseline="-25000" dirty="0" smtClean="0"/>
              <a:t>+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Применять 1-й ЗТД сразу для нескольких процессов и всего цикла (</a:t>
            </a:r>
            <a:r>
              <a:rPr lang="el-GR" dirty="0" smtClean="0"/>
              <a:t>Δ</a:t>
            </a:r>
            <a:r>
              <a:rPr lang="en-US" dirty="0" smtClean="0"/>
              <a:t>U</a:t>
            </a:r>
            <a:r>
              <a:rPr lang="ru-RU" dirty="0" smtClean="0"/>
              <a:t>=0).</a:t>
            </a:r>
          </a:p>
          <a:p>
            <a:r>
              <a:rPr lang="ru-RU" dirty="0" smtClean="0"/>
              <a:t>Для циклов строить вспомогательную таблицу для </a:t>
            </a:r>
            <a:r>
              <a:rPr lang="en-US" dirty="0" smtClean="0"/>
              <a:t>Q, </a:t>
            </a:r>
            <a:r>
              <a:rPr lang="el-GR" dirty="0" smtClean="0"/>
              <a:t>Δ</a:t>
            </a:r>
            <a:r>
              <a:rPr lang="en-US" dirty="0" smtClean="0"/>
              <a:t>U, A</a:t>
            </a:r>
            <a:r>
              <a:rPr lang="el-GR" dirty="0" smtClean="0"/>
              <a:t>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/>
          <a:srcRect l="12343" t="11665" r="2539" b="10292"/>
          <a:stretch>
            <a:fillRect/>
          </a:stretch>
        </p:blipFill>
        <p:spPr bwMode="auto">
          <a:xfrm>
            <a:off x="206375" y="1079515"/>
            <a:ext cx="87106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  <p:sp>
        <p:nvSpPr>
          <p:cNvPr id="8" name="Блок-схема: процесс 7">
            <a:hlinkClick r:id="rId3" action="ppaction://hlinksldjump"/>
          </p:cNvPr>
          <p:cNvSpPr/>
          <p:nvPr/>
        </p:nvSpPr>
        <p:spPr>
          <a:xfrm>
            <a:off x="1643042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>
            <a:hlinkClick r:id="rId4" action="ppaction://hlinksldjump"/>
          </p:cNvPr>
          <p:cNvSpPr/>
          <p:nvPr/>
        </p:nvSpPr>
        <p:spPr>
          <a:xfrm>
            <a:off x="3286116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>
            <a:hlinkClick r:id="rId4" action="ppaction://hlinksldjump"/>
          </p:cNvPr>
          <p:cNvSpPr/>
          <p:nvPr/>
        </p:nvSpPr>
        <p:spPr>
          <a:xfrm>
            <a:off x="5000628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>
            <a:hlinkClick r:id="rId4" action="ppaction://hlinksldjump"/>
          </p:cNvPr>
          <p:cNvSpPr/>
          <p:nvPr/>
        </p:nvSpPr>
        <p:spPr>
          <a:xfrm>
            <a:off x="6643702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oxford.ru/uploads/tinymce_image/image/16986/1.PNG"/>
          <p:cNvPicPr/>
          <p:nvPr/>
        </p:nvPicPr>
        <p:blipFill>
          <a:blip r:embed="rId2"/>
          <a:srcRect l="2189" t="-182" r="9761" b="-9259"/>
          <a:stretch>
            <a:fillRect/>
          </a:stretch>
        </p:blipFill>
        <p:spPr bwMode="auto">
          <a:xfrm>
            <a:off x="71406" y="1214422"/>
            <a:ext cx="9001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  <p:sp>
        <p:nvSpPr>
          <p:cNvPr id="12" name="Блок-схема: процесс 11">
            <a:hlinkClick r:id="rId3" action="ppaction://hlinksldjump"/>
          </p:cNvPr>
          <p:cNvSpPr/>
          <p:nvPr/>
        </p:nvSpPr>
        <p:spPr>
          <a:xfrm>
            <a:off x="3286116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>
            <a:hlinkClick r:id="rId4" action="ppaction://hlinksldjump"/>
          </p:cNvPr>
          <p:cNvSpPr/>
          <p:nvPr/>
        </p:nvSpPr>
        <p:spPr>
          <a:xfrm>
            <a:off x="1500166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>
            <a:hlinkClick r:id="rId4" action="ppaction://hlinksldjump"/>
          </p:cNvPr>
          <p:cNvSpPr/>
          <p:nvPr/>
        </p:nvSpPr>
        <p:spPr>
          <a:xfrm>
            <a:off x="5000628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>
            <a:hlinkClick r:id="rId4" action="ppaction://hlinksldjump"/>
          </p:cNvPr>
          <p:cNvSpPr/>
          <p:nvPr/>
        </p:nvSpPr>
        <p:spPr>
          <a:xfrm>
            <a:off x="6643702" y="5857892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Рисунок 49" descr="http://foxford.ru/uploads/tinymce_image/image/16991/4.PNG"/>
          <p:cNvPicPr>
            <a:picLocks noChangeAspect="1" noChangeArrowheads="1"/>
          </p:cNvPicPr>
          <p:nvPr/>
        </p:nvPicPr>
        <p:blipFill>
          <a:blip r:embed="rId2"/>
          <a:srcRect l="2290" r="1519"/>
          <a:stretch>
            <a:fillRect/>
          </a:stretch>
        </p:blipFill>
        <p:spPr bwMode="auto">
          <a:xfrm>
            <a:off x="71406" y="1457319"/>
            <a:ext cx="9001188" cy="1757367"/>
          </a:xfrm>
          <a:prstGeom prst="rect">
            <a:avLst/>
          </a:prstGeom>
          <a:noFill/>
        </p:spPr>
      </p:pic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1643042" y="3571876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>
            <a:hlinkClick r:id="rId3" action="ppaction://hlinksldjump"/>
          </p:cNvPr>
          <p:cNvSpPr/>
          <p:nvPr/>
        </p:nvSpPr>
        <p:spPr>
          <a:xfrm>
            <a:off x="3286116" y="3571876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>
            <a:hlinkClick r:id="rId3" action="ppaction://hlinksldjump"/>
          </p:cNvPr>
          <p:cNvSpPr/>
          <p:nvPr/>
        </p:nvSpPr>
        <p:spPr>
          <a:xfrm>
            <a:off x="5000628" y="3571876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>
            <a:hlinkClick r:id="rId4" action="ppaction://hlinksldjump"/>
          </p:cNvPr>
          <p:cNvSpPr/>
          <p:nvPr/>
        </p:nvSpPr>
        <p:spPr>
          <a:xfrm>
            <a:off x="6643702" y="3571876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Блок-схема: процесс 4">
            <a:hlinkClick r:id="rId2" action="ppaction://hlinksldjump"/>
          </p:cNvPr>
          <p:cNvSpPr/>
          <p:nvPr/>
        </p:nvSpPr>
        <p:spPr>
          <a:xfrm>
            <a:off x="428596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>
            <a:hlinkClick r:id="rId3" action="ppaction://hlinksldjump"/>
          </p:cNvPr>
          <p:cNvSpPr/>
          <p:nvPr/>
        </p:nvSpPr>
        <p:spPr>
          <a:xfrm>
            <a:off x="200023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>
            <a:hlinkClick r:id="rId3" action="ppaction://hlinksldjump"/>
          </p:cNvPr>
          <p:cNvSpPr/>
          <p:nvPr/>
        </p:nvSpPr>
        <p:spPr>
          <a:xfrm>
            <a:off x="3500430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>
            <a:hlinkClick r:id="rId3" action="ppaction://hlinksldjump"/>
          </p:cNvPr>
          <p:cNvSpPr/>
          <p:nvPr/>
        </p:nvSpPr>
        <p:spPr>
          <a:xfrm>
            <a:off x="5143504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foxford.ru/uploads/tinymce_image/image/16992/5.PNG"/>
          <p:cNvPicPr/>
          <p:nvPr/>
        </p:nvPicPr>
        <p:blipFill>
          <a:blip r:embed="rId4"/>
          <a:srcRect l="1574" r="3150"/>
          <a:stretch>
            <a:fillRect/>
          </a:stretch>
        </p:blipFill>
        <p:spPr bwMode="auto">
          <a:xfrm>
            <a:off x="71438" y="1500174"/>
            <a:ext cx="90011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роцесс 9">
            <a:hlinkClick r:id="rId3" action="ppaction://hlinksldjump"/>
          </p:cNvPr>
          <p:cNvSpPr/>
          <p:nvPr/>
        </p:nvSpPr>
        <p:spPr>
          <a:xfrm>
            <a:off x="664370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>
            <a:hlinkClick r:id="rId3" action="ppaction://hlinksldjump"/>
          </p:cNvPr>
          <p:cNvSpPr/>
          <p:nvPr/>
        </p:nvSpPr>
        <p:spPr>
          <a:xfrm>
            <a:off x="807246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1259632" y="5229200"/>
            <a:ext cx="1440160" cy="1296144"/>
          </a:xfrm>
          <a:prstGeom prst="irregularSeal2">
            <a:avLst/>
          </a:prstGeom>
          <a:solidFill>
            <a:srgbClr val="FF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58409" y="512676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8269" y="6165304"/>
            <a:ext cx="3168352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74213"/>
            <a:ext cx="4939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Механическая энергия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9614" y="4573984"/>
            <a:ext cx="47368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434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Внутренняя энергия</a:t>
            </a:r>
            <a:endParaRPr lang="ru-RU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434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72132" y="1745849"/>
            <a:ext cx="618889" cy="2786082"/>
          </a:xfrm>
          <a:prstGeom prst="downArrow">
            <a:avLst/>
          </a:prstGeom>
          <a:solidFill>
            <a:srgbClr val="00DE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643700" y="1745849"/>
            <a:ext cx="618889" cy="2786081"/>
          </a:xfrm>
          <a:prstGeom prst="downArrow">
            <a:avLst/>
          </a:prstGeom>
          <a:solidFill>
            <a:srgbClr val="00DE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6072198" y="2603105"/>
            <a:ext cx="1732888" cy="1000132"/>
          </a:xfrm>
          <a:prstGeom prst="mathMultiply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43900" y="1460097"/>
            <a:ext cx="78365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19900" b="1" cap="none" spc="0" dirty="0">
              <a:ln w="571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8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10916E-6 L -0.00816 0.7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7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  <p:bldP spid="9" grpId="0"/>
      <p:bldP spid="10" grpId="0" animBg="1"/>
      <p:bldP spid="11" grpId="0" animBg="1"/>
      <p:bldP spid="12" grpId="0" animBg="1"/>
      <p:bldP spid="12" grpId="1" animBg="1"/>
      <p:bldP spid="12" grpId="2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xford.ru/uploads/tinymce_image/image/16993/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914399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6643702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>
            <a:hlinkClick r:id="rId4" action="ppaction://hlinksldjump"/>
          </p:cNvPr>
          <p:cNvSpPr/>
          <p:nvPr/>
        </p:nvSpPr>
        <p:spPr>
          <a:xfrm>
            <a:off x="2000232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>
            <a:hlinkClick r:id="rId4" action="ppaction://hlinksldjump"/>
          </p:cNvPr>
          <p:cNvSpPr/>
          <p:nvPr/>
        </p:nvSpPr>
        <p:spPr>
          <a:xfrm>
            <a:off x="3500430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>
            <a:hlinkClick r:id="rId4" action="ppaction://hlinksldjump"/>
          </p:cNvPr>
          <p:cNvSpPr/>
          <p:nvPr/>
        </p:nvSpPr>
        <p:spPr>
          <a:xfrm>
            <a:off x="5143504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>
            <a:hlinkClick r:id="rId4" action="ppaction://hlinksldjump"/>
          </p:cNvPr>
          <p:cNvSpPr/>
          <p:nvPr/>
        </p:nvSpPr>
        <p:spPr>
          <a:xfrm>
            <a:off x="500034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>
            <a:hlinkClick r:id="rId4" action="ppaction://hlinksldjump"/>
          </p:cNvPr>
          <p:cNvSpPr/>
          <p:nvPr/>
        </p:nvSpPr>
        <p:spPr>
          <a:xfrm>
            <a:off x="8072462" y="3857628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hlinkClick r:id="rId2" action="ppaction://hlinksldjump"/>
          </p:cNvPr>
          <p:cNvSpPr/>
          <p:nvPr/>
        </p:nvSpPr>
        <p:spPr>
          <a:xfrm>
            <a:off x="5143504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200023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>
            <a:hlinkClick r:id="rId3" action="ppaction://hlinksldjump"/>
          </p:cNvPr>
          <p:cNvSpPr/>
          <p:nvPr/>
        </p:nvSpPr>
        <p:spPr>
          <a:xfrm>
            <a:off x="3500430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428596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>
            <a:hlinkClick r:id="rId3" action="ppaction://hlinksldjump"/>
          </p:cNvPr>
          <p:cNvSpPr/>
          <p:nvPr/>
        </p:nvSpPr>
        <p:spPr>
          <a:xfrm>
            <a:off x="664370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>
            <a:hlinkClick r:id="rId3" action="ppaction://hlinksldjump"/>
          </p:cNvPr>
          <p:cNvSpPr/>
          <p:nvPr/>
        </p:nvSpPr>
        <p:spPr>
          <a:xfrm>
            <a:off x="8072462" y="3429000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  <p:pic>
        <p:nvPicPr>
          <p:cNvPr id="9" name="Рисунок 8" descr="http://foxford.ru/uploads/tinymce_image/image/16994/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89297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>
            <a:hlinkClick r:id="rId2" action="ppaction://hlinksldjump"/>
          </p:cNvPr>
          <p:cNvSpPr/>
          <p:nvPr/>
        </p:nvSpPr>
        <p:spPr>
          <a:xfrm>
            <a:off x="1857356" y="435769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3428992" y="435769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>
            <a:hlinkClick r:id="rId3" action="ppaction://hlinksldjump"/>
          </p:cNvPr>
          <p:cNvSpPr/>
          <p:nvPr/>
        </p:nvSpPr>
        <p:spPr>
          <a:xfrm>
            <a:off x="4929190" y="435769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6572264" y="435769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  <p:pic>
        <p:nvPicPr>
          <p:cNvPr id="9" name="Рисунок 8" descr="http://foxford.ru/uploads/tinymce_image/image/17002/9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285860"/>
            <a:ext cx="89297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xford.ru/uploads/tinymce_image/image/17012/1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357298"/>
            <a:ext cx="90011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>
            <a:hlinkClick r:id="rId4" action="ppaction://hlinksldjump"/>
          </p:cNvPr>
          <p:cNvSpPr/>
          <p:nvPr/>
        </p:nvSpPr>
        <p:spPr>
          <a:xfrm>
            <a:off x="3286116" y="542926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>
            <a:hlinkClick r:id="rId4" action="ppaction://hlinksldjump"/>
          </p:cNvPr>
          <p:cNvSpPr/>
          <p:nvPr/>
        </p:nvSpPr>
        <p:spPr>
          <a:xfrm>
            <a:off x="1643042" y="542926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>
            <a:hlinkClick r:id="rId4" action="ppaction://hlinksldjump"/>
          </p:cNvPr>
          <p:cNvSpPr/>
          <p:nvPr/>
        </p:nvSpPr>
        <p:spPr>
          <a:xfrm>
            <a:off x="6429388" y="542926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>
            <a:hlinkClick r:id="rId5" action="ppaction://hlinksldjump"/>
          </p:cNvPr>
          <p:cNvSpPr/>
          <p:nvPr/>
        </p:nvSpPr>
        <p:spPr>
          <a:xfrm>
            <a:off x="4929190" y="5429264"/>
            <a:ext cx="857256" cy="714380"/>
          </a:xfrm>
          <a:prstGeom prst="flowChartProcess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Ответить на вопрос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xford.ru/uploads/tinymce_image/image/18803/1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7" y="1543457"/>
            <a:ext cx="2643206" cy="28142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Задача </a:t>
            </a:r>
            <a:r>
              <a:rPr lang="ru-RU" sz="3200" b="1" dirty="0" smtClean="0"/>
              <a:t>1.</a:t>
            </a:r>
            <a:r>
              <a:rPr lang="ru-RU" sz="2800" dirty="0" smtClean="0"/>
              <a:t> </a:t>
            </a:r>
            <a:r>
              <a:rPr lang="ru-RU" sz="2800" dirty="0" smtClean="0"/>
              <a:t>Идеальный газ массой </a:t>
            </a:r>
            <a:r>
              <a:rPr lang="ru-RU" sz="2800" i="1" dirty="0" err="1" smtClean="0"/>
              <a:t>m</a:t>
            </a:r>
            <a:r>
              <a:rPr lang="ru-RU" sz="2800" dirty="0" smtClean="0"/>
              <a:t> = 20 г и молярной массой </a:t>
            </a:r>
            <a:r>
              <a:rPr lang="ru-RU" sz="2800" i="1" dirty="0" smtClean="0"/>
              <a:t>M</a:t>
            </a:r>
            <a:r>
              <a:rPr lang="ru-RU" sz="2800" dirty="0" smtClean="0"/>
              <a:t> = 28 г/моль совершает замкнутый процесс. Температура в точках 1 и 2 равна: </a:t>
            </a:r>
            <a:r>
              <a:rPr lang="ru-RU" sz="2800" i="1" dirty="0" smtClean="0"/>
              <a:t>T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 = 300 К; </a:t>
            </a:r>
            <a:r>
              <a:rPr lang="ru-RU" sz="2800" i="1" dirty="0" smtClean="0"/>
              <a:t>Т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= 496 К. Найти работу газа за цикл.</a:t>
            </a:r>
          </a:p>
          <a:p>
            <a:r>
              <a:rPr lang="ru-RU" sz="2800" dirty="0" smtClean="0"/>
              <a:t>Дано: </a:t>
            </a:r>
          </a:p>
          <a:p>
            <a:r>
              <a:rPr lang="ru-RU" sz="2800" i="1" dirty="0" err="1" smtClean="0"/>
              <a:t>m</a:t>
            </a:r>
            <a:r>
              <a:rPr lang="ru-RU" sz="2800" dirty="0" smtClean="0"/>
              <a:t> = 20 г</a:t>
            </a:r>
          </a:p>
          <a:p>
            <a:r>
              <a:rPr lang="ru-RU" sz="2800" i="1" dirty="0" smtClean="0"/>
              <a:t>M</a:t>
            </a:r>
            <a:r>
              <a:rPr lang="ru-RU" sz="2800" dirty="0" smtClean="0"/>
              <a:t> = 28 г/моль</a:t>
            </a:r>
          </a:p>
          <a:p>
            <a:r>
              <a:rPr lang="ru-RU" sz="2800" i="1" dirty="0" smtClean="0"/>
              <a:t>T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 = 300 К</a:t>
            </a:r>
          </a:p>
          <a:p>
            <a:r>
              <a:rPr lang="ru-RU" sz="2800" i="1" dirty="0" smtClean="0"/>
              <a:t>Т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= 496 К</a:t>
            </a:r>
          </a:p>
          <a:p>
            <a:r>
              <a:rPr lang="ru-RU" sz="2800" dirty="0" smtClean="0"/>
              <a:t>А</a:t>
            </a:r>
            <a:r>
              <a:rPr lang="el-GR" sz="2800" dirty="0" smtClean="0"/>
              <a:t>´</a:t>
            </a:r>
            <a:r>
              <a:rPr lang="ru-RU" sz="2800" dirty="0" smtClean="0"/>
              <a:t>-?</a:t>
            </a:r>
            <a:r>
              <a:rPr lang="en-US" sz="2800" dirty="0" smtClean="0"/>
              <a:t>						       P</a:t>
            </a:r>
          </a:p>
          <a:p>
            <a:r>
              <a:rPr lang="en-US" sz="2800" dirty="0" smtClean="0"/>
              <a:t>						      P</a:t>
            </a:r>
            <a:r>
              <a:rPr lang="en-US" sz="2800" baseline="-25000" dirty="0" smtClean="0"/>
              <a:t>2</a:t>
            </a:r>
          </a:p>
          <a:p>
            <a:endParaRPr lang="en-US" sz="2800" dirty="0" smtClean="0"/>
          </a:p>
          <a:p>
            <a:r>
              <a:rPr lang="en-US" sz="2800" dirty="0" smtClean="0"/>
              <a:t>						      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					</a:t>
            </a:r>
          </a:p>
          <a:p>
            <a:r>
              <a:rPr lang="en-US" sz="2800" dirty="0" smtClean="0"/>
              <a:t>						         0      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      2V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   V 	            		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4143380"/>
            <a:ext cx="22860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356496" y="3356768"/>
            <a:ext cx="24288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71800" y="2000240"/>
          <a:ext cx="29289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40"/>
                <a:gridCol w="732240"/>
                <a:gridCol w="732240"/>
                <a:gridCol w="732240"/>
              </a:tblGrid>
              <a:tr h="428628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1-2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↑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2-3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↑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↑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3-4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ysClr val="windowText" lastClr="000000"/>
                          </a:solidFill>
                        </a:rPr>
                        <a:t>↓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ysClr val="windowText" lastClr="000000"/>
                          </a:solidFill>
                        </a:rPr>
                        <a:t>↓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4-1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ysClr val="windowText" lastClr="000000"/>
                          </a:solidFill>
                        </a:rPr>
                        <a:t>↓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ysClr val="windowText" lastClr="000000"/>
                          </a:solidFill>
                        </a:rPr>
                        <a:t>↓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6572264" y="6286520"/>
            <a:ext cx="23574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36413" y="5250669"/>
            <a:ext cx="207170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15206" y="4714884"/>
            <a:ext cx="928694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7000892" y="521495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00958" y="471488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3"/>
          </p:cNvCxnSpPr>
          <p:nvPr/>
        </p:nvCxnSpPr>
        <p:spPr>
          <a:xfrm rot="5400000">
            <a:off x="8036743" y="510779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7" idx="2"/>
          </p:cNvCxnSpPr>
          <p:nvPr/>
        </p:nvCxnSpPr>
        <p:spPr>
          <a:xfrm rot="10800000">
            <a:off x="7679554" y="5715016"/>
            <a:ext cx="25003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858148" y="6000768"/>
            <a:ext cx="57150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929454" y="6000768"/>
            <a:ext cx="57150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6572264" y="4714884"/>
            <a:ext cx="64294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6572264" y="5715016"/>
            <a:ext cx="64294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79385" y="4756150"/>
          <a:ext cx="6064251" cy="1562100"/>
        </p:xfrm>
        <a:graphic>
          <a:graphicData uri="http://schemas.openxmlformats.org/presentationml/2006/ole">
            <p:oleObj spid="_x0000_s2050" name="Формула" r:id="rId5" imgW="246348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249845" y="3450251"/>
            <a:ext cx="2822749" cy="2264765"/>
            <a:chOff x="6249845" y="3450251"/>
            <a:chExt cx="2822749" cy="2264765"/>
          </a:xfrm>
        </p:grpSpPr>
        <p:pic>
          <p:nvPicPr>
            <p:cNvPr id="52226" name="Picture 2" descr="http://foxford.ru/uploads/tinymce_image/image/18819/1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9845" y="3450251"/>
              <a:ext cx="2822749" cy="2264765"/>
            </a:xfrm>
            <a:prstGeom prst="rect">
              <a:avLst/>
            </a:prstGeom>
            <a:noFill/>
          </p:spPr>
        </p:pic>
        <p:sp>
          <p:nvSpPr>
            <p:cNvPr id="9" name="Полилиния 8"/>
            <p:cNvSpPr/>
            <p:nvPr/>
          </p:nvSpPr>
          <p:spPr>
            <a:xfrm>
              <a:off x="6840187" y="4025735"/>
              <a:ext cx="629392" cy="1009403"/>
            </a:xfrm>
            <a:custGeom>
              <a:avLst/>
              <a:gdLst>
                <a:gd name="connsiteX0" fmla="*/ 0 w 629392"/>
                <a:gd name="connsiteY0" fmla="*/ 0 h 1009403"/>
                <a:gd name="connsiteX1" fmla="*/ 95003 w 629392"/>
                <a:gd name="connsiteY1" fmla="*/ 356260 h 1009403"/>
                <a:gd name="connsiteX2" fmla="*/ 356260 w 629392"/>
                <a:gd name="connsiteY2" fmla="*/ 771896 h 1009403"/>
                <a:gd name="connsiteX3" fmla="*/ 629392 w 629392"/>
                <a:gd name="connsiteY3" fmla="*/ 1009403 h 100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392" h="1009403">
                  <a:moveTo>
                    <a:pt x="0" y="0"/>
                  </a:moveTo>
                  <a:cubicBezTo>
                    <a:pt x="17813" y="113805"/>
                    <a:pt x="35626" y="227611"/>
                    <a:pt x="95003" y="356260"/>
                  </a:cubicBezTo>
                  <a:cubicBezTo>
                    <a:pt x="154380" y="484909"/>
                    <a:pt x="267195" y="663039"/>
                    <a:pt x="356260" y="771896"/>
                  </a:cubicBezTo>
                  <a:cubicBezTo>
                    <a:pt x="445325" y="880753"/>
                    <a:pt x="537358" y="945078"/>
                    <a:pt x="629392" y="100940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4282" y="142852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Задача </a:t>
            </a:r>
            <a:r>
              <a:rPr lang="ru-RU" sz="3200" b="1" dirty="0" smtClean="0"/>
              <a:t>2</a:t>
            </a:r>
            <a:r>
              <a:rPr lang="ru-RU" sz="2800" dirty="0" smtClean="0"/>
              <a:t>. </a:t>
            </a:r>
            <a:r>
              <a:rPr lang="ru-RU" sz="2800" dirty="0" smtClean="0"/>
              <a:t>Идеальный газ используется как рабочее тело в тепловой машине, работающей по циклу 1-2-3, состоящему из адиабатического расширения 1-2, изотермического сжатия 2-3 и участка 3-1 линейной зависимости давления от объёма. За цикл машина совершает работу A</a:t>
            </a:r>
            <a:r>
              <a:rPr lang="el-GR" sz="2800" dirty="0" smtClean="0"/>
              <a:t>´</a:t>
            </a:r>
            <a:r>
              <a:rPr lang="ru-RU" sz="2800" dirty="0" smtClean="0"/>
              <a:t>, КПД цикла равен </a:t>
            </a:r>
            <a:r>
              <a:rPr lang="ru-RU" sz="2800" dirty="0" err="1" smtClean="0"/>
              <a:t>η</a:t>
            </a:r>
            <a:r>
              <a:rPr lang="ru-RU" sz="2800" dirty="0" smtClean="0"/>
              <a:t>. Найти работу, совершаемую над газом в изотермическом процессе?</a:t>
            </a:r>
          </a:p>
          <a:p>
            <a:r>
              <a:rPr lang="ru-RU" sz="2800" dirty="0" smtClean="0"/>
              <a:t>Дано:   Решение:</a:t>
            </a:r>
          </a:p>
          <a:p>
            <a:r>
              <a:rPr lang="ru-RU" sz="2800" dirty="0" smtClean="0"/>
              <a:t>А</a:t>
            </a:r>
            <a:r>
              <a:rPr lang="el-GR" sz="2800" dirty="0" smtClean="0"/>
              <a:t>´</a:t>
            </a:r>
            <a:endParaRPr lang="ru-RU" sz="2800" dirty="0" smtClean="0"/>
          </a:p>
          <a:p>
            <a:r>
              <a:rPr lang="ru-RU" sz="2800" dirty="0" err="1" smtClean="0"/>
              <a:t>η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baseline="-25000" dirty="0" smtClean="0"/>
              <a:t>23</a:t>
            </a:r>
            <a:r>
              <a:rPr lang="ru-RU" sz="2800" dirty="0" smtClean="0"/>
              <a:t>-?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4572008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65109" y="4107661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3714752"/>
          <a:ext cx="492922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46"/>
                <a:gridCol w="1201034"/>
                <a:gridCol w="1691658"/>
                <a:gridCol w="1285884"/>
              </a:tblGrid>
              <a:tr h="278767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Δ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U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7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1-2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-(3/2)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ν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R(T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-T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(3/2)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ν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R(T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-T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7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2-3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  <a:endParaRPr lang="ru-RU" sz="24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  <a:endParaRPr lang="ru-RU" sz="24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7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3-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+A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23</a:t>
                      </a:r>
                      <a:endParaRPr lang="ru-RU" sz="2400" baseline="-250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(3/2)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ν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R(T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-T</a:t>
                      </a:r>
                      <a:r>
                        <a:rPr lang="en-US" sz="2400" baseline="-25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7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Σ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el-GR" sz="2400" dirty="0" smtClean="0">
                          <a:solidFill>
                            <a:sysClr val="windowText" lastClr="000000"/>
                          </a:solidFill>
                        </a:rPr>
                        <a:t>´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714348" y="928670"/>
          <a:ext cx="4429156" cy="3647540"/>
        </p:xfrm>
        <a:graphic>
          <a:graphicData uri="http://schemas.openxmlformats.org/presentationml/2006/ole">
            <p:oleObj spid="_x0000_s4098" name="Формула" r:id="rId4" imgW="1942920" imgH="1600200" progId="Equation.3">
              <p:embed/>
            </p:oleObj>
          </a:graphicData>
        </a:graphic>
      </p:graphicFrame>
      <p:grpSp>
        <p:nvGrpSpPr>
          <p:cNvPr id="2" name="Группа 3"/>
          <p:cNvGrpSpPr/>
          <p:nvPr/>
        </p:nvGrpSpPr>
        <p:grpSpPr>
          <a:xfrm>
            <a:off x="5643570" y="285728"/>
            <a:ext cx="3179939" cy="2714644"/>
            <a:chOff x="6249845" y="3450251"/>
            <a:chExt cx="2822749" cy="2264765"/>
          </a:xfrm>
        </p:grpSpPr>
        <p:pic>
          <p:nvPicPr>
            <p:cNvPr id="5" name="Picture 2" descr="http://foxford.ru/uploads/tinymce_image/image/18819/1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9845" y="3450251"/>
              <a:ext cx="2822749" cy="2264765"/>
            </a:xfrm>
            <a:prstGeom prst="rect">
              <a:avLst/>
            </a:prstGeom>
            <a:noFill/>
          </p:spPr>
        </p:pic>
        <p:sp>
          <p:nvSpPr>
            <p:cNvPr id="6" name="Полилиния 5"/>
            <p:cNvSpPr/>
            <p:nvPr/>
          </p:nvSpPr>
          <p:spPr>
            <a:xfrm>
              <a:off x="6840187" y="4025735"/>
              <a:ext cx="629392" cy="1009403"/>
            </a:xfrm>
            <a:custGeom>
              <a:avLst/>
              <a:gdLst>
                <a:gd name="connsiteX0" fmla="*/ 0 w 629392"/>
                <a:gd name="connsiteY0" fmla="*/ 0 h 1009403"/>
                <a:gd name="connsiteX1" fmla="*/ 95003 w 629392"/>
                <a:gd name="connsiteY1" fmla="*/ 356260 h 1009403"/>
                <a:gd name="connsiteX2" fmla="*/ 356260 w 629392"/>
                <a:gd name="connsiteY2" fmla="*/ 771896 h 1009403"/>
                <a:gd name="connsiteX3" fmla="*/ 629392 w 629392"/>
                <a:gd name="connsiteY3" fmla="*/ 1009403 h 100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392" h="1009403">
                  <a:moveTo>
                    <a:pt x="0" y="0"/>
                  </a:moveTo>
                  <a:cubicBezTo>
                    <a:pt x="17813" y="113805"/>
                    <a:pt x="35626" y="227611"/>
                    <a:pt x="95003" y="356260"/>
                  </a:cubicBezTo>
                  <a:cubicBezTo>
                    <a:pt x="154380" y="484909"/>
                    <a:pt x="267195" y="663039"/>
                    <a:pt x="356260" y="771896"/>
                  </a:cubicBezTo>
                  <a:cubicBezTo>
                    <a:pt x="445325" y="880753"/>
                    <a:pt x="537358" y="945078"/>
                    <a:pt x="629392" y="100940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xford.ru/uploads/tinymce_image/image/12686/Ci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3500462" cy="28844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Задача </a:t>
            </a:r>
            <a:r>
              <a:rPr lang="ru-RU" sz="2800" b="1" i="1" dirty="0" smtClean="0"/>
              <a:t>3</a:t>
            </a:r>
            <a:endParaRPr lang="ru-RU" sz="2800" b="1" i="1" dirty="0" smtClean="0"/>
          </a:p>
          <a:p>
            <a:r>
              <a:rPr lang="ru-RU" sz="2800" dirty="0" smtClean="0"/>
              <a:t>Тепловая машина работает по циклу, состоящему из процесса 1−2 прямой пропорциональной зависимости давления Р от объёма V, адиабатного расширения 2−3 и изотермического сжатия 3−1. Её рабочим телом является газообразный гелий в количестве </a:t>
            </a:r>
            <a:r>
              <a:rPr lang="ru-RU" sz="2800" dirty="0" err="1" smtClean="0"/>
              <a:t>ν</a:t>
            </a:r>
            <a:r>
              <a:rPr lang="ru-RU" sz="2800" dirty="0" smtClean="0"/>
              <a:t>=2 моль. КПД тепловой машины равен </a:t>
            </a:r>
            <a:r>
              <a:rPr lang="ru-RU" sz="2800" dirty="0" err="1" smtClean="0"/>
              <a:t>η</a:t>
            </a:r>
            <a:r>
              <a:rPr lang="ru-RU" sz="2800" dirty="0" smtClean="0"/>
              <a:t>=20%. Работа над газом в процессе 3−1 равна A=1600 Дж.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3390032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Какую работу совершает тепловая машина за один цикл работы? Ответ выразить в Дж.</a:t>
            </a:r>
          </a:p>
          <a:p>
            <a:r>
              <a:rPr lang="ru-RU" sz="2800" dirty="0" smtClean="0"/>
              <a:t>Определить разность максимальной и минимальной температур газа в цикле. Ответ выразить в К, округлить до целого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39713" y="1231907"/>
          <a:ext cx="5826125" cy="3197225"/>
        </p:xfrm>
        <a:graphic>
          <a:graphicData uri="http://schemas.openxmlformats.org/presentationml/2006/ole">
            <p:oleObj spid="_x0000_s5122" name="Формула" r:id="rId3" imgW="2869920" imgH="157464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142852"/>
            <a:ext cx="40005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Решение:</a:t>
            </a:r>
            <a:endParaRPr lang="en-US" sz="2800" b="1" i="1" dirty="0" smtClean="0"/>
          </a:p>
          <a:p>
            <a:endParaRPr lang="en-US" sz="900" dirty="0" smtClean="0"/>
          </a:p>
          <a:p>
            <a:r>
              <a:rPr lang="ru-RU" sz="2800" dirty="0" smtClean="0"/>
              <a:t>По определению КПД:</a:t>
            </a:r>
            <a:endParaRPr lang="ru-RU" sz="2800" dirty="0"/>
          </a:p>
        </p:txBody>
      </p:sp>
      <p:pic>
        <p:nvPicPr>
          <p:cNvPr id="6" name="Picture 2" descr="http://foxford.ru/uploads/tinymce_image/image/12686/Ci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290"/>
            <a:ext cx="3500462" cy="2884459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6010747" y="1520328"/>
            <a:ext cx="418641" cy="947450"/>
          </a:xfrm>
          <a:custGeom>
            <a:avLst/>
            <a:gdLst>
              <a:gd name="connsiteX0" fmla="*/ 0 w 418641"/>
              <a:gd name="connsiteY0" fmla="*/ 0 h 947450"/>
              <a:gd name="connsiteX1" fmla="*/ 88135 w 418641"/>
              <a:gd name="connsiteY1" fmla="*/ 473725 h 947450"/>
              <a:gd name="connsiteX2" fmla="*/ 88135 w 418641"/>
              <a:gd name="connsiteY2" fmla="*/ 473725 h 947450"/>
              <a:gd name="connsiteX3" fmla="*/ 275422 w 418641"/>
              <a:gd name="connsiteY3" fmla="*/ 837282 h 947450"/>
              <a:gd name="connsiteX4" fmla="*/ 418641 w 418641"/>
              <a:gd name="connsiteY4" fmla="*/ 947450 h 94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641" h="947450">
                <a:moveTo>
                  <a:pt x="0" y="0"/>
                </a:moveTo>
                <a:lnTo>
                  <a:pt x="88135" y="473725"/>
                </a:lnTo>
                <a:lnTo>
                  <a:pt x="88135" y="473725"/>
                </a:lnTo>
                <a:cubicBezTo>
                  <a:pt x="119349" y="534318"/>
                  <a:pt x="220338" y="758328"/>
                  <a:pt x="275422" y="837282"/>
                </a:cubicBezTo>
                <a:cubicBezTo>
                  <a:pt x="330506" y="916236"/>
                  <a:pt x="374573" y="931843"/>
                  <a:pt x="418641" y="9474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394450" y="762000"/>
            <a:ext cx="1549400" cy="1733550"/>
          </a:xfrm>
          <a:custGeom>
            <a:avLst/>
            <a:gdLst>
              <a:gd name="connsiteX0" fmla="*/ 0 w 1549400"/>
              <a:gd name="connsiteY0" fmla="*/ 0 h 1733550"/>
              <a:gd name="connsiteX1" fmla="*/ 88900 w 1549400"/>
              <a:gd name="connsiteY1" fmla="*/ 400050 h 1733550"/>
              <a:gd name="connsiteX2" fmla="*/ 323850 w 1549400"/>
              <a:gd name="connsiteY2" fmla="*/ 825500 h 1733550"/>
              <a:gd name="connsiteX3" fmla="*/ 584200 w 1549400"/>
              <a:gd name="connsiteY3" fmla="*/ 1219200 h 1733550"/>
              <a:gd name="connsiteX4" fmla="*/ 793750 w 1549400"/>
              <a:gd name="connsiteY4" fmla="*/ 1428750 h 1733550"/>
              <a:gd name="connsiteX5" fmla="*/ 984250 w 1549400"/>
              <a:gd name="connsiteY5" fmla="*/ 1574800 h 1733550"/>
              <a:gd name="connsiteX6" fmla="*/ 1206500 w 1549400"/>
              <a:gd name="connsiteY6" fmla="*/ 1676400 h 1733550"/>
              <a:gd name="connsiteX7" fmla="*/ 1339850 w 1549400"/>
              <a:gd name="connsiteY7" fmla="*/ 1708150 h 1733550"/>
              <a:gd name="connsiteX8" fmla="*/ 1549400 w 1549400"/>
              <a:gd name="connsiteY8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400" h="1733550">
                <a:moveTo>
                  <a:pt x="0" y="0"/>
                </a:moveTo>
                <a:cubicBezTo>
                  <a:pt x="17462" y="131233"/>
                  <a:pt x="34925" y="262467"/>
                  <a:pt x="88900" y="400050"/>
                </a:cubicBezTo>
                <a:cubicBezTo>
                  <a:pt x="142875" y="537633"/>
                  <a:pt x="241300" y="688975"/>
                  <a:pt x="323850" y="825500"/>
                </a:cubicBezTo>
                <a:cubicBezTo>
                  <a:pt x="406400" y="962025"/>
                  <a:pt x="505883" y="1118658"/>
                  <a:pt x="584200" y="1219200"/>
                </a:cubicBezTo>
                <a:cubicBezTo>
                  <a:pt x="662517" y="1319742"/>
                  <a:pt x="727075" y="1369483"/>
                  <a:pt x="793750" y="1428750"/>
                </a:cubicBezTo>
                <a:cubicBezTo>
                  <a:pt x="860425" y="1488017"/>
                  <a:pt x="915458" y="1533525"/>
                  <a:pt x="984250" y="1574800"/>
                </a:cubicBezTo>
                <a:cubicBezTo>
                  <a:pt x="1053042" y="1616075"/>
                  <a:pt x="1147233" y="1654175"/>
                  <a:pt x="1206500" y="1676400"/>
                </a:cubicBezTo>
                <a:cubicBezTo>
                  <a:pt x="1265767" y="1698625"/>
                  <a:pt x="1282700" y="1698625"/>
                  <a:pt x="1339850" y="1708150"/>
                </a:cubicBezTo>
                <a:cubicBezTo>
                  <a:pt x="1397000" y="1717675"/>
                  <a:pt x="1473200" y="1725612"/>
                  <a:pt x="1549400" y="17335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00760" y="1202280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</a:rPr>
              <a:t>+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Q=0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Q </a:t>
            </a:r>
            <a:r>
              <a:rPr lang="en-US" b="1" baseline="-25000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xford.ru/uploads/tinymce_image/image/12689/Cik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444" y="2928934"/>
            <a:ext cx="3356498" cy="2786082"/>
          </a:xfrm>
          <a:prstGeom prst="rect">
            <a:avLst/>
          </a:prstGeom>
          <a:noFill/>
        </p:spPr>
      </p:pic>
      <p:pic>
        <p:nvPicPr>
          <p:cNvPr id="3" name="Picture 5" descr="http://foxford.ru/uploads/tinymce_image/image/12687/Cik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310" y="142852"/>
            <a:ext cx="3374562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7141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графика видно, что Т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=Т</a:t>
            </a:r>
            <a:r>
              <a:rPr lang="en-US" sz="2800" baseline="-25000" dirty="0" smtClean="0"/>
              <a:t>max</a:t>
            </a:r>
            <a:r>
              <a:rPr lang="ru-RU" sz="2800" dirty="0" smtClean="0"/>
              <a:t>,</a:t>
            </a:r>
          </a:p>
          <a:p>
            <a:r>
              <a:rPr lang="en-US" sz="2800" dirty="0" smtClean="0"/>
              <a:t>    T</a:t>
            </a:r>
            <a:r>
              <a:rPr lang="ru-RU" sz="2800" baseline="-25000" dirty="0" smtClean="0"/>
              <a:t>1</a:t>
            </a:r>
            <a:r>
              <a:rPr lang="en-US" sz="2800" dirty="0" smtClean="0"/>
              <a:t>=T</a:t>
            </a:r>
            <a:r>
              <a:rPr lang="ru-RU" sz="2800" baseline="-25000" dirty="0" smtClean="0"/>
              <a:t>3</a:t>
            </a:r>
            <a:r>
              <a:rPr lang="en-US" sz="2800" dirty="0" smtClean="0"/>
              <a:t>=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min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Для участка 1-2:</a:t>
            </a:r>
            <a:endParaRPr lang="ru-RU" sz="2800" dirty="0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503238" y="1428736"/>
          <a:ext cx="2343150" cy="1741488"/>
        </p:xfrm>
        <a:graphic>
          <a:graphicData uri="http://schemas.openxmlformats.org/presentationml/2006/ole">
            <p:oleObj spid="_x0000_s6146" name="Формула" r:id="rId5" imgW="1091880" imgH="8125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3143248"/>
            <a:ext cx="4572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 учетом уравнения Менделеева - </a:t>
            </a:r>
            <a:r>
              <a:rPr lang="ru-RU" sz="2600" dirty="0" err="1" smtClean="0"/>
              <a:t>Клапейрона</a:t>
            </a:r>
            <a:endParaRPr lang="ru-RU" sz="2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79399" y="4071942"/>
          <a:ext cx="4078287" cy="1428750"/>
        </p:xfrm>
        <a:graphic>
          <a:graphicData uri="http://schemas.openxmlformats.org/presentationml/2006/ole">
            <p:oleObj spid="_x0000_s6147" name="Формула" r:id="rId6" imgW="1739880" imgH="609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44" y="542926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Согласно первому закону термодинамики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1406" y="5862908"/>
          <a:ext cx="8977342" cy="923654"/>
        </p:xfrm>
        <a:graphic>
          <a:graphicData uri="http://schemas.openxmlformats.org/presentationml/2006/ole">
            <p:oleObj spid="_x0000_s6148" name="Формула" r:id="rId7" imgW="3822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картинка чайник кип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43076"/>
            <a:ext cx="1905000" cy="1828800"/>
          </a:xfrm>
          <a:prstGeom prst="rect">
            <a:avLst/>
          </a:prstGeom>
          <a:noFill/>
        </p:spPr>
      </p:pic>
      <p:sp>
        <p:nvSpPr>
          <p:cNvPr id="3080" name="AutoShape 8" descr="Картинки по запросу картинка верт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ртинки по запросу картинка верт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картинка верт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Картинки по запросу картинка верту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flipH="1">
            <a:off x="2071670" y="785794"/>
            <a:ext cx="1785950" cy="1714512"/>
          </a:xfrm>
          <a:prstGeom prst="rect">
            <a:avLst/>
          </a:prstGeom>
          <a:noFill/>
        </p:spPr>
      </p:pic>
      <p:pic>
        <p:nvPicPr>
          <p:cNvPr id="13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600000" flipH="1">
            <a:off x="2064089" y="784958"/>
            <a:ext cx="1785950" cy="1714512"/>
          </a:xfrm>
          <a:prstGeom prst="rect">
            <a:avLst/>
          </a:prstGeom>
          <a:noFill/>
        </p:spPr>
      </p:pic>
      <p:pic>
        <p:nvPicPr>
          <p:cNvPr id="15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200000" flipH="1">
            <a:off x="2025265" y="825197"/>
            <a:ext cx="1785950" cy="1714512"/>
          </a:xfrm>
          <a:prstGeom prst="rect">
            <a:avLst/>
          </a:prstGeom>
          <a:noFill/>
        </p:spPr>
      </p:pic>
      <p:pic>
        <p:nvPicPr>
          <p:cNvPr id="16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800000" flipH="1">
            <a:off x="2023471" y="831679"/>
            <a:ext cx="1785950" cy="1714512"/>
          </a:xfrm>
          <a:prstGeom prst="rect">
            <a:avLst/>
          </a:prstGeom>
          <a:noFill/>
        </p:spPr>
      </p:pic>
      <p:pic>
        <p:nvPicPr>
          <p:cNvPr id="17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2400000" flipH="1">
            <a:off x="2056597" y="802038"/>
            <a:ext cx="1785950" cy="1714512"/>
          </a:xfrm>
          <a:prstGeom prst="rect">
            <a:avLst/>
          </a:prstGeom>
          <a:noFill/>
        </p:spPr>
      </p:pic>
      <p:pic>
        <p:nvPicPr>
          <p:cNvPr id="18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000000" flipH="1">
            <a:off x="2052194" y="806439"/>
            <a:ext cx="1785950" cy="1714512"/>
          </a:xfrm>
          <a:prstGeom prst="rect">
            <a:avLst/>
          </a:prstGeom>
          <a:noFill/>
        </p:spPr>
      </p:pic>
      <p:pic>
        <p:nvPicPr>
          <p:cNvPr id="19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600000" flipH="1">
            <a:off x="2010397" y="844753"/>
            <a:ext cx="1785950" cy="1714512"/>
          </a:xfrm>
          <a:prstGeom prst="rect">
            <a:avLst/>
          </a:prstGeom>
          <a:noFill/>
        </p:spPr>
      </p:pic>
      <p:pic>
        <p:nvPicPr>
          <p:cNvPr id="2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200000" flipH="1">
            <a:off x="2003915" y="846545"/>
            <a:ext cx="1785950" cy="1714512"/>
          </a:xfrm>
          <a:prstGeom prst="rect">
            <a:avLst/>
          </a:prstGeom>
          <a:noFill/>
        </p:spPr>
      </p:pic>
      <p:pic>
        <p:nvPicPr>
          <p:cNvPr id="21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800000" flipH="1">
            <a:off x="2035116" y="813931"/>
            <a:ext cx="1785950" cy="1714512"/>
          </a:xfrm>
          <a:prstGeom prst="rect">
            <a:avLst/>
          </a:prstGeom>
          <a:noFill/>
        </p:spPr>
      </p:pic>
      <p:pic>
        <p:nvPicPr>
          <p:cNvPr id="58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flipH="1">
            <a:off x="2071668" y="785795"/>
            <a:ext cx="1785950" cy="1714512"/>
          </a:xfrm>
          <a:prstGeom prst="rect">
            <a:avLst/>
          </a:prstGeom>
          <a:noFill/>
        </p:spPr>
      </p:pic>
      <p:pic>
        <p:nvPicPr>
          <p:cNvPr id="59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600000" flipH="1">
            <a:off x="2064087" y="784959"/>
            <a:ext cx="1785950" cy="1714512"/>
          </a:xfrm>
          <a:prstGeom prst="rect">
            <a:avLst/>
          </a:prstGeom>
          <a:noFill/>
        </p:spPr>
      </p:pic>
      <p:pic>
        <p:nvPicPr>
          <p:cNvPr id="6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200000" flipH="1">
            <a:off x="2025263" y="825198"/>
            <a:ext cx="1785950" cy="1714512"/>
          </a:xfrm>
          <a:prstGeom prst="rect">
            <a:avLst/>
          </a:prstGeom>
          <a:noFill/>
        </p:spPr>
      </p:pic>
      <p:pic>
        <p:nvPicPr>
          <p:cNvPr id="61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800000" flipH="1">
            <a:off x="2023469" y="831680"/>
            <a:ext cx="1785950" cy="1714512"/>
          </a:xfrm>
          <a:prstGeom prst="rect">
            <a:avLst/>
          </a:prstGeom>
          <a:noFill/>
        </p:spPr>
      </p:pic>
      <p:pic>
        <p:nvPicPr>
          <p:cNvPr id="62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2400000" flipH="1">
            <a:off x="2056595" y="802039"/>
            <a:ext cx="1785950" cy="1714512"/>
          </a:xfrm>
          <a:prstGeom prst="rect">
            <a:avLst/>
          </a:prstGeom>
          <a:noFill/>
        </p:spPr>
      </p:pic>
      <p:pic>
        <p:nvPicPr>
          <p:cNvPr id="63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000000" flipH="1">
            <a:off x="2052192" y="806440"/>
            <a:ext cx="1785950" cy="1714512"/>
          </a:xfrm>
          <a:prstGeom prst="rect">
            <a:avLst/>
          </a:prstGeom>
          <a:noFill/>
        </p:spPr>
      </p:pic>
      <p:pic>
        <p:nvPicPr>
          <p:cNvPr id="64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600000" flipH="1">
            <a:off x="2010395" y="844754"/>
            <a:ext cx="1785950" cy="1714512"/>
          </a:xfrm>
          <a:prstGeom prst="rect">
            <a:avLst/>
          </a:prstGeom>
          <a:noFill/>
        </p:spPr>
      </p:pic>
      <p:pic>
        <p:nvPicPr>
          <p:cNvPr id="65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200000" flipH="1">
            <a:off x="2003913" y="846546"/>
            <a:ext cx="1785950" cy="1714512"/>
          </a:xfrm>
          <a:prstGeom prst="rect">
            <a:avLst/>
          </a:prstGeom>
          <a:noFill/>
        </p:spPr>
      </p:pic>
      <p:pic>
        <p:nvPicPr>
          <p:cNvPr id="66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800000" flipH="1">
            <a:off x="2035114" y="813932"/>
            <a:ext cx="1785950" cy="1714512"/>
          </a:xfrm>
          <a:prstGeom prst="rect">
            <a:avLst/>
          </a:prstGeom>
          <a:noFill/>
        </p:spPr>
      </p:pic>
      <p:pic>
        <p:nvPicPr>
          <p:cNvPr id="67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flipH="1">
            <a:off x="2071669" y="785796"/>
            <a:ext cx="1785950" cy="1714512"/>
          </a:xfrm>
          <a:prstGeom prst="rect">
            <a:avLst/>
          </a:prstGeom>
          <a:noFill/>
        </p:spPr>
      </p:pic>
      <p:pic>
        <p:nvPicPr>
          <p:cNvPr id="68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600000" flipH="1">
            <a:off x="2064088" y="784960"/>
            <a:ext cx="1785950" cy="1714512"/>
          </a:xfrm>
          <a:prstGeom prst="rect">
            <a:avLst/>
          </a:prstGeom>
          <a:noFill/>
        </p:spPr>
      </p:pic>
      <p:pic>
        <p:nvPicPr>
          <p:cNvPr id="69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200000" flipH="1">
            <a:off x="2025264" y="825199"/>
            <a:ext cx="1785950" cy="1714512"/>
          </a:xfrm>
          <a:prstGeom prst="rect">
            <a:avLst/>
          </a:prstGeom>
          <a:noFill/>
        </p:spPr>
      </p:pic>
      <p:pic>
        <p:nvPicPr>
          <p:cNvPr id="7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800000" flipH="1">
            <a:off x="2023470" y="831681"/>
            <a:ext cx="1785950" cy="1714512"/>
          </a:xfrm>
          <a:prstGeom prst="rect">
            <a:avLst/>
          </a:prstGeom>
          <a:noFill/>
        </p:spPr>
      </p:pic>
      <p:pic>
        <p:nvPicPr>
          <p:cNvPr id="71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2400000" flipH="1">
            <a:off x="2056596" y="802040"/>
            <a:ext cx="1785950" cy="1714512"/>
          </a:xfrm>
          <a:prstGeom prst="rect">
            <a:avLst/>
          </a:prstGeom>
          <a:noFill/>
        </p:spPr>
      </p:pic>
      <p:pic>
        <p:nvPicPr>
          <p:cNvPr id="72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000000" flipH="1">
            <a:off x="2052193" y="806441"/>
            <a:ext cx="1785950" cy="1714512"/>
          </a:xfrm>
          <a:prstGeom prst="rect">
            <a:avLst/>
          </a:prstGeom>
          <a:noFill/>
        </p:spPr>
      </p:pic>
      <p:pic>
        <p:nvPicPr>
          <p:cNvPr id="73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600000" flipH="1">
            <a:off x="2010396" y="844755"/>
            <a:ext cx="1785950" cy="1714512"/>
          </a:xfrm>
          <a:prstGeom prst="rect">
            <a:avLst/>
          </a:prstGeom>
          <a:noFill/>
        </p:spPr>
      </p:pic>
      <p:pic>
        <p:nvPicPr>
          <p:cNvPr id="74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200000" flipH="1">
            <a:off x="2003914" y="846547"/>
            <a:ext cx="1785950" cy="1714512"/>
          </a:xfrm>
          <a:prstGeom prst="rect">
            <a:avLst/>
          </a:prstGeom>
          <a:noFill/>
        </p:spPr>
      </p:pic>
      <p:pic>
        <p:nvPicPr>
          <p:cNvPr id="75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800000" flipH="1">
            <a:off x="2035115" y="813933"/>
            <a:ext cx="1785950" cy="1714512"/>
          </a:xfrm>
          <a:prstGeom prst="rect">
            <a:avLst/>
          </a:prstGeom>
          <a:noFill/>
        </p:spPr>
      </p:pic>
      <p:pic>
        <p:nvPicPr>
          <p:cNvPr id="76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flipH="1">
            <a:off x="2071669" y="785794"/>
            <a:ext cx="1785950" cy="1714512"/>
          </a:xfrm>
          <a:prstGeom prst="rect">
            <a:avLst/>
          </a:prstGeom>
          <a:noFill/>
        </p:spPr>
      </p:pic>
      <p:pic>
        <p:nvPicPr>
          <p:cNvPr id="77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600000" flipH="1">
            <a:off x="2064088" y="784958"/>
            <a:ext cx="1785950" cy="1714512"/>
          </a:xfrm>
          <a:prstGeom prst="rect">
            <a:avLst/>
          </a:prstGeom>
          <a:noFill/>
        </p:spPr>
      </p:pic>
      <p:pic>
        <p:nvPicPr>
          <p:cNvPr id="78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200000" flipH="1">
            <a:off x="2025264" y="825197"/>
            <a:ext cx="1785950" cy="1714512"/>
          </a:xfrm>
          <a:prstGeom prst="rect">
            <a:avLst/>
          </a:prstGeom>
          <a:noFill/>
        </p:spPr>
      </p:pic>
      <p:pic>
        <p:nvPicPr>
          <p:cNvPr id="79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800000" flipH="1">
            <a:off x="2023470" y="831679"/>
            <a:ext cx="1785950" cy="1714512"/>
          </a:xfrm>
          <a:prstGeom prst="rect">
            <a:avLst/>
          </a:prstGeom>
          <a:noFill/>
        </p:spPr>
      </p:pic>
      <p:pic>
        <p:nvPicPr>
          <p:cNvPr id="8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2400000" flipH="1">
            <a:off x="2056596" y="802038"/>
            <a:ext cx="1785950" cy="1714512"/>
          </a:xfrm>
          <a:prstGeom prst="rect">
            <a:avLst/>
          </a:prstGeom>
          <a:noFill/>
        </p:spPr>
      </p:pic>
      <p:pic>
        <p:nvPicPr>
          <p:cNvPr id="81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000000" flipH="1">
            <a:off x="2052193" y="806439"/>
            <a:ext cx="1785950" cy="1714512"/>
          </a:xfrm>
          <a:prstGeom prst="rect">
            <a:avLst/>
          </a:prstGeom>
          <a:noFill/>
        </p:spPr>
      </p:pic>
      <p:pic>
        <p:nvPicPr>
          <p:cNvPr id="82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600000" flipH="1">
            <a:off x="2010396" y="844753"/>
            <a:ext cx="1785950" cy="1714512"/>
          </a:xfrm>
          <a:prstGeom prst="rect">
            <a:avLst/>
          </a:prstGeom>
          <a:noFill/>
        </p:spPr>
      </p:pic>
      <p:pic>
        <p:nvPicPr>
          <p:cNvPr id="83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200000" flipH="1">
            <a:off x="2003914" y="846545"/>
            <a:ext cx="1785950" cy="1714512"/>
          </a:xfrm>
          <a:prstGeom prst="rect">
            <a:avLst/>
          </a:prstGeom>
          <a:noFill/>
        </p:spPr>
      </p:pic>
      <p:pic>
        <p:nvPicPr>
          <p:cNvPr id="84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800000" flipH="1">
            <a:off x="2035115" y="813931"/>
            <a:ext cx="1785950" cy="1714512"/>
          </a:xfrm>
          <a:prstGeom prst="rect">
            <a:avLst/>
          </a:prstGeom>
          <a:noFill/>
        </p:spPr>
      </p:pic>
      <p:pic>
        <p:nvPicPr>
          <p:cNvPr id="94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flipH="1">
            <a:off x="2071668" y="785794"/>
            <a:ext cx="1785950" cy="1714512"/>
          </a:xfrm>
          <a:prstGeom prst="rect">
            <a:avLst/>
          </a:prstGeom>
          <a:noFill/>
        </p:spPr>
      </p:pic>
      <p:pic>
        <p:nvPicPr>
          <p:cNvPr id="95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600000" flipH="1">
            <a:off x="2064087" y="784958"/>
            <a:ext cx="1785950" cy="1714512"/>
          </a:xfrm>
          <a:prstGeom prst="rect">
            <a:avLst/>
          </a:prstGeom>
          <a:noFill/>
        </p:spPr>
      </p:pic>
      <p:pic>
        <p:nvPicPr>
          <p:cNvPr id="96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200000" flipH="1">
            <a:off x="2025263" y="825197"/>
            <a:ext cx="1785950" cy="1714512"/>
          </a:xfrm>
          <a:prstGeom prst="rect">
            <a:avLst/>
          </a:prstGeom>
          <a:noFill/>
        </p:spPr>
      </p:pic>
      <p:pic>
        <p:nvPicPr>
          <p:cNvPr id="97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1800000" flipH="1">
            <a:off x="2023469" y="831679"/>
            <a:ext cx="1785950" cy="1714512"/>
          </a:xfrm>
          <a:prstGeom prst="rect">
            <a:avLst/>
          </a:prstGeom>
          <a:noFill/>
        </p:spPr>
      </p:pic>
      <p:pic>
        <p:nvPicPr>
          <p:cNvPr id="98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2400000" flipH="1">
            <a:off x="2056595" y="802038"/>
            <a:ext cx="1785950" cy="1714512"/>
          </a:xfrm>
          <a:prstGeom prst="rect">
            <a:avLst/>
          </a:prstGeom>
          <a:noFill/>
        </p:spPr>
      </p:pic>
      <p:pic>
        <p:nvPicPr>
          <p:cNvPr id="99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000000" flipH="1">
            <a:off x="2052192" y="806439"/>
            <a:ext cx="1785950" cy="1714512"/>
          </a:xfrm>
          <a:prstGeom prst="rect">
            <a:avLst/>
          </a:prstGeom>
          <a:noFill/>
        </p:spPr>
      </p:pic>
      <p:pic>
        <p:nvPicPr>
          <p:cNvPr id="100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3600000" flipH="1">
            <a:off x="2010395" y="844753"/>
            <a:ext cx="1785950" cy="1714512"/>
          </a:xfrm>
          <a:prstGeom prst="rect">
            <a:avLst/>
          </a:prstGeom>
          <a:noFill/>
        </p:spPr>
      </p:pic>
      <p:pic>
        <p:nvPicPr>
          <p:cNvPr id="101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200000" flipH="1">
            <a:off x="2003913" y="846545"/>
            <a:ext cx="1785950" cy="1714512"/>
          </a:xfrm>
          <a:prstGeom prst="rect">
            <a:avLst/>
          </a:prstGeom>
          <a:noFill/>
        </p:spPr>
      </p:pic>
      <p:pic>
        <p:nvPicPr>
          <p:cNvPr id="102" name="Picture 16" descr="http://www.detochki.su/podelki-8.jpg"/>
          <p:cNvPicPr>
            <a:picLocks noChangeAspect="1" noChangeArrowheads="1"/>
          </p:cNvPicPr>
          <p:nvPr/>
        </p:nvPicPr>
        <p:blipFill>
          <a:blip r:embed="rId3"/>
          <a:srcRect l="32077" t="8576" r="13146" b="39971"/>
          <a:stretch>
            <a:fillRect/>
          </a:stretch>
        </p:blipFill>
        <p:spPr bwMode="auto">
          <a:xfrm rot="4800000" flipH="1">
            <a:off x="2035114" y="813931"/>
            <a:ext cx="1785950" cy="1714512"/>
          </a:xfrm>
          <a:prstGeom prst="rect">
            <a:avLst/>
          </a:prstGeom>
          <a:noFill/>
        </p:spPr>
      </p:pic>
      <p:pic>
        <p:nvPicPr>
          <p:cNvPr id="52" name="Picture 8" descr="http://d3mlntcv38ck9k.cloudfront.net/content/konspekt_image/94138/379a9f70_73dc_0131_b41d_12313b01b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63358"/>
            <a:ext cx="2976672" cy="2837476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5857884" y="1970308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 век нашей эры.</a:t>
            </a:r>
          </a:p>
          <a:p>
            <a:r>
              <a:rPr lang="ru-RU" sz="2800" dirty="0" smtClean="0"/>
              <a:t>Паровая турбина внешнего сгорания.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Геронов</a:t>
            </a:r>
            <a:r>
              <a:rPr lang="ru-RU" sz="2800" dirty="0" smtClean="0"/>
              <a:t> шар.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8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9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00"/>
                            </p:stCondLst>
                            <p:childTnLst>
                              <p:par>
                                <p:cTn id="23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800"/>
                            </p:stCondLst>
                            <p:childTnLst>
                              <p:par>
                                <p:cTn id="23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9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10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20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2E691-F936-4A05-B8C4-41133B7313B0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1163643" y="2032000"/>
            <a:ext cx="626587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kern="0" dirty="0" smtClean="0">
                <a:solidFill>
                  <a:srgbClr val="336666"/>
                </a:solidFill>
              </a:rPr>
              <a:t>§82 </a:t>
            </a:r>
            <a:r>
              <a:rPr lang="ru-RU" sz="3200" kern="0" dirty="0">
                <a:solidFill>
                  <a:srgbClr val="336666"/>
                </a:solidFill>
              </a:rPr>
              <a:t>прочитать, </a:t>
            </a:r>
            <a:r>
              <a:rPr lang="ru-RU" sz="3200" kern="0" dirty="0" smtClean="0">
                <a:solidFill>
                  <a:srgbClr val="336666"/>
                </a:solidFill>
              </a:rPr>
              <a:t>записи выучить,</a:t>
            </a:r>
            <a:endParaRPr lang="ru-RU" sz="3200" kern="0" dirty="0">
              <a:solidFill>
                <a:srgbClr val="336666"/>
              </a:solidFill>
            </a:endParaRPr>
          </a:p>
          <a:p>
            <a:pPr>
              <a:defRPr/>
            </a:pPr>
            <a:r>
              <a:rPr lang="ru-RU" sz="3200" kern="0" dirty="0" err="1" smtClean="0">
                <a:solidFill>
                  <a:srgbClr val="336666"/>
                </a:solidFill>
              </a:rPr>
              <a:t>упр</a:t>
            </a:r>
            <a:r>
              <a:rPr lang="ru-RU" sz="3200" kern="0" dirty="0" smtClean="0">
                <a:solidFill>
                  <a:srgbClr val="336666"/>
                </a:solidFill>
              </a:rPr>
              <a:t> 15 (11,12) решить</a:t>
            </a:r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8835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/>
              <a:t>Домашнее задание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422" y="2505670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lastslideviewed"/>
          </p:cNvPr>
          <p:cNvSpPr/>
          <p:nvPr/>
        </p:nvSpPr>
        <p:spPr>
          <a:xfrm>
            <a:off x="8215338" y="6215082"/>
            <a:ext cx="500066" cy="35719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422" y="2786058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" action="ppaction://hlinkshowjump?jump=lastslideviewed"/>
          </p:cNvPr>
          <p:cNvSpPr/>
          <p:nvPr/>
        </p:nvSpPr>
        <p:spPr>
          <a:xfrm>
            <a:off x="8215338" y="6215082"/>
            <a:ext cx="500066" cy="35719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285720" y="1571612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300" dirty="0" smtClean="0"/>
              <a:t>– </a:t>
            </a:r>
            <a:r>
              <a:rPr lang="ru-RU" sz="3300" dirty="0"/>
              <a:t>это устройство, преобразующее внутреннюю энергию в механическую </a:t>
            </a:r>
            <a:r>
              <a:rPr lang="ru-RU" sz="3300" dirty="0" smtClean="0"/>
              <a:t>работу.</a:t>
            </a:r>
            <a:endParaRPr lang="ru-RU" sz="33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епловой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двигатель</a:t>
            </a:r>
          </a:p>
        </p:txBody>
      </p:sp>
      <p:pic>
        <p:nvPicPr>
          <p:cNvPr id="24578" name="Picture 2" descr="http://news.cosmoport.com/images/2005/12/01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2148635" cy="1643074"/>
          </a:xfrm>
          <a:prstGeom prst="rect">
            <a:avLst/>
          </a:prstGeom>
          <a:noFill/>
        </p:spPr>
      </p:pic>
      <p:pic>
        <p:nvPicPr>
          <p:cNvPr id="24580" name="Picture 4" descr="http://stringer46.narod.ru/N7Heat-engineOfStir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2917263"/>
            <a:ext cx="3857652" cy="2797753"/>
          </a:xfrm>
          <a:prstGeom prst="rect">
            <a:avLst/>
          </a:prstGeom>
          <a:noFill/>
        </p:spPr>
      </p:pic>
      <p:pic>
        <p:nvPicPr>
          <p:cNvPr id="24582" name="Picture 6" descr="http://rudocs.exdat.com/data/26/25913/25913_html_m17cd2e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256"/>
            <a:ext cx="2686200" cy="242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71934" y="285728"/>
            <a:ext cx="49292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Р</a:t>
            </a:r>
          </a:p>
          <a:p>
            <a:endParaRPr lang="ru-RU" sz="2800" dirty="0" smtClean="0"/>
          </a:p>
          <a:p>
            <a:r>
              <a:rPr lang="ru-RU" sz="2800" dirty="0" smtClean="0"/>
              <a:t>		1	</a:t>
            </a:r>
          </a:p>
          <a:p>
            <a:r>
              <a:rPr lang="ru-RU" sz="2800" dirty="0" smtClean="0"/>
              <a:t>2Р</a:t>
            </a:r>
            <a:r>
              <a:rPr lang="ru-RU" sz="2800" baseline="-25000" dirty="0" smtClean="0"/>
              <a:t>0</a:t>
            </a:r>
          </a:p>
          <a:p>
            <a:endParaRPr lang="ru-RU" sz="500" dirty="0" smtClean="0"/>
          </a:p>
          <a:p>
            <a:endParaRPr lang="ru-RU" sz="2800" dirty="0" smtClean="0"/>
          </a:p>
          <a:p>
            <a:r>
              <a:rPr lang="ru-RU" sz="2800" dirty="0" smtClean="0"/>
              <a:t>  Р</a:t>
            </a:r>
            <a:r>
              <a:rPr lang="ru-RU" sz="2800" baseline="-25000" dirty="0" smtClean="0"/>
              <a:t>0</a:t>
            </a:r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r>
              <a:rPr lang="ru-RU" sz="2800" dirty="0" smtClean="0"/>
              <a:t>    0  		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	       2V</a:t>
            </a:r>
            <a:r>
              <a:rPr lang="en-US" sz="2800" baseline="-25000" dirty="0" smtClean="0"/>
              <a:t>0  </a:t>
            </a:r>
            <a:r>
              <a:rPr lang="en-US" sz="2800" dirty="0" smtClean="0"/>
              <a:t>     V</a:t>
            </a:r>
            <a:endParaRPr lang="ru-RU" sz="2800" baseline="-25000" dirty="0"/>
          </a:p>
        </p:txBody>
      </p:sp>
      <p:sp>
        <p:nvSpPr>
          <p:cNvPr id="23554" name="AutoShape 2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img-fotki.yandex.ru/get/9502/16969765.172/0_7bb49_7193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15152"/>
            <a:ext cx="1000132" cy="168561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1000100" y="1000108"/>
            <a:ext cx="1715306" cy="3358380"/>
            <a:chOff x="1000100" y="1000108"/>
            <a:chExt cx="1715306" cy="33583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00100" y="3143248"/>
              <a:ext cx="1714512" cy="12144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1035819" y="2678901"/>
              <a:ext cx="335758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-677899" y="2678107"/>
              <a:ext cx="335758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1000100" y="3000372"/>
              <a:ext cx="1714512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85852" y="2714620"/>
            <a:ext cx="1214446" cy="2857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250265" y="375047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33575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785520" y="356396"/>
            <a:ext cx="3929884" cy="3429794"/>
            <a:chOff x="4785520" y="794"/>
            <a:chExt cx="3929884" cy="3429794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4786314" y="3429000"/>
              <a:ext cx="39290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3071814" y="1714500"/>
              <a:ext cx="3429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5144298" y="2856702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4786314" y="1785926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143636" y="1785926"/>
            <a:ext cx="72000" cy="72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71934" y="285728"/>
            <a:ext cx="49292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Р</a:t>
            </a:r>
          </a:p>
          <a:p>
            <a:endParaRPr lang="ru-RU" sz="2800" dirty="0" smtClean="0"/>
          </a:p>
          <a:p>
            <a:r>
              <a:rPr lang="ru-RU" sz="2800" dirty="0" smtClean="0"/>
              <a:t>		1	        2</a:t>
            </a:r>
          </a:p>
          <a:p>
            <a:r>
              <a:rPr lang="ru-RU" sz="2800" dirty="0" smtClean="0"/>
              <a:t>2Р</a:t>
            </a:r>
            <a:r>
              <a:rPr lang="ru-RU" sz="2800" baseline="-25000" dirty="0" smtClean="0"/>
              <a:t>0</a:t>
            </a:r>
          </a:p>
          <a:p>
            <a:endParaRPr lang="ru-RU" sz="500" dirty="0" smtClean="0"/>
          </a:p>
          <a:p>
            <a:endParaRPr lang="ru-RU" sz="2800" dirty="0" smtClean="0"/>
          </a:p>
          <a:p>
            <a:r>
              <a:rPr lang="ru-RU" sz="2800" dirty="0" smtClean="0"/>
              <a:t>  Р</a:t>
            </a:r>
            <a:r>
              <a:rPr lang="ru-RU" sz="2800" baseline="-25000" dirty="0" smtClean="0"/>
              <a:t>0</a:t>
            </a:r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r>
              <a:rPr lang="ru-RU" sz="2800" dirty="0" smtClean="0"/>
              <a:t>    0  		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	       2V</a:t>
            </a:r>
            <a:r>
              <a:rPr lang="en-US" sz="2800" baseline="-25000" dirty="0" smtClean="0"/>
              <a:t>0  </a:t>
            </a:r>
            <a:r>
              <a:rPr lang="en-US" sz="2800" dirty="0" smtClean="0"/>
              <a:t>     V</a:t>
            </a:r>
            <a:endParaRPr lang="ru-RU" sz="2800" baseline="-25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0100" y="1928802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img-fotki.yandex.ru/get/9502/16969765.172/0_7bb49_7193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15152"/>
            <a:ext cx="1000132" cy="1685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143248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35819" y="2678901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-677899" y="2678107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1785926"/>
            <a:ext cx="171451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1500174"/>
            <a:ext cx="1214446" cy="2857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250265" y="375047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33575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grpSp>
        <p:nvGrpSpPr>
          <p:cNvPr id="3" name="Группа 20"/>
          <p:cNvGrpSpPr/>
          <p:nvPr/>
        </p:nvGrpSpPr>
        <p:grpSpPr>
          <a:xfrm>
            <a:off x="4785520" y="356396"/>
            <a:ext cx="3929884" cy="3429794"/>
            <a:chOff x="4785520" y="794"/>
            <a:chExt cx="3929884" cy="3429794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4786314" y="3429000"/>
              <a:ext cx="39290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3071814" y="1714500"/>
              <a:ext cx="3429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>
            <a:off x="6143636" y="1785926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143504" y="2786058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642908" y="2785264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251059" y="253523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4786314" y="1785926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00100" y="178433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8794" y="220128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000100" y="1928802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143248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35819" y="2678901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-677899" y="2678107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1785926"/>
            <a:ext cx="171451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250265" y="375047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33575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285728"/>
            <a:ext cx="49292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Р</a:t>
            </a:r>
          </a:p>
          <a:p>
            <a:endParaRPr lang="ru-RU" sz="2800" dirty="0" smtClean="0"/>
          </a:p>
          <a:p>
            <a:r>
              <a:rPr lang="ru-RU" sz="2800" dirty="0" smtClean="0"/>
              <a:t>		1	        2</a:t>
            </a:r>
          </a:p>
          <a:p>
            <a:r>
              <a:rPr lang="ru-RU" sz="2800" dirty="0" smtClean="0"/>
              <a:t>2Р</a:t>
            </a:r>
            <a:r>
              <a:rPr lang="ru-RU" sz="2800" baseline="-25000" dirty="0" smtClean="0"/>
              <a:t>0</a:t>
            </a:r>
          </a:p>
          <a:p>
            <a:endParaRPr lang="ru-RU" sz="500" dirty="0" smtClean="0"/>
          </a:p>
          <a:p>
            <a:endParaRPr lang="ru-RU" sz="2800" dirty="0" smtClean="0"/>
          </a:p>
          <a:p>
            <a:r>
              <a:rPr lang="ru-RU" sz="2800" dirty="0" smtClean="0"/>
              <a:t>  Р</a:t>
            </a:r>
            <a:r>
              <a:rPr lang="ru-RU" sz="2800" baseline="-25000" dirty="0" smtClean="0"/>
              <a:t>0</a:t>
            </a:r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r>
              <a:rPr lang="ru-RU" sz="2800" dirty="0" smtClean="0"/>
              <a:t>    0  		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	       2V</a:t>
            </a:r>
            <a:r>
              <a:rPr lang="en-US" sz="2800" baseline="-25000" dirty="0" smtClean="0"/>
              <a:t>0  </a:t>
            </a:r>
            <a:r>
              <a:rPr lang="en-US" sz="2800" dirty="0" smtClean="0"/>
              <a:t>     V</a:t>
            </a:r>
            <a:endParaRPr lang="ru-RU" sz="2800" baseline="-25000" dirty="0"/>
          </a:p>
        </p:txBody>
      </p:sp>
      <p:grpSp>
        <p:nvGrpSpPr>
          <p:cNvPr id="22" name="Группа 20"/>
          <p:cNvGrpSpPr/>
          <p:nvPr/>
        </p:nvGrpSpPr>
        <p:grpSpPr>
          <a:xfrm>
            <a:off x="4785520" y="356396"/>
            <a:ext cx="3929884" cy="3429794"/>
            <a:chOff x="4785520" y="794"/>
            <a:chExt cx="3929884" cy="3429794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4786314" y="3429000"/>
              <a:ext cx="39290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3071814" y="1714500"/>
              <a:ext cx="3429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6143636" y="1785926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144562" y="2285198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4786314" y="1785926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786314" y="2784470"/>
            <a:ext cx="2857520" cy="15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143504" y="2786058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642908" y="2785264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00100" y="178433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28794" y="220128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251059" y="253523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0100" y="314324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143248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35819" y="2678901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-677899" y="2678107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3000372"/>
            <a:ext cx="171451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250265" y="375047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33575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285728"/>
            <a:ext cx="49292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Р</a:t>
            </a:r>
          </a:p>
          <a:p>
            <a:endParaRPr lang="ru-RU" sz="2800" dirty="0" smtClean="0"/>
          </a:p>
          <a:p>
            <a:r>
              <a:rPr lang="ru-RU" sz="2800" dirty="0" smtClean="0"/>
              <a:t>		1	        2</a:t>
            </a:r>
          </a:p>
          <a:p>
            <a:r>
              <a:rPr lang="ru-RU" sz="2800" dirty="0" smtClean="0"/>
              <a:t>2Р</a:t>
            </a:r>
            <a:r>
              <a:rPr lang="ru-RU" sz="2800" baseline="-25000" dirty="0" smtClean="0"/>
              <a:t>0</a:t>
            </a:r>
          </a:p>
          <a:p>
            <a:endParaRPr lang="ru-RU" sz="500" dirty="0" smtClean="0"/>
          </a:p>
          <a:p>
            <a:endParaRPr lang="ru-RU" sz="2800" dirty="0" smtClean="0"/>
          </a:p>
          <a:p>
            <a:r>
              <a:rPr lang="ru-RU" sz="2800" dirty="0" smtClean="0"/>
              <a:t>  Р</a:t>
            </a:r>
            <a:r>
              <a:rPr lang="ru-RU" sz="2800" baseline="-25000" dirty="0" smtClean="0"/>
              <a:t>0</a:t>
            </a:r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r>
              <a:rPr lang="ru-RU" sz="2800" dirty="0" smtClean="0"/>
              <a:t>    0  		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	       2V</a:t>
            </a:r>
            <a:r>
              <a:rPr lang="en-US" sz="2800" baseline="-25000" dirty="0" smtClean="0"/>
              <a:t>0  </a:t>
            </a:r>
            <a:r>
              <a:rPr lang="en-US" sz="2800" dirty="0" smtClean="0"/>
              <a:t>     V</a:t>
            </a:r>
            <a:endParaRPr lang="ru-RU" sz="2800" baseline="-25000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4785520" y="356396"/>
            <a:ext cx="3929884" cy="3429794"/>
            <a:chOff x="4785520" y="794"/>
            <a:chExt cx="3929884" cy="3429794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4786314" y="3429000"/>
              <a:ext cx="39290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3071814" y="1714500"/>
              <a:ext cx="3429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6143636" y="1785926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144562" y="2285198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4786314" y="1785926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786314" y="2784470"/>
            <a:ext cx="2857520" cy="15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143504" y="2786058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642908" y="2785264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00100" y="1785926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43636" y="2786058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00100" y="314324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285852" y="2714620"/>
            <a:ext cx="1214446" cy="2857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img-fotki.yandex.ru/get/9502/16969765.172/0_7bb49_7193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57694"/>
            <a:ext cx="1000132" cy="1685616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 rot="5400000">
            <a:off x="5643570" y="2285992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71934" y="285728"/>
            <a:ext cx="49292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Р</a:t>
            </a:r>
          </a:p>
          <a:p>
            <a:endParaRPr lang="ru-RU" sz="2800" dirty="0" smtClean="0"/>
          </a:p>
          <a:p>
            <a:r>
              <a:rPr lang="ru-RU" sz="2800" dirty="0" smtClean="0"/>
              <a:t>		1	        2</a:t>
            </a:r>
          </a:p>
          <a:p>
            <a:r>
              <a:rPr lang="ru-RU" sz="2800" dirty="0" smtClean="0"/>
              <a:t>2Р</a:t>
            </a:r>
            <a:r>
              <a:rPr lang="ru-RU" sz="2800" baseline="-25000" dirty="0" smtClean="0"/>
              <a:t>0</a:t>
            </a:r>
          </a:p>
          <a:p>
            <a:endParaRPr lang="ru-RU" sz="500" dirty="0" smtClean="0"/>
          </a:p>
          <a:p>
            <a:endParaRPr lang="ru-RU" sz="2800" dirty="0" smtClean="0"/>
          </a:p>
          <a:p>
            <a:r>
              <a:rPr lang="ru-RU" sz="2800" dirty="0" smtClean="0"/>
              <a:t>  Р</a:t>
            </a:r>
            <a:r>
              <a:rPr lang="ru-RU" sz="2800" baseline="-25000" dirty="0" smtClean="0"/>
              <a:t>0</a:t>
            </a:r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endParaRPr lang="ru-RU" sz="2800" baseline="-25000" dirty="0" smtClean="0"/>
          </a:p>
          <a:p>
            <a:r>
              <a:rPr lang="ru-RU" sz="2800" dirty="0" smtClean="0"/>
              <a:t>    0  		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	       2V</a:t>
            </a:r>
            <a:r>
              <a:rPr lang="en-US" sz="2800" baseline="-25000" dirty="0" smtClean="0"/>
              <a:t>0  </a:t>
            </a:r>
            <a:r>
              <a:rPr lang="en-US" sz="2800" dirty="0" smtClean="0"/>
              <a:t>     V</a:t>
            </a:r>
            <a:endParaRPr lang="ru-RU" sz="2800" baseline="-25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0100" y="1928802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исунок ог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img-fotki.yandex.ru/get/9502/16969765.172/0_7bb49_7193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15152"/>
            <a:ext cx="1000132" cy="1685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143248"/>
            <a:ext cx="171451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35819" y="2678901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-677899" y="2678107"/>
            <a:ext cx="335758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1785926"/>
            <a:ext cx="171451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1500174"/>
            <a:ext cx="1214446" cy="2857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250265" y="375047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8794" y="335756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4785520" y="356396"/>
            <a:ext cx="3929884" cy="3429794"/>
            <a:chOff x="4785520" y="794"/>
            <a:chExt cx="3929884" cy="3429794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4786314" y="3429000"/>
              <a:ext cx="39290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3071814" y="1714500"/>
              <a:ext cx="3429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>
            <a:off x="6143636" y="1785926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143504" y="2786058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642908" y="2785264"/>
            <a:ext cx="200026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251059" y="2535231"/>
            <a:ext cx="1214446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43636" y="2784470"/>
            <a:ext cx="150019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7144562" y="2285198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4786314" y="1785926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786314" y="2784469"/>
            <a:ext cx="13573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28794" y="2201283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	h</a:t>
            </a:r>
            <a:endParaRPr lang="ru-RU" sz="3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643570" y="2285992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643702" y="1785926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00100" y="1785926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0100" y="314324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</TotalTime>
  <Words>607</Words>
  <Application>Microsoft Office PowerPoint</Application>
  <PresentationFormat>Экран (4:3)</PresentationFormat>
  <Paragraphs>256</Paragraphs>
  <Slides>32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Microsoft Equation 3.0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Принцип действия теплового двигателя</vt:lpstr>
      <vt:lpstr>КПД теплового двигателя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Ирина Витальевна</cp:lastModifiedBy>
  <cp:revision>13</cp:revision>
  <dcterms:created xsi:type="dcterms:W3CDTF">2015-03-15T04:49:35Z</dcterms:created>
  <dcterms:modified xsi:type="dcterms:W3CDTF">2015-03-16T13:29:49Z</dcterms:modified>
</cp:coreProperties>
</file>