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8"/>
  </p:notesMasterIdLst>
  <p:sldIdLst>
    <p:sldId id="256" r:id="rId2"/>
    <p:sldId id="258" r:id="rId3"/>
    <p:sldId id="272" r:id="rId4"/>
    <p:sldId id="276" r:id="rId5"/>
    <p:sldId id="259" r:id="rId6"/>
    <p:sldId id="260" r:id="rId7"/>
    <p:sldId id="261" r:id="rId8"/>
    <p:sldId id="263" r:id="rId9"/>
    <p:sldId id="270" r:id="rId10"/>
    <p:sldId id="271" r:id="rId11"/>
    <p:sldId id="264" r:id="rId12"/>
    <p:sldId id="266" r:id="rId13"/>
    <p:sldId id="295" r:id="rId14"/>
    <p:sldId id="273" r:id="rId15"/>
    <p:sldId id="262" r:id="rId16"/>
    <p:sldId id="274" r:id="rId17"/>
    <p:sldId id="275" r:id="rId18"/>
    <p:sldId id="277" r:id="rId19"/>
    <p:sldId id="279" r:id="rId20"/>
    <p:sldId id="280" r:id="rId21"/>
    <p:sldId id="281" r:id="rId22"/>
    <p:sldId id="307" r:id="rId23"/>
    <p:sldId id="308" r:id="rId24"/>
    <p:sldId id="304" r:id="rId25"/>
    <p:sldId id="282" r:id="rId26"/>
    <p:sldId id="283" r:id="rId27"/>
    <p:sldId id="284" r:id="rId28"/>
    <p:sldId id="285" r:id="rId29"/>
    <p:sldId id="286" r:id="rId30"/>
    <p:sldId id="301" r:id="rId31"/>
    <p:sldId id="287" r:id="rId32"/>
    <p:sldId id="303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9" r:id="rId43"/>
    <p:sldId id="305" r:id="rId44"/>
    <p:sldId id="306" r:id="rId45"/>
    <p:sldId id="298" r:id="rId46"/>
    <p:sldId id="300" r:id="rId4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97" autoAdjust="0"/>
    <p:restoredTop sz="86423" autoAdjust="0"/>
  </p:normalViewPr>
  <p:slideViewPr>
    <p:cSldViewPr>
      <p:cViewPr varScale="1">
        <p:scale>
          <a:sx n="113" d="100"/>
          <a:sy n="113" d="100"/>
        </p:scale>
        <p:origin x="-17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60C0A-659D-455F-B57F-C588C6C71D9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D5CD0-5F25-4712-9C94-006C3881CD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B4179-9FF2-48F7-AA03-D756354891C1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9254-2617-466B-94C0-5CE70A7714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51;&#1102;&#1073;&#1072;\&#1087;&#1090;&#1080;&#1094;&#1099;\&#1075;&#1086;&#1083;&#1086;&#1089;%20&#1087;\&#1075;&#1091;&#1089;&#1080;.mp3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&#1051;&#1102;&#1073;&#1072;\Desktop\&#1055;&#1088;&#1077;&#1079;&#1077;&#1085;&#1090;&#1072;&#1094;&#1080;&#1103;\&#1089;&#1074;&#1080;&#1088;&#1080;&#1089;&#1090;&#1077;&#1083;&#1100;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71480"/>
            <a:ext cx="7786742" cy="3214710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Муниципальное бюджетное образовательное учреждение дополнительного образования детей</a:t>
            </a:r>
            <a:br>
              <a:rPr lang="ru-RU" sz="13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1300" b="1" i="1" dirty="0" smtClean="0">
                <a:latin typeface="Arial" pitchFamily="34" charset="0"/>
                <a:cs typeface="Arial" pitchFamily="34" charset="0"/>
              </a:rPr>
              <a:t>« Детская школа искусств  №3»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Методическая разработка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i="1" dirty="0" smtClean="0">
                <a:latin typeface="Arial" pitchFamily="34" charset="0"/>
                <a:cs typeface="Arial" pitchFamily="34" charset="0"/>
              </a:rPr>
              <a:t>по предмету: рисунок</a:t>
            </a:r>
            <a:br>
              <a:rPr lang="ru-RU" sz="2200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2200" b="1" i="1" dirty="0" smtClean="0">
                <a:latin typeface="Arial" pitchFamily="34" charset="0"/>
                <a:cs typeface="Arial" pitchFamily="34" charset="0"/>
              </a:rPr>
              <a:t>1 класс</a:t>
            </a:r>
            <a:endParaRPr lang="ru-RU" sz="2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Тема: Рисование  птицы с натуры.</a:t>
            </a:r>
          </a:p>
          <a:p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36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Блок уроков: 12 часов. (4урока по 3 часа)</a:t>
            </a:r>
          </a:p>
          <a:p>
            <a:endParaRPr lang="ru-RU" sz="35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3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Выполнила: преподаватель 1 квалификационной категории Красноперова Л. А.</a:t>
            </a:r>
          </a:p>
          <a:p>
            <a:endParaRPr lang="ru-RU" sz="43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43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3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2015 г.</a:t>
            </a:r>
            <a:endParaRPr lang="ru-RU" sz="43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500306"/>
            <a:ext cx="7772400" cy="13620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Образ жизни птиц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661" y="3929066"/>
            <a:ext cx="7566051" cy="477834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Внешний вид птиц сильно зависит от ее среды обитания и образа жизни в природе.</a:t>
            </a:r>
            <a:endParaRPr lang="ru-RU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101122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Птицы в природе: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гусь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гус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500174"/>
            <a:ext cx="6429388" cy="4822041"/>
          </a:xfrm>
          <a:prstGeom prst="rect">
            <a:avLst/>
          </a:prstGeom>
        </p:spPr>
      </p:pic>
      <p:pic>
        <p:nvPicPr>
          <p:cNvPr id="4" name="гус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сорока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оро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428736"/>
            <a:ext cx="6429388" cy="48220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сойка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ой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571612"/>
            <a:ext cx="6357982" cy="39538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071679"/>
            <a:ext cx="77724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accent3">
                    <a:lumMod val="50000"/>
                  </a:schemeClr>
                </a:solidFill>
              </a:rPr>
              <a:t>И</a:t>
            </a: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</a:rPr>
              <a:t>зучение способов и методов  рисования «птицы» с натуры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наброски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зарисовки</a:t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714348" y="1285860"/>
            <a:ext cx="7772400" cy="236546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86808" cy="2725734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Наброски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« Набросок- в изобразительном искусстве произведение небольших размеров. Бегло и быстро исполненное художником с целью фиксации отдельных наблюдений. Н. может исполнятся не с натуры, а по памяти или воображению как черновой вариант будущего законченного произведения. Чаще всего Н. – это быстрая зарисовка…»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Зарисовка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« Зарисовка – рисунок с натуры, выполненный преимущественно вне мастерской, чтобы сохранить в памяти  мотив природы, облик человека, птицы, произведший на художника сильное эстетическое впечатление; также с целью собирания материала для более значительной работы или ради упражнения».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__________________________________________________________________________________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000" dirty="0" smtClean="0">
                <a:latin typeface="Arial" pitchFamily="34" charset="0"/>
                <a:cs typeface="Arial" pitchFamily="34" charset="0"/>
              </a:rPr>
              <a:t>Современный словарь-справочник, Изд.М.1999 г., стр. 436,234.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1п 001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071810"/>
            <a:ext cx="2609458" cy="3093876"/>
          </a:xfrm>
        </p:spPr>
      </p:pic>
      <p:pic>
        <p:nvPicPr>
          <p:cNvPr id="6" name="Содержимое 5" descr="2п 001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28992" y="3143248"/>
            <a:ext cx="2145465" cy="2888925"/>
          </a:xfrm>
        </p:spPr>
      </p:pic>
      <p:pic>
        <p:nvPicPr>
          <p:cNvPr id="8" name="Рисунок 7" descr="3п 00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796916"/>
            <a:ext cx="1926147" cy="33078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1 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928670"/>
            <a:ext cx="3168445" cy="4381959"/>
          </a:xfrm>
          <a:prstGeom prst="rect">
            <a:avLst/>
          </a:prstGeom>
        </p:spPr>
      </p:pic>
      <p:pic>
        <p:nvPicPr>
          <p:cNvPr id="3" name="Рисунок 2" descr="м2 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928670"/>
            <a:ext cx="3571900" cy="44590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3 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820250"/>
            <a:ext cx="3108335" cy="4323238"/>
          </a:xfrm>
          <a:prstGeom prst="rect">
            <a:avLst/>
          </a:prstGeom>
        </p:spPr>
      </p:pic>
      <p:pic>
        <p:nvPicPr>
          <p:cNvPr id="3" name="Рисунок 2" descr="м4 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785794"/>
            <a:ext cx="3493519" cy="45733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099" y="1785926"/>
            <a:ext cx="7494613" cy="398304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Работы учащихся: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i="1" dirty="0" smtClean="0"/>
              <a:t> Наброски по памяти.</a:t>
            </a:r>
          </a:p>
          <a:p>
            <a:pPr algn="ctr"/>
            <a:r>
              <a:rPr lang="ru-RU" i="1" dirty="0" smtClean="0"/>
              <a:t> Наброски с натуры.</a:t>
            </a:r>
          </a:p>
          <a:p>
            <a:pPr algn="ctr"/>
            <a:r>
              <a:rPr lang="ru-RU" i="1" dirty="0" smtClean="0"/>
              <a:t> Конструктивная зарисовка.</a:t>
            </a:r>
            <a:endParaRPr lang="ru-RU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Наброски по памяти: гусь, сойка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3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428604"/>
            <a:ext cx="826513" cy="11778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выполнить набросок птицы по памяти.</a:t>
            </a:r>
          </a:p>
          <a:p>
            <a:pPr algn="just"/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Методические рекомендации: 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Учащиеся подготовили рабочие места.  Учитель обращает внимание на образ-впечатление,  сложившийся в сознании учащихся,  о птице ( гусь: важный,  горделивый….).; форма тела, посадка головы, лапки. Закрывает постановку драпировкой на 10 мин.; ученики рисуют; затем открывает на 2 мин.; закрывает постановку на 10 мин; открывает на 2 мин.; закрывает постановку на 5 мин, для доработки деталей.</a:t>
            </a:r>
          </a:p>
          <a:p>
            <a:pPr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Общее время: 30 мин.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Формат: ½ А4</a:t>
            </a:r>
          </a:p>
        </p:txBody>
      </p:sp>
      <p:pic>
        <p:nvPicPr>
          <p:cNvPr id="6" name="Рисунок 5" descr="IMG_0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1787306" cy="2500330"/>
          </a:xfrm>
          <a:prstGeom prst="rect">
            <a:avLst/>
          </a:prstGeom>
        </p:spPr>
      </p:pic>
      <p:pic>
        <p:nvPicPr>
          <p:cNvPr id="7" name="Рисунок 6" descr="IMG_03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428604"/>
            <a:ext cx="1808315" cy="2571768"/>
          </a:xfrm>
          <a:prstGeom prst="rect">
            <a:avLst/>
          </a:prstGeom>
        </p:spPr>
      </p:pic>
      <p:pic>
        <p:nvPicPr>
          <p:cNvPr id="12" name="Рисунок 11" descr="IMG_03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2714620"/>
            <a:ext cx="897854" cy="1203609"/>
          </a:xfrm>
          <a:prstGeom prst="rect">
            <a:avLst/>
          </a:prstGeom>
        </p:spPr>
      </p:pic>
      <p:pic>
        <p:nvPicPr>
          <p:cNvPr id="13" name="Рисунок 12" descr="IMG_03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214686"/>
            <a:ext cx="1907829" cy="2888251"/>
          </a:xfrm>
          <a:prstGeom prst="rect">
            <a:avLst/>
          </a:prstGeom>
        </p:spPr>
      </p:pic>
      <p:pic>
        <p:nvPicPr>
          <p:cNvPr id="15" name="Рисунок 14" descr="IMG_03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3500438"/>
            <a:ext cx="1757512" cy="24832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208279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Паспорт уроков.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Класс: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1  (11-12 лет)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Предмет: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рисунок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Количество часов на тему: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12 (4 урока по 3 часа)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Тема: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Рисование птицы с натуры.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Техника исполнения: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графические материалы (простой карандаш).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143932" cy="41259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Вид деятельности: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рисование птиц.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Цели уроков: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Формирование интереса к  красоте родной природы, на примере  наблюдения, изучения  особенностей жизни птиц.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Создание графических рисунков, отражающих особенности  видов птиц,  форм, особенностей строения, характера окраски и фактуры оперения.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Обобщение знаний учащихся, создание учебной графической работы, опираясь на поэтапно изученный  материал уроков : от наброска к  созданию завершенной образной характеристике изучаемой птицы.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Задачи уроков: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Учебные: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Познакомить с понятием «набросок», «зарисовка» (по памяти и с натуры), длительный учебный рисунок.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Организовать учебную деятельность учащихся по изучению способов и приемов рисования «птицы» по памяти и с натуры.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Способствовать формированию навыков учащихся, художественно-эстетической оценки результата собственной изобразительной деятельности.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Познавательные: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Активизировать мотивацию учащихся на создание учебной работы: рисование птицы с натуры, графическими материалами.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Освоить способы рисование птицы с натуры.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Освоить методы художественной деятельности, составление алгоритма работы «художника» с натурным материалом: От замысла к  художественному образу с использованием эффекта направленности света, характера линии, тонового пятна, фактуры в графической работе.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Знакомство со способами художественно-эстетической оценки своей работы.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828916" cy="65562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Набросок с натуры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500042"/>
            <a:ext cx="2000264" cy="26893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Задание: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Выполнить набросок  птицы с натуры.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Методические рекомендации: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Учитель обращает внимание учащихся на композицию наброска, уделяет внимание совершенствованию пропорций изучаемой птицы. Ученики приступают к работе, стараясь  исправить неточности , выполненные в «наброске по памяти».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Общее время: 30 мин.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Формат:1/2 А4.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IMG_0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500042"/>
            <a:ext cx="1869095" cy="2571768"/>
          </a:xfrm>
          <a:prstGeom prst="rect">
            <a:avLst/>
          </a:prstGeom>
        </p:spPr>
      </p:pic>
      <p:pic>
        <p:nvPicPr>
          <p:cNvPr id="7" name="Рисунок 6" descr="IMG_0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38"/>
            <a:ext cx="2098504" cy="2928934"/>
          </a:xfrm>
          <a:prstGeom prst="rect">
            <a:avLst/>
          </a:prstGeom>
        </p:spPr>
      </p:pic>
      <p:pic>
        <p:nvPicPr>
          <p:cNvPr id="8" name="Рисунок 7" descr="IMG_0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3714752"/>
            <a:ext cx="2003775" cy="27031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71792" cy="86993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Конструктивная зарисовка с натуры.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785794"/>
            <a:ext cx="1791685" cy="251100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1428736"/>
            <a:ext cx="3008313" cy="4691063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Задание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 Выполнить конструктивную зарисовку птицы с натуры, соблюдая  пропорции и размещение в формате листа.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Методические рекомендации: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Рассматривая форму тела птицы, туловища, крыльев, хвоста, конечностей, головы и шеи, нужно акцентировать внимание учащихся на том, что в их основе лежат простейшие геометрические фигуры: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Голова-окружность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Тело-овал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Крыло-треугольник т т.д.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IMG_0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785794"/>
            <a:ext cx="1840889" cy="2571768"/>
          </a:xfrm>
          <a:prstGeom prst="rect">
            <a:avLst/>
          </a:prstGeom>
        </p:spPr>
      </p:pic>
      <p:pic>
        <p:nvPicPr>
          <p:cNvPr id="7" name="Рисунок 6" descr="IMG_0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643314"/>
            <a:ext cx="3205201" cy="22679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29642" cy="5154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Урок №2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Тема: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Рисование цилиндра с натуры, как изучение передачи иллюзии светотеневой среды изучаемого объекта (птицы).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Материалы: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1 лист формата А4, простые карандаши разной мягкости, ластик, кнопки.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Теоретическая часть: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Передача светотеневой характеристики геометрического тела (цилиндр), как одного из этапов подготовительной работы к длительному учебному рисунку: Рисования птицы с натуры.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часть: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Нарисовать цилиндр с натуры на формате А4, простым карандашом, передать светотеневую характеристику предмета.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Рисование цилиндра с натуры.</a:t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Компоновка в листе формата А4, конструктивное построение.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Вертикальная штриховка цилиндра, с передачей светотеневых градаций, создать иллюзию объема .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     1                                                                                        2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914786"/>
            <a:ext cx="2915551" cy="4087317"/>
          </a:xfrm>
          <a:prstGeom prst="rect">
            <a:avLst/>
          </a:prstGeom>
        </p:spPr>
      </p:pic>
      <p:pic>
        <p:nvPicPr>
          <p:cNvPr id="4" name="Рисунок 3" descr="IMG_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928802"/>
            <a:ext cx="2942369" cy="41284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43985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Рисование цилиндра с натуры.</a:t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Работы учащихся.</a:t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dirty="0" smtClean="0">
                <a:latin typeface="Arial" pitchFamily="34" charset="0"/>
                <a:cs typeface="Arial" pitchFamily="34" charset="0"/>
              </a:rPr>
              <a:t>Шадрина София                                                                                                   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Сандалова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Юлия                       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0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162744" cy="3071834"/>
          </a:xfrm>
          <a:prstGeom prst="rect">
            <a:avLst/>
          </a:prstGeom>
        </p:spPr>
      </p:pic>
      <p:pic>
        <p:nvPicPr>
          <p:cNvPr id="4" name="Рисунок 3" descr="IMG_0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214554"/>
            <a:ext cx="4214810" cy="3051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Урок №3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329642" cy="4983179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Силуэтная зарисовка чучела птицы с натуры, с выявлением светотеневой моделировки  формы тела, в зависимости от направления освещения.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Материалы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Лист бумаги для черчения формат А4, простые карандаши разной мягкости, кнопки.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Теоретическая часть.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Закрепление знаний о понятии «силуэт».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Введение в тему урока. Рисование «силуэта» изображаемого объекта (птицы), как важного этапа к выполнению учебной графической работы.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Организация урока с учащимися, направленная на изучение способа изображения «силуэта» птицы.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часть.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На формате А4 выполнить рисунок «силуэта» чучела птицы с натуры.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Выполнить светотональную штриховку «силуэта» птицы простыми карандашами, разной мягкости.</a:t>
            </a:r>
          </a:p>
          <a:p>
            <a:pPr algn="just"/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Применить в работе над постановкой технику рисования простым карандашом ( конструктивный рисунок, штриховка). </a:t>
            </a:r>
          </a:p>
          <a:p>
            <a:pPr algn="just"/>
            <a:endParaRPr lang="ru-RU" sz="1800" i="1" dirty="0" smtClean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21431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Длительный рисунок  птицы с натуры.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«Особенности учебного рисунка рисования птиц заключаются в том, что прикосновения карандаша к бумаге должны быть пронизаны искренним чувством и желанием создать живой образ».</a:t>
            </a:r>
          </a:p>
          <a:p>
            <a:pPr algn="ctr">
              <a:buNone/>
            </a:pP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.М. Сокольникова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115328" cy="928694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Ход работы.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Размещая рисунок на листе формата А4, продумать композицию, определить отношение больших масс (ширину к высоте) птицы.</a:t>
            </a:r>
            <a:br>
              <a:rPr lang="ru-RU" sz="1600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1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3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714488"/>
            <a:ext cx="2718221" cy="3337665"/>
          </a:xfrm>
        </p:spPr>
      </p:pic>
      <p:pic>
        <p:nvPicPr>
          <p:cNvPr id="6" name="Содержимое 5" descr="IMG_03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9782" y="1643050"/>
            <a:ext cx="3173470" cy="431164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Уточнить размеры птицы, определяя пропорциональные отношения меньших масс к большим и характер их формы: отношения размеров туловища к голове, крыльев к хвосту, туловища к конечностям. Поиск верного силуэта облегчает набор площадок, их длины и наклона.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Смягчить углы, бедующего изображения, уточняя силуэт птицы.</a:t>
            </a:r>
            <a:br>
              <a:rPr lang="ru-RU" sz="1600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                                        1                                                                             2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3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3210360" cy="4369858"/>
          </a:xfrm>
        </p:spPr>
      </p:pic>
      <p:pic>
        <p:nvPicPr>
          <p:cNvPr id="6" name="Содержимое 5" descr="IMG_03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500174"/>
            <a:ext cx="3157639" cy="437407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Уточнить характерные особенности птицы, расположение ее отдельных частей: головы, глаз, клюва, хвоста, ног и др. Определить направление источника света. Распределить расположение светотеневых градаций.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Выполнить легкую штриховку простым карандашом (НВ), определив тональные отношения на свету, полутени, тени, падающей тени.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4                                                                                          5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IMG_04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3504" y="1643050"/>
            <a:ext cx="2945157" cy="4261303"/>
          </a:xfrm>
        </p:spPr>
      </p:pic>
      <p:pic>
        <p:nvPicPr>
          <p:cNvPr id="10" name="Содержимое 9" descr="IMG_04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714488"/>
            <a:ext cx="2928958" cy="418469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Содержание уроков.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58204" cy="484030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Урок №1</a:t>
            </a:r>
          </a:p>
          <a:p>
            <a:pPr>
              <a:buNone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lang="ru-RU" sz="19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Начало работы «художника» над созданием графического образа птицы в изобразительном искусстве. Наброски, зарисовки (рисование чучела птицы по памяти и с натуры).</a:t>
            </a:r>
          </a:p>
          <a:p>
            <a:pPr>
              <a:buNone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Материалы:</a:t>
            </a:r>
            <a:r>
              <a:rPr lang="ru-RU" sz="1900" b="1" i="1" dirty="0" smtClean="0">
                <a:latin typeface="Arial" pitchFamily="34" charset="0"/>
                <a:cs typeface="Arial" pitchFamily="34" charset="0"/>
              </a:rPr>
              <a:t> 3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 листа формата А4, простой карандаш (2В),  ластик.</a:t>
            </a:r>
          </a:p>
          <a:p>
            <a:pPr>
              <a:buNone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Теоретическая часть: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Образы птиц в изобразительном искусстве. Знакомство с анималистическим жанром в изобразительном искусстве.  Изображение птиц в творчестве художников иллюстраторов.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Изучение образа жизни птиц в природе.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Организация  учебной деятельности учащихся, направленной на изучение  особенностей формы тела птицы, его конструктивных особенностей. </a:t>
            </a:r>
          </a:p>
          <a:p>
            <a:pPr>
              <a:buNone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часть: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Создать  набросок (вид сбоку) по памяти простым карандашом 2В, на ½ А4.(  20  мин.).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Выполнить набросок птицы (вид сбоку) с натуры простым карандашом 2В, на ½ А4 (25 мин.).</a:t>
            </a:r>
          </a:p>
          <a:p>
            <a:r>
              <a:rPr lang="ru-RU" sz="1900" i="1" dirty="0" smtClean="0">
                <a:latin typeface="Arial" pitchFamily="34" charset="0"/>
                <a:cs typeface="Arial" pitchFamily="34" charset="0"/>
              </a:rPr>
              <a:t>Выполнить зарисовку на формате ½ А4, простым карандашом на объединение в конструкции птицы геометрических форм ( круг, прямоугольник, треугольник).</a:t>
            </a:r>
            <a:endParaRPr lang="ru-RU" sz="1900" b="1" i="1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Работы учащихся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i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Сандалова</a:t>
            </a:r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Юля                                                    Безрукова Ксения                                                      </a:t>
            </a:r>
            <a:r>
              <a:rPr lang="ru-RU" sz="1000" i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Фитилева</a:t>
            </a:r>
            <a:r>
              <a:rPr lang="ru-RU" sz="1000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София</a:t>
            </a:r>
            <a:endParaRPr lang="ru-RU" sz="1000" i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2438802" cy="3429000"/>
          </a:xfrm>
          <a:prstGeom prst="rect">
            <a:avLst/>
          </a:prstGeom>
        </p:spPr>
      </p:pic>
      <p:pic>
        <p:nvPicPr>
          <p:cNvPr id="7" name="Рисунок 6" descr="IMG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928802"/>
            <a:ext cx="2413292" cy="3429024"/>
          </a:xfrm>
          <a:prstGeom prst="rect">
            <a:avLst/>
          </a:prstGeom>
        </p:spPr>
      </p:pic>
      <p:pic>
        <p:nvPicPr>
          <p:cNvPr id="8" name="Рисунок 7" descr="IMG_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1928802"/>
            <a:ext cx="2402580" cy="34681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939784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Урок №4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58204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: Передача фактуры поверхности графическими средствами, на примере изображения поверхности тела птицы с натуры.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Материалы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Простой карандаш (8В), кнопки, конструктивный рисунок птицы, выполненный на уроке : № 3.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Теоретическая часть.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Закрепление знаний по теме: «Рисование птицы с натуры».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Введение в тему урока: Объяснение понятия «фактура». Изучение способов передачи фактуры поверхности изучаемых объектов (птиц) графическими средствами.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Организация урока с учащимися, направленная на создание образа птицы в графической творческой работе.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Показать способ эстетической оценки созданной учебной работы, через организацию итоговой части урока в форме «выставки» на тему: «Мы рисуем птиц».</a:t>
            </a:r>
            <a:endParaRPr lang="ru-RU" sz="1400" b="1" i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Практическая часть.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Изучить понятие «фактура». Понять и изобразить графическими способами фактуру поверхности оперения и деталей птицы.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Вести последовательную работу с учащихся над  учебной постановкой, обратить их внимание на заполнение тонового пятна графическими средствами (точка, линия, штрих).</a:t>
            </a:r>
          </a:p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Завершить учебную работу: « Рисование птицы  натуры».</a:t>
            </a:r>
          </a:p>
          <a:p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2965479" cy="86362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Поиск определения слова: «фактура»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Фактура</a:t>
            </a: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мягкое</a:t>
            </a: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колючее    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можно руками затронуть</a:t>
            </a: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дерево</a:t>
            </a: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пушистое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строение поверхности</a:t>
            </a: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покрытие      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поверхность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071678"/>
            <a:ext cx="2894041" cy="405448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Методические рекомендации: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Учитель обращает внимание учащихся на слово: « фактура».  Задает вопрос, как они понимают это слово и какие подходящие по смыслу слова можно к нему подобрать. Обобщает смысл этих слов-высказываний  и объединяет их общим понятием: «характер и качество поверхности», переходя к определению в  «Словаре».</a:t>
            </a:r>
          </a:p>
          <a:p>
            <a:pPr algn="just"/>
            <a:endParaRPr lang="ru-RU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301038" cy="207170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Ход урока.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Фактура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 лат. «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faktura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– «обработка, строение» от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facere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– «делать, производить») – осязательное качество поверхности – гладкой шероховатой, шелковистой, бугорчатой.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Игра – задание: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Подумайте и скажите , поверхность какого материала , на слайде, вы видите и  какое осязательное чувство он у вас вызывает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1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6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357430"/>
            <a:ext cx="5429288" cy="40612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4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785926"/>
            <a:ext cx="5369396" cy="43571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6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6658830" cy="42195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2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571612"/>
            <a:ext cx="6453190" cy="483989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7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643050"/>
            <a:ext cx="6000752" cy="45005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11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643050"/>
            <a:ext cx="6381763" cy="47863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157163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Фактура в графике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Мастера изобразительного искусства научились передавать характер фактуры изобразительными средствами:</a:t>
            </a:r>
            <a:br>
              <a:rPr lang="ru-RU" sz="1800" i="1" dirty="0" smtClean="0">
                <a:latin typeface="Arial" pitchFamily="34" charset="0"/>
                <a:cs typeface="Arial" pitchFamily="34" charset="0"/>
              </a:rPr>
            </a:b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живописец: мазком, приемами нанесения краски, а художник – график: направлениями линии, штриха, характером тона.</a:t>
            </a:r>
            <a:br>
              <a:rPr lang="ru-RU" sz="1800" i="1" dirty="0" smtClean="0">
                <a:latin typeface="Arial" pitchFamily="34" charset="0"/>
                <a:cs typeface="Arial" pitchFamily="34" charset="0"/>
              </a:rPr>
            </a:br>
            <a:endParaRPr lang="ru-RU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0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143116"/>
            <a:ext cx="6858016" cy="33420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857232"/>
            <a:ext cx="8015286" cy="114300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Образы «птицы»  в  изобразительном искусстве .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214554"/>
            <a:ext cx="1714512" cy="1285884"/>
          </a:xfrm>
          <a:prstGeom prst="rect">
            <a:avLst/>
          </a:prstGeom>
        </p:spPr>
      </p:pic>
      <p:pic>
        <p:nvPicPr>
          <p:cNvPr id="6" name="Рисунок 5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4143380"/>
            <a:ext cx="1085491" cy="1711623"/>
          </a:xfrm>
          <a:prstGeom prst="rect">
            <a:avLst/>
          </a:prstGeom>
        </p:spPr>
      </p:pic>
      <p:pic>
        <p:nvPicPr>
          <p:cNvPr id="10" name="Рисунок 9" descr="16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143116"/>
            <a:ext cx="1826539" cy="1285884"/>
          </a:xfrm>
          <a:prstGeom prst="rect">
            <a:avLst/>
          </a:prstGeom>
        </p:spPr>
      </p:pic>
      <p:pic>
        <p:nvPicPr>
          <p:cNvPr id="11" name="Рисунок 10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2214554"/>
            <a:ext cx="1604466" cy="1526248"/>
          </a:xfrm>
          <a:prstGeom prst="rect">
            <a:avLst/>
          </a:prstGeom>
        </p:spPr>
      </p:pic>
      <p:pic>
        <p:nvPicPr>
          <p:cNvPr id="12" name="Рисунок 11" descr="37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929066"/>
            <a:ext cx="1356680" cy="2036293"/>
          </a:xfrm>
          <a:prstGeom prst="rect">
            <a:avLst/>
          </a:prstGeom>
        </p:spPr>
      </p:pic>
      <p:pic>
        <p:nvPicPr>
          <p:cNvPr id="13" name="Рисунок 12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3857628"/>
            <a:ext cx="2071678" cy="2071678"/>
          </a:xfrm>
          <a:prstGeom prst="rect">
            <a:avLst/>
          </a:prstGeom>
        </p:spPr>
      </p:pic>
      <p:pic>
        <p:nvPicPr>
          <p:cNvPr id="14" name="Рисунок 13" descr="Пикассо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4000504"/>
            <a:ext cx="2032617" cy="1643074"/>
          </a:xfrm>
          <a:prstGeom prst="rect">
            <a:avLst/>
          </a:prstGeom>
        </p:spPr>
      </p:pic>
      <p:pic>
        <p:nvPicPr>
          <p:cNvPr id="15" name="Рисунок 14" descr="ислам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8926" y="2000241"/>
            <a:ext cx="1214446" cy="179480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72560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Этапы работы.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Графическими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средствами мы будем передавать фактуру изображаемой птицы, чтобы добиться более реалистичного, законченного учебного рисунка.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Наметить линейный рисунок «узора» оперения птицы.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Выбрать графические средства, характеризующие фактуру оперения и начать заполнять формы птицы в рисунке (мягкое оперение короткими линиями, жесткое перо длинными линиями, падающие тени-точками).</a:t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                                            1                                                                                     2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153204"/>
            <a:ext cx="3043789" cy="4347279"/>
          </a:xfrm>
          <a:prstGeom prst="rect">
            <a:avLst/>
          </a:prstGeom>
        </p:spPr>
      </p:pic>
      <p:pic>
        <p:nvPicPr>
          <p:cNvPr id="6" name="Рисунок 5" descr="IMG_0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143116"/>
            <a:ext cx="2943141" cy="425530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3050"/>
            <a:ext cx="3179793" cy="79849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0" i="1" dirty="0" smtClean="0">
                <a:latin typeface="Arial" pitchFamily="34" charset="0"/>
                <a:cs typeface="Arial" pitchFamily="34" charset="0"/>
              </a:rPr>
              <a:t>Обобщить тоном форму птицы , уточнить светотеневую моделировку. </a:t>
            </a:r>
            <a:endParaRPr lang="ru-RU" sz="1400" b="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IMG_0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7720" y="273050"/>
            <a:ext cx="4066410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Вывод: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Наброски, зарисовки помогли перейти учащимся к более подробному рисованию - длительной учебной работе по теме: « Рисование птицы с натуры» (неподвижная модель). Это важный этап для продолжения изучения птиц и перехода к наблюдению за ними в живой природе. Уроки по данной теме, способствуют фор 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мированию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важных качеств современного школьника: от 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зывчивости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прекрасное, наблюдательности, интереса к самостоятельной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изобра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зительной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деятельности.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Работы учащихся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Менкаирова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Ангелина                                                      Безрукова Ксения                                             </a:t>
            </a:r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Фуфачева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Алин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2527567" cy="3714776"/>
          </a:xfrm>
          <a:prstGeom prst="rect">
            <a:avLst/>
          </a:prstGeom>
        </p:spPr>
      </p:pic>
      <p:pic>
        <p:nvPicPr>
          <p:cNvPr id="4" name="Рисунок 3" descr="IMG_0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643050"/>
            <a:ext cx="2592434" cy="3714776"/>
          </a:xfrm>
          <a:prstGeom prst="rect">
            <a:avLst/>
          </a:prstGeom>
        </p:spPr>
      </p:pic>
      <p:pic>
        <p:nvPicPr>
          <p:cNvPr id="5" name="Рисунок 4" descr="IMG_0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664843"/>
            <a:ext cx="2623226" cy="376439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Ученики за работой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285860"/>
            <a:ext cx="3429024" cy="2571768"/>
          </a:xfrm>
          <a:prstGeom prst="rect">
            <a:avLst/>
          </a:prstGeom>
        </p:spPr>
      </p:pic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1285860"/>
            <a:ext cx="1666886" cy="2500330"/>
          </a:xfrm>
          <a:prstGeom prst="rect">
            <a:avLst/>
          </a:prstGeom>
        </p:spPr>
      </p:pic>
      <p:pic>
        <p:nvPicPr>
          <p:cNvPr id="6" name="Рисунок 5" descr="IMG_0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3536149" cy="2357433"/>
          </a:xfrm>
          <a:prstGeom prst="rect">
            <a:avLst/>
          </a:prstGeom>
        </p:spPr>
      </p:pic>
      <p:pic>
        <p:nvPicPr>
          <p:cNvPr id="7" name="Рисунок 6" descr="IMG_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285860"/>
            <a:ext cx="1714512" cy="2571768"/>
          </a:xfrm>
          <a:prstGeom prst="rect">
            <a:avLst/>
          </a:prstGeom>
        </p:spPr>
      </p:pic>
      <p:pic>
        <p:nvPicPr>
          <p:cNvPr id="8" name="Рисунок 7" descr="IMG_06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1285860"/>
            <a:ext cx="1738309" cy="2607463"/>
          </a:xfrm>
          <a:prstGeom prst="rect">
            <a:avLst/>
          </a:prstGeom>
        </p:spPr>
      </p:pic>
      <p:pic>
        <p:nvPicPr>
          <p:cNvPr id="10" name="Рисунок 9" descr="IMG_0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3929066"/>
            <a:ext cx="3540227" cy="2357454"/>
          </a:xfrm>
          <a:prstGeom prst="rect">
            <a:avLst/>
          </a:prstGeom>
        </p:spPr>
      </p:pic>
      <p:pic>
        <p:nvPicPr>
          <p:cNvPr id="12" name="Рисунок 11" descr="IMG_06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20" y="3929066"/>
            <a:ext cx="1571636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Выставка: «Мы рисуем птиц»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6964560" cy="463773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Критерии оценки работ учащихся.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>
            <a:normAutofit/>
          </a:bodyPr>
          <a:lstStyle/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Гармоничная компоновка учебной постановки в формат А4. 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Точное определение характера формы «силуэта» птицы.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Верное соотношение размеров .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Легкая светотеневая лепка формы и объема птицы.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Создание «намека» на ощущение пространственной среды.</a:t>
            </a: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Правильное применение характера графических средств,  в передаче фактуры поверхности изучаемой птицы.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Список  литературы.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Г. И.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Кулебакин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Рисунок и основы композиции, Изд.: Москва, 1994 г.,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стр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45-46.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Девид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Браун, Учитесь рисовать птиц, Изд.: Минск, 2002 г.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Н.М. Сокольникова, Изобразительное искусство и методика его преподавания в начальной школе, Изд.: Москва, 2003 г., стр. 89-94.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О.А.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Авсиян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Натура и рисование по представлению, Изд.: Москва, «Изобразительное искусство», 1985 г.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Художественная школа /журнал №2(59),2014г./, Из опыта преподавания рисунка в 1-м классе ДХШ, Юрий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Остапенко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стр.16-20.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Интернет ресурсы.</a:t>
            </a:r>
          </a:p>
          <a:p>
            <a:pPr>
              <a:buNone/>
            </a:pP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Википедия – свободная энциклопедия. – режим доступа: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://ru.wikipedia.org/wiki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Анималистический жанр</a:t>
            </a:r>
            <a:b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Рисунки художников анималистов:</a:t>
            </a:r>
            <a:b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Ю.Васнецов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1 Ю. Васнецо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5166" y="1600200"/>
            <a:ext cx="3602667" cy="4525963"/>
          </a:xfrm>
        </p:spPr>
      </p:pic>
      <p:pic>
        <p:nvPicPr>
          <p:cNvPr id="6" name="Содержимое 5" descr="8 Ю Васнкцов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87761" y="1600200"/>
            <a:ext cx="3359478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Ю. Чарушин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7 Е Чарушин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1374" y="1600200"/>
            <a:ext cx="3530251" cy="4525963"/>
          </a:xfrm>
        </p:spPr>
      </p:pic>
      <p:pic>
        <p:nvPicPr>
          <p:cNvPr id="6" name="Содержимое 5" descr="12 е Чарушин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676900" y="2906109"/>
            <a:ext cx="1981200" cy="1914144"/>
          </a:xfrm>
        </p:spPr>
      </p:pic>
      <p:pic>
        <p:nvPicPr>
          <p:cNvPr id="7" name="свиристе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А.Пахомов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3 А. Пахомов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69269" y="1600200"/>
            <a:ext cx="3214462" cy="4525963"/>
          </a:xfrm>
        </p:spPr>
      </p:pic>
      <p:pic>
        <p:nvPicPr>
          <p:cNvPr id="6" name="Содержимое 5" descr="1 А Пахомо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78501"/>
            <a:ext cx="4038600" cy="376936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Проблема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Что нужно знать художнику о « птице» , чтобы создать художественный образ в иллюстрации к сказке.?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Ответ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 внимательно прочитать сказку, представить ее сказочный образ. 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изучить образ жизни птицы, ее форму, конструкцию, характер окраски, фактуру оперения.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Фотография: курица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курица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4348" y="2322134"/>
            <a:ext cx="2714644" cy="375007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29190" y="1714488"/>
            <a:ext cx="3613147" cy="496886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Ю.Васнецов, иллюстрация к сказке « курочка Ряба».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Ю васнецо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65712" y="2369725"/>
            <a:ext cx="3200400" cy="35615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Проблема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 Что нужно знать ученику художественной школы, чтобы выполнить рисунок птицы с натуры?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знать образ жизни птицы, особенности строения тела птицы способные помогать жить птице в определенных природных условиях,  характер формы теле,   особенности расположения оперения на теле , способы передачи фактуры оперения. Изучать , выполняя наброски и зарисовки.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1714487"/>
            <a:ext cx="3640164" cy="460387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Фотография: селезень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селезень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7973"/>
            <a:ext cx="4040188" cy="302509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694" y="1571612"/>
            <a:ext cx="4041775" cy="63976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Учебный рисунок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р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86380" y="2415434"/>
            <a:ext cx="2729578" cy="383772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1522</Words>
  <Application>Microsoft Office PowerPoint</Application>
  <PresentationFormat>Экран (4:3)</PresentationFormat>
  <Paragraphs>189</Paragraphs>
  <Slides>46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Муниципальное бюджетное образовательное учреждение дополнительного образования детей « Детская школа искусств  №3»   Методическая разработка  по предмету: рисунок  1 класс</vt:lpstr>
      <vt:lpstr>Паспорт уроков. Класс: 1  (11-12 лет) Предмет: рисунок Количество часов на тему: 12 (4 урока по 3 часа) Тема: Рисование птицы с натуры. Техника исполнения: графические материалы (простой карандаш). </vt:lpstr>
      <vt:lpstr>Содержание уроков.</vt:lpstr>
      <vt:lpstr>Образы «птицы»  в  изобразительном искусстве .</vt:lpstr>
      <vt:lpstr>Анималистический жанр Рисунки художников анималистов: Ю.Васнецов </vt:lpstr>
      <vt:lpstr>Ю. Чарушин</vt:lpstr>
      <vt:lpstr>А.Пахомов</vt:lpstr>
      <vt:lpstr>Проблема: Что нужно знать художнику о « птице» , чтобы создать художественный образ в иллюстрации к сказке.? Ответ: внимательно прочитать сказку, представить ее сказочный образ.  изучить образ жизни птицы, ее форму, конструкцию, характер окраски, фактуру оперения.</vt:lpstr>
      <vt:lpstr>Проблема: Что нужно знать ученику художественной школы, чтобы выполнить рисунок птицы с натуры? Ответ: знать образ жизни птицы, особенности строения тела птицы способные помогать жить птице в определенных природных условиях,  характер формы теле,   особенности расположения оперения на теле , способы передачи фактуры оперения. Изучать , выполняя наброски и зарисовки.</vt:lpstr>
      <vt:lpstr>Образ жизни птиц в природе</vt:lpstr>
      <vt:lpstr>Птицы в природе:  гусь</vt:lpstr>
      <vt:lpstr>сорока</vt:lpstr>
      <vt:lpstr>сойка</vt:lpstr>
      <vt:lpstr>Изучение способов и методов  рисования «птицы» с натуры    наброски  зарисовки </vt:lpstr>
      <vt:lpstr>Наброски « Набросок- в изобразительном искусстве произведение небольших размеров. Бегло и быстро исполненное художником с целью фиксации отдельных наблюдений. Н. может исполнятся не с натуры, а по памяти или воображению как черновой вариант будущего законченного произведения. Чаще всего Н. – это быстрая зарисовка…» Зарисовка « Зарисовка – рисунок с натуры, выполненный преимущественно вне мастерской, чтобы сохранить в памяти  мотив природы, облик человека, птицы, произведший на художника сильное эстетическое впечатление; также с целью собирания материала для более значительной работы или ради упражнения». __________________________________________________________________________________ Современный словарь-справочник, Изд.М.1999 г., стр. 436,234.</vt:lpstr>
      <vt:lpstr>Слайд 16</vt:lpstr>
      <vt:lpstr>Слайд 17</vt:lpstr>
      <vt:lpstr>Работы учащихся:  </vt:lpstr>
      <vt:lpstr>Наброски по памяти: гусь, сойка  </vt:lpstr>
      <vt:lpstr>Набросок с натуры</vt:lpstr>
      <vt:lpstr>Конструктивная зарисовка с натуры.</vt:lpstr>
      <vt:lpstr> Урок №2  Тема: Рисование цилиндра с натуры, как изучение передачи иллюзии светотеневой среды изучаемого объекта (птицы).  Материалы: 1 лист формата А4, простые карандаши разной мягкости, ластик, кнопки.  Теоретическая часть:   Передача светотеневой характеристики геометрического тела (цилиндр), как одного из этапов подготовительной работы к длительному учебному рисунку: Рисования птицы с натуры.  Практическая часть:   Нарисовать цилиндр с натуры на формате А4, простым карандашом, передать светотеневую характеристику предмета.  </vt:lpstr>
      <vt:lpstr>Рисование цилиндра с натуры. 1. Компоновка в листе формата А4, конструктивное построение. 2. Вертикальная штриховка цилиндра, с передачей светотеневых градаций, создать иллюзию объема .                                           1                                                                                        2</vt:lpstr>
      <vt:lpstr>Рисование цилиндра с натуры.  Работы учащихся.  Шадрина София                                                                                                    Сандалова Юлия                        </vt:lpstr>
      <vt:lpstr>Урок №3</vt:lpstr>
      <vt:lpstr>Длительный рисунок  птицы с натуры. </vt:lpstr>
      <vt:lpstr>  Ход работы. 1. Размещая рисунок на листе формата А4, продумать композицию, определить отношение больших масс (ширину к высоте) птицы.                                                                                                                            1  </vt:lpstr>
      <vt:lpstr>2 Уточнить размеры птицы, определяя пропорциональные отношения меньших масс к большим и характер их формы: отношения размеров туловища к голове, крыльев к хвосту, туловища к конечностям. Поиск верного силуэта облегчает набор площадок, их длины и наклона. 3 Смягчить углы, бедующего изображения, уточняя силуэт птицы.                                          1                                                                             2</vt:lpstr>
      <vt:lpstr>4 Уточнить характерные особенности птицы, расположение ее отдельных частей: головы, глаз, клюва, хвоста, ног и др. Определить направление источника света. Распределить расположение светотеневых градаций. 5 Выполнить легкую штриховку простым карандашом (НВ), определив тональные отношения на свету, полутени, тени, падающей тени.                                    4                                                                                          5</vt:lpstr>
      <vt:lpstr>Работы учащихся  Сандалова Юля                                                    Безрукова Ксения                                                      Фитилева София</vt:lpstr>
      <vt:lpstr>  Урок №4 </vt:lpstr>
      <vt:lpstr>Поиск определения слова: «фактура»</vt:lpstr>
      <vt:lpstr> Ход урока.  Фактура ( лат. «faktura» – «обработка, строение» от facere – «делать, производить») – осязательное качество поверхности – гладкой шероховатой, шелковистой, бугорчатой.  Игра – задание: Подумайте и скажите , поверхность какого материала , на слайде, вы видите и  какое осязательное чувство он у вас вызывает                                                                                             1</vt:lpstr>
      <vt:lpstr>   2</vt:lpstr>
      <vt:lpstr>   3</vt:lpstr>
      <vt:lpstr>   4</vt:lpstr>
      <vt:lpstr>   5</vt:lpstr>
      <vt:lpstr>   6</vt:lpstr>
      <vt:lpstr>Фактура в графике  Мастера изобразительного искусства научились передавать характер фактуры изобразительными средствами: живописец: мазком, приемами нанесения краски, а художник – график: направлениями линии, штриха, характером тона. </vt:lpstr>
      <vt:lpstr>Этапы работы.  Графическими средствами мы будем передавать фактуру изображаемой птицы, чтобы добиться более реалистичного, законченного учебного рисунка. 1 Наметить линейный рисунок «узора» оперения птицы. 2 Выбрать графические средства, характеризующие фактуру оперения и начать заполнять формы птицы в рисунке (мягкое оперение короткими линиями, жесткое перо длинными линиями, падающие тени-точками).                                              1                                                                                     2</vt:lpstr>
      <vt:lpstr>3 Обобщить тоном форму птицы , уточнить светотеневую моделировку. </vt:lpstr>
      <vt:lpstr>Работы учащихся  Менкаирова Ангелина                                                      Безрукова Ксения                                             Фуфачева Алин</vt:lpstr>
      <vt:lpstr>Ученики за работой</vt:lpstr>
      <vt:lpstr>Выставка: «Мы рисуем птиц»</vt:lpstr>
      <vt:lpstr>Критерии оценки работ учащихся.</vt:lpstr>
      <vt:lpstr>Список  литературы.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дополнительного образования детей « Детская школа искусств  №3» Методическая разработка по предмету: рисунок 1 класс</dc:title>
  <dc:creator>Люба</dc:creator>
  <cp:lastModifiedBy>Люба</cp:lastModifiedBy>
  <cp:revision>98</cp:revision>
  <dcterms:created xsi:type="dcterms:W3CDTF">2015-01-09T11:58:43Z</dcterms:created>
  <dcterms:modified xsi:type="dcterms:W3CDTF">2015-05-25T15:12:42Z</dcterms:modified>
</cp:coreProperties>
</file>