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diagrams/layout1.xml" ContentType="application/vnd.openxmlformats-officedocument.drawingml.diagram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Default Extension="jpeg" ContentType="image/jpeg"/>
  <Override PartName="/ppt/slideLayouts/slideLayout3.xml" ContentType="application/vnd.openxmlformats-officedocument.presentationml.slideLayout+xml"/>
  <Override PartName="/ppt/diagrams/quickStyle1.xml" ContentType="application/vnd.openxmlformats-officedocument.drawingml.diagram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32"/>
  </p:notesMasterIdLst>
  <p:sldIdLst>
    <p:sldId id="260" r:id="rId2"/>
    <p:sldId id="268" r:id="rId3"/>
    <p:sldId id="262" r:id="rId4"/>
    <p:sldId id="265" r:id="rId5"/>
    <p:sldId id="266" r:id="rId6"/>
    <p:sldId id="267" r:id="rId7"/>
    <p:sldId id="263" r:id="rId8"/>
    <p:sldId id="264" r:id="rId9"/>
    <p:sldId id="269" r:id="rId10"/>
    <p:sldId id="270" r:id="rId11"/>
    <p:sldId id="273" r:id="rId12"/>
    <p:sldId id="271" r:id="rId13"/>
    <p:sldId id="272" r:id="rId14"/>
    <p:sldId id="274" r:id="rId15"/>
    <p:sldId id="275" r:id="rId16"/>
    <p:sldId id="276" r:id="rId17"/>
    <p:sldId id="277" r:id="rId18"/>
    <p:sldId id="278" r:id="rId19"/>
    <p:sldId id="279" r:id="rId20"/>
    <p:sldId id="281" r:id="rId21"/>
    <p:sldId id="280" r:id="rId22"/>
    <p:sldId id="282" r:id="rId23"/>
    <p:sldId id="283" r:id="rId24"/>
    <p:sldId id="284" r:id="rId25"/>
    <p:sldId id="285" r:id="rId26"/>
    <p:sldId id="286" r:id="rId27"/>
    <p:sldId id="287" r:id="rId28"/>
    <p:sldId id="289" r:id="rId29"/>
    <p:sldId id="288" r:id="rId30"/>
    <p:sldId id="290" r:id="rId3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446"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E8E9BED-E2F4-43A4-82B4-0FFA3D5CB7D3}" type="doc">
      <dgm:prSet loTypeId="urn:microsoft.com/office/officeart/2005/8/layout/orgChart1" loCatId="hierarchy" qsTypeId="urn:microsoft.com/office/officeart/2005/8/quickstyle/simple3" qsCatId="simple" csTypeId="urn:microsoft.com/office/officeart/2005/8/colors/accent1_2" csCatId="accent1" phldr="1"/>
      <dgm:spPr/>
      <dgm:t>
        <a:bodyPr/>
        <a:lstStyle/>
        <a:p>
          <a:endParaRPr lang="ru-RU"/>
        </a:p>
      </dgm:t>
    </dgm:pt>
    <dgm:pt modelId="{DB8E0796-C716-4996-9649-5083EA4B9C1F}">
      <dgm:prSet phldrT="[Текст]" custT="1"/>
      <dgm:spPr/>
      <dgm:t>
        <a:bodyPr/>
        <a:lstStyle/>
        <a:p>
          <a:r>
            <a:rPr lang="ru-RU" sz="2800" b="1" dirty="0" smtClean="0">
              <a:effectLst/>
            </a:rPr>
            <a:t>Основные подходы личностно-ориентированного образования</a:t>
          </a:r>
          <a:endParaRPr lang="ru-RU" sz="2800" dirty="0">
            <a:effectLst/>
          </a:endParaRPr>
        </a:p>
      </dgm:t>
    </dgm:pt>
    <dgm:pt modelId="{2793F91C-8811-46F2-94CE-4178F0BD7A86}" type="parTrans" cxnId="{79249B4C-1B09-4F63-9AF5-B47C194C4E44}">
      <dgm:prSet/>
      <dgm:spPr/>
      <dgm:t>
        <a:bodyPr/>
        <a:lstStyle/>
        <a:p>
          <a:endParaRPr lang="ru-RU"/>
        </a:p>
      </dgm:t>
    </dgm:pt>
    <dgm:pt modelId="{C1307CA5-4034-4D00-8B27-757623CA6FC5}" type="sibTrans" cxnId="{79249B4C-1B09-4F63-9AF5-B47C194C4E44}">
      <dgm:prSet/>
      <dgm:spPr/>
      <dgm:t>
        <a:bodyPr/>
        <a:lstStyle/>
        <a:p>
          <a:endParaRPr lang="ru-RU"/>
        </a:p>
      </dgm:t>
    </dgm:pt>
    <dgm:pt modelId="{D6884F40-418E-487B-A739-62BDFFA55F94}">
      <dgm:prSet phldrT="[Текст]" custT="1"/>
      <dgm:spPr/>
      <dgm:t>
        <a:bodyPr/>
        <a:lstStyle/>
        <a:p>
          <a:r>
            <a:rPr lang="ru-RU" sz="2000" i="1" dirty="0" err="1" smtClean="0"/>
            <a:t>Разноуровневый</a:t>
          </a:r>
          <a:r>
            <a:rPr lang="ru-RU" sz="2000" i="1" dirty="0" smtClean="0"/>
            <a:t> подход</a:t>
          </a:r>
          <a:r>
            <a:rPr lang="ru-RU" sz="2000" dirty="0" smtClean="0"/>
            <a:t> </a:t>
          </a:r>
          <a:endParaRPr lang="ru-RU" sz="2000" dirty="0"/>
        </a:p>
      </dgm:t>
    </dgm:pt>
    <dgm:pt modelId="{EFF5154C-BBE6-4D48-B34B-DFB9143573B8}" type="parTrans" cxnId="{C6CC5D15-843E-4008-AEA6-73B3F8DD0575}">
      <dgm:prSet/>
      <dgm:spPr/>
      <dgm:t>
        <a:bodyPr/>
        <a:lstStyle/>
        <a:p>
          <a:endParaRPr lang="ru-RU"/>
        </a:p>
      </dgm:t>
    </dgm:pt>
    <dgm:pt modelId="{F2B3F755-D23C-40A0-81A1-4A6D340854B1}" type="sibTrans" cxnId="{C6CC5D15-843E-4008-AEA6-73B3F8DD0575}">
      <dgm:prSet/>
      <dgm:spPr/>
      <dgm:t>
        <a:bodyPr/>
        <a:lstStyle/>
        <a:p>
          <a:endParaRPr lang="ru-RU"/>
        </a:p>
      </dgm:t>
    </dgm:pt>
    <dgm:pt modelId="{01D9360C-FE54-486A-AF46-B76724412F40}">
      <dgm:prSet phldrT="[Текст]" custT="1"/>
      <dgm:spPr/>
      <dgm:t>
        <a:bodyPr/>
        <a:lstStyle/>
        <a:p>
          <a:r>
            <a:rPr lang="ru-RU" sz="2000" i="1" dirty="0" err="1" smtClean="0"/>
            <a:t>Дифференциро-ванный</a:t>
          </a:r>
          <a:r>
            <a:rPr lang="ru-RU" sz="2000" i="1" dirty="0" smtClean="0"/>
            <a:t> подход</a:t>
          </a:r>
          <a:r>
            <a:rPr lang="ru-RU" sz="2000" dirty="0" smtClean="0"/>
            <a:t> </a:t>
          </a:r>
          <a:endParaRPr lang="ru-RU" sz="2000" dirty="0"/>
        </a:p>
      </dgm:t>
    </dgm:pt>
    <dgm:pt modelId="{AD21D643-E91B-4C70-9EA2-D59F3851DFD2}" type="parTrans" cxnId="{7F1C0A23-497A-4DF9-9114-16368051B168}">
      <dgm:prSet/>
      <dgm:spPr/>
      <dgm:t>
        <a:bodyPr/>
        <a:lstStyle/>
        <a:p>
          <a:endParaRPr lang="ru-RU"/>
        </a:p>
      </dgm:t>
    </dgm:pt>
    <dgm:pt modelId="{0776627E-621F-4A61-B0A6-7ADD07B1FA5F}" type="sibTrans" cxnId="{7F1C0A23-497A-4DF9-9114-16368051B168}">
      <dgm:prSet/>
      <dgm:spPr/>
      <dgm:t>
        <a:bodyPr/>
        <a:lstStyle/>
        <a:p>
          <a:endParaRPr lang="ru-RU"/>
        </a:p>
      </dgm:t>
    </dgm:pt>
    <dgm:pt modelId="{F5D0190A-37CA-4E88-8D03-B6FC24D348A2}">
      <dgm:prSet phldrT="[Текст]" custT="1"/>
      <dgm:spPr/>
      <dgm:t>
        <a:bodyPr/>
        <a:lstStyle/>
        <a:p>
          <a:r>
            <a:rPr lang="ru-RU" sz="2000" i="1" dirty="0" smtClean="0"/>
            <a:t>Индивидуальный подход</a:t>
          </a:r>
          <a:r>
            <a:rPr lang="ru-RU" sz="2000" dirty="0" smtClean="0"/>
            <a:t> </a:t>
          </a:r>
          <a:endParaRPr lang="ru-RU" sz="2000" dirty="0"/>
        </a:p>
      </dgm:t>
    </dgm:pt>
    <dgm:pt modelId="{0CCB773D-A05F-4811-A117-8398810EE708}" type="parTrans" cxnId="{874DA2F6-D49F-4FA0-A667-089F6C5E536E}">
      <dgm:prSet/>
      <dgm:spPr/>
      <dgm:t>
        <a:bodyPr/>
        <a:lstStyle/>
        <a:p>
          <a:endParaRPr lang="ru-RU"/>
        </a:p>
      </dgm:t>
    </dgm:pt>
    <dgm:pt modelId="{9C296240-4571-4A43-8645-013B72B7046D}" type="sibTrans" cxnId="{874DA2F6-D49F-4FA0-A667-089F6C5E536E}">
      <dgm:prSet/>
      <dgm:spPr/>
      <dgm:t>
        <a:bodyPr/>
        <a:lstStyle/>
        <a:p>
          <a:endParaRPr lang="ru-RU"/>
        </a:p>
      </dgm:t>
    </dgm:pt>
    <dgm:pt modelId="{A0498084-B9A1-45D0-9BA2-319F3E2C1CCE}">
      <dgm:prSet custT="1"/>
      <dgm:spPr/>
      <dgm:t>
        <a:bodyPr/>
        <a:lstStyle/>
        <a:p>
          <a:r>
            <a:rPr lang="ru-RU" sz="2000" i="1" dirty="0" smtClean="0"/>
            <a:t>Субъектно-личностный подход</a:t>
          </a:r>
          <a:r>
            <a:rPr lang="ru-RU" sz="2000" dirty="0" smtClean="0"/>
            <a:t> </a:t>
          </a:r>
          <a:endParaRPr lang="ru-RU" sz="2000" dirty="0"/>
        </a:p>
      </dgm:t>
    </dgm:pt>
    <dgm:pt modelId="{069FCF10-5F12-4E9F-8C14-2BF9B508260C}" type="parTrans" cxnId="{660BC15B-01A3-43C7-B689-352820B9185B}">
      <dgm:prSet/>
      <dgm:spPr/>
      <dgm:t>
        <a:bodyPr/>
        <a:lstStyle/>
        <a:p>
          <a:endParaRPr lang="ru-RU"/>
        </a:p>
      </dgm:t>
    </dgm:pt>
    <dgm:pt modelId="{038F2AB3-C3D2-4F14-BFCE-439CC30B490D}" type="sibTrans" cxnId="{660BC15B-01A3-43C7-B689-352820B9185B}">
      <dgm:prSet/>
      <dgm:spPr/>
      <dgm:t>
        <a:bodyPr/>
        <a:lstStyle/>
        <a:p>
          <a:endParaRPr lang="ru-RU"/>
        </a:p>
      </dgm:t>
    </dgm:pt>
    <dgm:pt modelId="{0CDC51FE-5619-4FAE-8557-29E93BDF3929}" type="pres">
      <dgm:prSet presAssocID="{9E8E9BED-E2F4-43A4-82B4-0FFA3D5CB7D3}" presName="hierChild1" presStyleCnt="0">
        <dgm:presLayoutVars>
          <dgm:orgChart val="1"/>
          <dgm:chPref val="1"/>
          <dgm:dir/>
          <dgm:animOne val="branch"/>
          <dgm:animLvl val="lvl"/>
          <dgm:resizeHandles/>
        </dgm:presLayoutVars>
      </dgm:prSet>
      <dgm:spPr/>
      <dgm:t>
        <a:bodyPr/>
        <a:lstStyle/>
        <a:p>
          <a:endParaRPr lang="ru-RU"/>
        </a:p>
      </dgm:t>
    </dgm:pt>
    <dgm:pt modelId="{40872102-3BBE-4494-98EF-B9DC737E368B}" type="pres">
      <dgm:prSet presAssocID="{DB8E0796-C716-4996-9649-5083EA4B9C1F}" presName="hierRoot1" presStyleCnt="0">
        <dgm:presLayoutVars>
          <dgm:hierBranch val="init"/>
        </dgm:presLayoutVars>
      </dgm:prSet>
      <dgm:spPr/>
    </dgm:pt>
    <dgm:pt modelId="{11EDCDAC-3397-47BF-83E9-6CFC59A8871C}" type="pres">
      <dgm:prSet presAssocID="{DB8E0796-C716-4996-9649-5083EA4B9C1F}" presName="rootComposite1" presStyleCnt="0"/>
      <dgm:spPr/>
    </dgm:pt>
    <dgm:pt modelId="{B2D02EAA-2571-4382-8068-31847F079CFB}" type="pres">
      <dgm:prSet presAssocID="{DB8E0796-C716-4996-9649-5083EA4B9C1F}" presName="rootText1" presStyleLbl="node0" presStyleIdx="0" presStyleCnt="1" custScaleX="234312" custScaleY="187415">
        <dgm:presLayoutVars>
          <dgm:chPref val="3"/>
        </dgm:presLayoutVars>
      </dgm:prSet>
      <dgm:spPr/>
      <dgm:t>
        <a:bodyPr/>
        <a:lstStyle/>
        <a:p>
          <a:endParaRPr lang="ru-RU"/>
        </a:p>
      </dgm:t>
    </dgm:pt>
    <dgm:pt modelId="{9DD73723-9A42-4B73-950D-F72A409A1FED}" type="pres">
      <dgm:prSet presAssocID="{DB8E0796-C716-4996-9649-5083EA4B9C1F}" presName="rootConnector1" presStyleLbl="node1" presStyleIdx="0" presStyleCnt="0"/>
      <dgm:spPr/>
      <dgm:t>
        <a:bodyPr/>
        <a:lstStyle/>
        <a:p>
          <a:endParaRPr lang="ru-RU"/>
        </a:p>
      </dgm:t>
    </dgm:pt>
    <dgm:pt modelId="{907A35B8-9EEE-4AEE-8E9C-31A7B92DB0B2}" type="pres">
      <dgm:prSet presAssocID="{DB8E0796-C716-4996-9649-5083EA4B9C1F}" presName="hierChild2" presStyleCnt="0"/>
      <dgm:spPr/>
    </dgm:pt>
    <dgm:pt modelId="{3E5F6F68-FBF6-42B2-BD31-34AD24AB884B}" type="pres">
      <dgm:prSet presAssocID="{EFF5154C-BBE6-4D48-B34B-DFB9143573B8}" presName="Name37" presStyleLbl="parChTrans1D2" presStyleIdx="0" presStyleCnt="4"/>
      <dgm:spPr/>
      <dgm:t>
        <a:bodyPr/>
        <a:lstStyle/>
        <a:p>
          <a:endParaRPr lang="ru-RU"/>
        </a:p>
      </dgm:t>
    </dgm:pt>
    <dgm:pt modelId="{A11AC8AC-2CA0-493D-B188-7812CC58EA9B}" type="pres">
      <dgm:prSet presAssocID="{D6884F40-418E-487B-A739-62BDFFA55F94}" presName="hierRoot2" presStyleCnt="0">
        <dgm:presLayoutVars>
          <dgm:hierBranch val="init"/>
        </dgm:presLayoutVars>
      </dgm:prSet>
      <dgm:spPr/>
    </dgm:pt>
    <dgm:pt modelId="{31CB3299-2A80-4F2A-ABFD-28FE0BA368E5}" type="pres">
      <dgm:prSet presAssocID="{D6884F40-418E-487B-A739-62BDFFA55F94}" presName="rootComposite" presStyleCnt="0"/>
      <dgm:spPr/>
    </dgm:pt>
    <dgm:pt modelId="{AA4A2BCB-CED7-4C74-BA3B-6F74DCBBA5AC}" type="pres">
      <dgm:prSet presAssocID="{D6884F40-418E-487B-A739-62BDFFA55F94}" presName="rootText" presStyleLbl="node2" presStyleIdx="0" presStyleCnt="4" custScaleX="114024">
        <dgm:presLayoutVars>
          <dgm:chPref val="3"/>
        </dgm:presLayoutVars>
      </dgm:prSet>
      <dgm:spPr/>
      <dgm:t>
        <a:bodyPr/>
        <a:lstStyle/>
        <a:p>
          <a:endParaRPr lang="ru-RU"/>
        </a:p>
      </dgm:t>
    </dgm:pt>
    <dgm:pt modelId="{4590CDB3-84EE-483D-9234-899791E02D0B}" type="pres">
      <dgm:prSet presAssocID="{D6884F40-418E-487B-A739-62BDFFA55F94}" presName="rootConnector" presStyleLbl="node2" presStyleIdx="0" presStyleCnt="4"/>
      <dgm:spPr/>
      <dgm:t>
        <a:bodyPr/>
        <a:lstStyle/>
        <a:p>
          <a:endParaRPr lang="ru-RU"/>
        </a:p>
      </dgm:t>
    </dgm:pt>
    <dgm:pt modelId="{56EBCB45-EFF6-4F6C-9266-FF163DEF8C83}" type="pres">
      <dgm:prSet presAssocID="{D6884F40-418E-487B-A739-62BDFFA55F94}" presName="hierChild4" presStyleCnt="0"/>
      <dgm:spPr/>
    </dgm:pt>
    <dgm:pt modelId="{00269E19-68D7-45D5-BE3A-EE4118F0FB46}" type="pres">
      <dgm:prSet presAssocID="{D6884F40-418E-487B-A739-62BDFFA55F94}" presName="hierChild5" presStyleCnt="0"/>
      <dgm:spPr/>
    </dgm:pt>
    <dgm:pt modelId="{55967F84-C8DC-4F1B-827B-06C60B0D283E}" type="pres">
      <dgm:prSet presAssocID="{AD21D643-E91B-4C70-9EA2-D59F3851DFD2}" presName="Name37" presStyleLbl="parChTrans1D2" presStyleIdx="1" presStyleCnt="4"/>
      <dgm:spPr/>
      <dgm:t>
        <a:bodyPr/>
        <a:lstStyle/>
        <a:p>
          <a:endParaRPr lang="ru-RU"/>
        </a:p>
      </dgm:t>
    </dgm:pt>
    <dgm:pt modelId="{E4B63E2E-D661-4B31-8482-DFD93A0C9CAC}" type="pres">
      <dgm:prSet presAssocID="{01D9360C-FE54-486A-AF46-B76724412F40}" presName="hierRoot2" presStyleCnt="0">
        <dgm:presLayoutVars>
          <dgm:hierBranch val="init"/>
        </dgm:presLayoutVars>
      </dgm:prSet>
      <dgm:spPr/>
    </dgm:pt>
    <dgm:pt modelId="{A4DC460A-3206-4871-91BD-E3F21831AC31}" type="pres">
      <dgm:prSet presAssocID="{01D9360C-FE54-486A-AF46-B76724412F40}" presName="rootComposite" presStyleCnt="0"/>
      <dgm:spPr/>
    </dgm:pt>
    <dgm:pt modelId="{86B69A5A-32A9-48DC-8223-17EA127892CA}" type="pres">
      <dgm:prSet presAssocID="{01D9360C-FE54-486A-AF46-B76724412F40}" presName="rootText" presStyleLbl="node2" presStyleIdx="1" presStyleCnt="4" custScaleX="110614">
        <dgm:presLayoutVars>
          <dgm:chPref val="3"/>
        </dgm:presLayoutVars>
      </dgm:prSet>
      <dgm:spPr/>
      <dgm:t>
        <a:bodyPr/>
        <a:lstStyle/>
        <a:p>
          <a:endParaRPr lang="ru-RU"/>
        </a:p>
      </dgm:t>
    </dgm:pt>
    <dgm:pt modelId="{C5F8DB8F-53A7-4DCA-9DEF-E890C2DE5EC1}" type="pres">
      <dgm:prSet presAssocID="{01D9360C-FE54-486A-AF46-B76724412F40}" presName="rootConnector" presStyleLbl="node2" presStyleIdx="1" presStyleCnt="4"/>
      <dgm:spPr/>
      <dgm:t>
        <a:bodyPr/>
        <a:lstStyle/>
        <a:p>
          <a:endParaRPr lang="ru-RU"/>
        </a:p>
      </dgm:t>
    </dgm:pt>
    <dgm:pt modelId="{96B1C738-D8B5-472D-AD97-52F4458A0EB4}" type="pres">
      <dgm:prSet presAssocID="{01D9360C-FE54-486A-AF46-B76724412F40}" presName="hierChild4" presStyleCnt="0"/>
      <dgm:spPr/>
    </dgm:pt>
    <dgm:pt modelId="{498616C4-5D71-40F7-B4B8-754F744D6CD0}" type="pres">
      <dgm:prSet presAssocID="{01D9360C-FE54-486A-AF46-B76724412F40}" presName="hierChild5" presStyleCnt="0"/>
      <dgm:spPr/>
    </dgm:pt>
    <dgm:pt modelId="{73C21539-9C51-42F4-9A70-8A0F2176F5A8}" type="pres">
      <dgm:prSet presAssocID="{0CCB773D-A05F-4811-A117-8398810EE708}" presName="Name37" presStyleLbl="parChTrans1D2" presStyleIdx="2" presStyleCnt="4"/>
      <dgm:spPr/>
      <dgm:t>
        <a:bodyPr/>
        <a:lstStyle/>
        <a:p>
          <a:endParaRPr lang="ru-RU"/>
        </a:p>
      </dgm:t>
    </dgm:pt>
    <dgm:pt modelId="{489B07CF-A282-4DC9-BBD9-ACA4331FA2EB}" type="pres">
      <dgm:prSet presAssocID="{F5D0190A-37CA-4E88-8D03-B6FC24D348A2}" presName="hierRoot2" presStyleCnt="0">
        <dgm:presLayoutVars>
          <dgm:hierBranch val="init"/>
        </dgm:presLayoutVars>
      </dgm:prSet>
      <dgm:spPr/>
    </dgm:pt>
    <dgm:pt modelId="{4D598AA1-6325-4E36-8859-976BE67B464B}" type="pres">
      <dgm:prSet presAssocID="{F5D0190A-37CA-4E88-8D03-B6FC24D348A2}" presName="rootComposite" presStyleCnt="0"/>
      <dgm:spPr/>
    </dgm:pt>
    <dgm:pt modelId="{CDF2B63A-7F4C-463C-B774-3274533BDB2A}" type="pres">
      <dgm:prSet presAssocID="{F5D0190A-37CA-4E88-8D03-B6FC24D348A2}" presName="rootText" presStyleLbl="node2" presStyleIdx="2" presStyleCnt="4" custScaleX="126937">
        <dgm:presLayoutVars>
          <dgm:chPref val="3"/>
        </dgm:presLayoutVars>
      </dgm:prSet>
      <dgm:spPr/>
      <dgm:t>
        <a:bodyPr/>
        <a:lstStyle/>
        <a:p>
          <a:endParaRPr lang="ru-RU"/>
        </a:p>
      </dgm:t>
    </dgm:pt>
    <dgm:pt modelId="{E5981A2D-8A3C-4389-A8F3-68BE33B3277D}" type="pres">
      <dgm:prSet presAssocID="{F5D0190A-37CA-4E88-8D03-B6FC24D348A2}" presName="rootConnector" presStyleLbl="node2" presStyleIdx="2" presStyleCnt="4"/>
      <dgm:spPr/>
      <dgm:t>
        <a:bodyPr/>
        <a:lstStyle/>
        <a:p>
          <a:endParaRPr lang="ru-RU"/>
        </a:p>
      </dgm:t>
    </dgm:pt>
    <dgm:pt modelId="{D10D8558-59B0-4ECD-857E-AE6015350060}" type="pres">
      <dgm:prSet presAssocID="{F5D0190A-37CA-4E88-8D03-B6FC24D348A2}" presName="hierChild4" presStyleCnt="0"/>
      <dgm:spPr/>
    </dgm:pt>
    <dgm:pt modelId="{5C3ED1D1-0CDB-4D74-BA76-D2C74FC11641}" type="pres">
      <dgm:prSet presAssocID="{F5D0190A-37CA-4E88-8D03-B6FC24D348A2}" presName="hierChild5" presStyleCnt="0"/>
      <dgm:spPr/>
    </dgm:pt>
    <dgm:pt modelId="{920EAEEA-C664-4A25-8882-CED141A0543D}" type="pres">
      <dgm:prSet presAssocID="{069FCF10-5F12-4E9F-8C14-2BF9B508260C}" presName="Name37" presStyleLbl="parChTrans1D2" presStyleIdx="3" presStyleCnt="4"/>
      <dgm:spPr/>
      <dgm:t>
        <a:bodyPr/>
        <a:lstStyle/>
        <a:p>
          <a:endParaRPr lang="ru-RU"/>
        </a:p>
      </dgm:t>
    </dgm:pt>
    <dgm:pt modelId="{157D44B7-361A-4179-87CD-061B3670A576}" type="pres">
      <dgm:prSet presAssocID="{A0498084-B9A1-45D0-9BA2-319F3E2C1CCE}" presName="hierRoot2" presStyleCnt="0">
        <dgm:presLayoutVars>
          <dgm:hierBranch val="init"/>
        </dgm:presLayoutVars>
      </dgm:prSet>
      <dgm:spPr/>
    </dgm:pt>
    <dgm:pt modelId="{E229A93A-219D-4D32-8E9F-0FC4558DA16C}" type="pres">
      <dgm:prSet presAssocID="{A0498084-B9A1-45D0-9BA2-319F3E2C1CCE}" presName="rootComposite" presStyleCnt="0"/>
      <dgm:spPr/>
    </dgm:pt>
    <dgm:pt modelId="{B7D1A2D4-5D16-4CB6-B78D-27BC1BF061E5}" type="pres">
      <dgm:prSet presAssocID="{A0498084-B9A1-45D0-9BA2-319F3E2C1CCE}" presName="rootText" presStyleLbl="node2" presStyleIdx="3" presStyleCnt="4" custScaleX="116414">
        <dgm:presLayoutVars>
          <dgm:chPref val="3"/>
        </dgm:presLayoutVars>
      </dgm:prSet>
      <dgm:spPr/>
      <dgm:t>
        <a:bodyPr/>
        <a:lstStyle/>
        <a:p>
          <a:endParaRPr lang="ru-RU"/>
        </a:p>
      </dgm:t>
    </dgm:pt>
    <dgm:pt modelId="{AA545609-B6A3-439A-A7F2-EECC184FC84B}" type="pres">
      <dgm:prSet presAssocID="{A0498084-B9A1-45D0-9BA2-319F3E2C1CCE}" presName="rootConnector" presStyleLbl="node2" presStyleIdx="3" presStyleCnt="4"/>
      <dgm:spPr/>
      <dgm:t>
        <a:bodyPr/>
        <a:lstStyle/>
        <a:p>
          <a:endParaRPr lang="ru-RU"/>
        </a:p>
      </dgm:t>
    </dgm:pt>
    <dgm:pt modelId="{97658C39-23D4-4372-BC6D-538A1669EB7B}" type="pres">
      <dgm:prSet presAssocID="{A0498084-B9A1-45D0-9BA2-319F3E2C1CCE}" presName="hierChild4" presStyleCnt="0"/>
      <dgm:spPr/>
    </dgm:pt>
    <dgm:pt modelId="{9F3605B4-018D-4E82-A258-EE7F6C9FF90F}" type="pres">
      <dgm:prSet presAssocID="{A0498084-B9A1-45D0-9BA2-319F3E2C1CCE}" presName="hierChild5" presStyleCnt="0"/>
      <dgm:spPr/>
    </dgm:pt>
    <dgm:pt modelId="{EC78B0C9-1DC8-458D-AD3F-735DE0617E77}" type="pres">
      <dgm:prSet presAssocID="{DB8E0796-C716-4996-9649-5083EA4B9C1F}" presName="hierChild3" presStyleCnt="0"/>
      <dgm:spPr/>
    </dgm:pt>
  </dgm:ptLst>
  <dgm:cxnLst>
    <dgm:cxn modelId="{660BC15B-01A3-43C7-B689-352820B9185B}" srcId="{DB8E0796-C716-4996-9649-5083EA4B9C1F}" destId="{A0498084-B9A1-45D0-9BA2-319F3E2C1CCE}" srcOrd="3" destOrd="0" parTransId="{069FCF10-5F12-4E9F-8C14-2BF9B508260C}" sibTransId="{038F2AB3-C3D2-4F14-BFCE-439CC30B490D}"/>
    <dgm:cxn modelId="{7F1C0A23-497A-4DF9-9114-16368051B168}" srcId="{DB8E0796-C716-4996-9649-5083EA4B9C1F}" destId="{01D9360C-FE54-486A-AF46-B76724412F40}" srcOrd="1" destOrd="0" parTransId="{AD21D643-E91B-4C70-9EA2-D59F3851DFD2}" sibTransId="{0776627E-621F-4A61-B0A6-7ADD07B1FA5F}"/>
    <dgm:cxn modelId="{898AC4E3-1D10-446C-8F8A-999AE359010B}" type="presOf" srcId="{0CCB773D-A05F-4811-A117-8398810EE708}" destId="{73C21539-9C51-42F4-9A70-8A0F2176F5A8}" srcOrd="0" destOrd="0" presId="urn:microsoft.com/office/officeart/2005/8/layout/orgChart1"/>
    <dgm:cxn modelId="{874DA2F6-D49F-4FA0-A667-089F6C5E536E}" srcId="{DB8E0796-C716-4996-9649-5083EA4B9C1F}" destId="{F5D0190A-37CA-4E88-8D03-B6FC24D348A2}" srcOrd="2" destOrd="0" parTransId="{0CCB773D-A05F-4811-A117-8398810EE708}" sibTransId="{9C296240-4571-4A43-8645-013B72B7046D}"/>
    <dgm:cxn modelId="{9171700C-F5BE-4A11-8F3B-8965C015D200}" type="presOf" srcId="{D6884F40-418E-487B-A739-62BDFFA55F94}" destId="{AA4A2BCB-CED7-4C74-BA3B-6F74DCBBA5AC}" srcOrd="0" destOrd="0" presId="urn:microsoft.com/office/officeart/2005/8/layout/orgChart1"/>
    <dgm:cxn modelId="{E2C8A6EF-D9F9-425E-B508-571331765237}" type="presOf" srcId="{DB8E0796-C716-4996-9649-5083EA4B9C1F}" destId="{B2D02EAA-2571-4382-8068-31847F079CFB}" srcOrd="0" destOrd="0" presId="urn:microsoft.com/office/officeart/2005/8/layout/orgChart1"/>
    <dgm:cxn modelId="{05AF0CAB-3FDF-467B-B8B7-CE38EB87C83A}" type="presOf" srcId="{A0498084-B9A1-45D0-9BA2-319F3E2C1CCE}" destId="{B7D1A2D4-5D16-4CB6-B78D-27BC1BF061E5}" srcOrd="0" destOrd="0" presId="urn:microsoft.com/office/officeart/2005/8/layout/orgChart1"/>
    <dgm:cxn modelId="{C6CC5D15-843E-4008-AEA6-73B3F8DD0575}" srcId="{DB8E0796-C716-4996-9649-5083EA4B9C1F}" destId="{D6884F40-418E-487B-A739-62BDFFA55F94}" srcOrd="0" destOrd="0" parTransId="{EFF5154C-BBE6-4D48-B34B-DFB9143573B8}" sibTransId="{F2B3F755-D23C-40A0-81A1-4A6D340854B1}"/>
    <dgm:cxn modelId="{BEE94739-7BF1-4E0B-BC6E-CFA849C04A1D}" type="presOf" srcId="{01D9360C-FE54-486A-AF46-B76724412F40}" destId="{86B69A5A-32A9-48DC-8223-17EA127892CA}" srcOrd="0" destOrd="0" presId="urn:microsoft.com/office/officeart/2005/8/layout/orgChart1"/>
    <dgm:cxn modelId="{9D0ADFE6-BEBA-4CAA-8730-FB75840BBB13}" type="presOf" srcId="{DB8E0796-C716-4996-9649-5083EA4B9C1F}" destId="{9DD73723-9A42-4B73-950D-F72A409A1FED}" srcOrd="1" destOrd="0" presId="urn:microsoft.com/office/officeart/2005/8/layout/orgChart1"/>
    <dgm:cxn modelId="{34D845A6-29F3-439A-A370-7B1208624728}" type="presOf" srcId="{9E8E9BED-E2F4-43A4-82B4-0FFA3D5CB7D3}" destId="{0CDC51FE-5619-4FAE-8557-29E93BDF3929}" srcOrd="0" destOrd="0" presId="urn:microsoft.com/office/officeart/2005/8/layout/orgChart1"/>
    <dgm:cxn modelId="{31CBB3CB-9847-4BE3-A31B-E652F4A89B74}" type="presOf" srcId="{A0498084-B9A1-45D0-9BA2-319F3E2C1CCE}" destId="{AA545609-B6A3-439A-A7F2-EECC184FC84B}" srcOrd="1" destOrd="0" presId="urn:microsoft.com/office/officeart/2005/8/layout/orgChart1"/>
    <dgm:cxn modelId="{6FA6DC6A-76F6-4E0B-A10A-228E2AD67BDC}" type="presOf" srcId="{F5D0190A-37CA-4E88-8D03-B6FC24D348A2}" destId="{CDF2B63A-7F4C-463C-B774-3274533BDB2A}" srcOrd="0" destOrd="0" presId="urn:microsoft.com/office/officeart/2005/8/layout/orgChart1"/>
    <dgm:cxn modelId="{761FF940-0D03-4DA4-9AE5-33BF0719BA01}" type="presOf" srcId="{069FCF10-5F12-4E9F-8C14-2BF9B508260C}" destId="{920EAEEA-C664-4A25-8882-CED141A0543D}" srcOrd="0" destOrd="0" presId="urn:microsoft.com/office/officeart/2005/8/layout/orgChart1"/>
    <dgm:cxn modelId="{79249B4C-1B09-4F63-9AF5-B47C194C4E44}" srcId="{9E8E9BED-E2F4-43A4-82B4-0FFA3D5CB7D3}" destId="{DB8E0796-C716-4996-9649-5083EA4B9C1F}" srcOrd="0" destOrd="0" parTransId="{2793F91C-8811-46F2-94CE-4178F0BD7A86}" sibTransId="{C1307CA5-4034-4D00-8B27-757623CA6FC5}"/>
    <dgm:cxn modelId="{AEB612CF-7C39-4261-9FFC-76CDD9BDD5D3}" type="presOf" srcId="{EFF5154C-BBE6-4D48-B34B-DFB9143573B8}" destId="{3E5F6F68-FBF6-42B2-BD31-34AD24AB884B}" srcOrd="0" destOrd="0" presId="urn:microsoft.com/office/officeart/2005/8/layout/orgChart1"/>
    <dgm:cxn modelId="{099E6279-8006-45B7-849A-B1BC0B226DB5}" type="presOf" srcId="{01D9360C-FE54-486A-AF46-B76724412F40}" destId="{C5F8DB8F-53A7-4DCA-9DEF-E890C2DE5EC1}" srcOrd="1" destOrd="0" presId="urn:microsoft.com/office/officeart/2005/8/layout/orgChart1"/>
    <dgm:cxn modelId="{2198C74D-0BE4-4CCC-8A3B-81EEECFCC67B}" type="presOf" srcId="{F5D0190A-37CA-4E88-8D03-B6FC24D348A2}" destId="{E5981A2D-8A3C-4389-A8F3-68BE33B3277D}" srcOrd="1" destOrd="0" presId="urn:microsoft.com/office/officeart/2005/8/layout/orgChart1"/>
    <dgm:cxn modelId="{A53E4810-6793-43FD-B6A4-EEC12AA8C7F3}" type="presOf" srcId="{D6884F40-418E-487B-A739-62BDFFA55F94}" destId="{4590CDB3-84EE-483D-9234-899791E02D0B}" srcOrd="1" destOrd="0" presId="urn:microsoft.com/office/officeart/2005/8/layout/orgChart1"/>
    <dgm:cxn modelId="{A0B95E35-F1BF-4801-A34A-07FB6F3C5CC6}" type="presOf" srcId="{AD21D643-E91B-4C70-9EA2-D59F3851DFD2}" destId="{55967F84-C8DC-4F1B-827B-06C60B0D283E}" srcOrd="0" destOrd="0" presId="urn:microsoft.com/office/officeart/2005/8/layout/orgChart1"/>
    <dgm:cxn modelId="{97E1C59D-BAAE-4022-BDDE-2935D58FEF7F}" type="presParOf" srcId="{0CDC51FE-5619-4FAE-8557-29E93BDF3929}" destId="{40872102-3BBE-4494-98EF-B9DC737E368B}" srcOrd="0" destOrd="0" presId="urn:microsoft.com/office/officeart/2005/8/layout/orgChart1"/>
    <dgm:cxn modelId="{C4DEFF29-55C9-4752-A5FA-872DC0668FE1}" type="presParOf" srcId="{40872102-3BBE-4494-98EF-B9DC737E368B}" destId="{11EDCDAC-3397-47BF-83E9-6CFC59A8871C}" srcOrd="0" destOrd="0" presId="urn:microsoft.com/office/officeart/2005/8/layout/orgChart1"/>
    <dgm:cxn modelId="{1657C829-8FAC-4315-A5D6-FA6484101DB4}" type="presParOf" srcId="{11EDCDAC-3397-47BF-83E9-6CFC59A8871C}" destId="{B2D02EAA-2571-4382-8068-31847F079CFB}" srcOrd="0" destOrd="0" presId="urn:microsoft.com/office/officeart/2005/8/layout/orgChart1"/>
    <dgm:cxn modelId="{2CBFA0F2-9E43-48AA-A1B1-C4C41057690B}" type="presParOf" srcId="{11EDCDAC-3397-47BF-83E9-6CFC59A8871C}" destId="{9DD73723-9A42-4B73-950D-F72A409A1FED}" srcOrd="1" destOrd="0" presId="urn:microsoft.com/office/officeart/2005/8/layout/orgChart1"/>
    <dgm:cxn modelId="{3CECD54C-575E-4AD7-9C50-20B6118AA4DA}" type="presParOf" srcId="{40872102-3BBE-4494-98EF-B9DC737E368B}" destId="{907A35B8-9EEE-4AEE-8E9C-31A7B92DB0B2}" srcOrd="1" destOrd="0" presId="urn:microsoft.com/office/officeart/2005/8/layout/orgChart1"/>
    <dgm:cxn modelId="{33B2E3EB-1E3E-4610-B217-038BFEAE49D4}" type="presParOf" srcId="{907A35B8-9EEE-4AEE-8E9C-31A7B92DB0B2}" destId="{3E5F6F68-FBF6-42B2-BD31-34AD24AB884B}" srcOrd="0" destOrd="0" presId="urn:microsoft.com/office/officeart/2005/8/layout/orgChart1"/>
    <dgm:cxn modelId="{0EE50370-91A3-42EB-944F-EA78D0285852}" type="presParOf" srcId="{907A35B8-9EEE-4AEE-8E9C-31A7B92DB0B2}" destId="{A11AC8AC-2CA0-493D-B188-7812CC58EA9B}" srcOrd="1" destOrd="0" presId="urn:microsoft.com/office/officeart/2005/8/layout/orgChart1"/>
    <dgm:cxn modelId="{48E3292C-DE34-4883-ABDE-25DD303E2F44}" type="presParOf" srcId="{A11AC8AC-2CA0-493D-B188-7812CC58EA9B}" destId="{31CB3299-2A80-4F2A-ABFD-28FE0BA368E5}" srcOrd="0" destOrd="0" presId="urn:microsoft.com/office/officeart/2005/8/layout/orgChart1"/>
    <dgm:cxn modelId="{257047E8-9880-4BCE-913C-ED1551E26518}" type="presParOf" srcId="{31CB3299-2A80-4F2A-ABFD-28FE0BA368E5}" destId="{AA4A2BCB-CED7-4C74-BA3B-6F74DCBBA5AC}" srcOrd="0" destOrd="0" presId="urn:microsoft.com/office/officeart/2005/8/layout/orgChart1"/>
    <dgm:cxn modelId="{F319A565-D5EA-4537-8064-66EAA201BED9}" type="presParOf" srcId="{31CB3299-2A80-4F2A-ABFD-28FE0BA368E5}" destId="{4590CDB3-84EE-483D-9234-899791E02D0B}" srcOrd="1" destOrd="0" presId="urn:microsoft.com/office/officeart/2005/8/layout/orgChart1"/>
    <dgm:cxn modelId="{81B6D275-F3E1-4E64-A537-E4D5A3024521}" type="presParOf" srcId="{A11AC8AC-2CA0-493D-B188-7812CC58EA9B}" destId="{56EBCB45-EFF6-4F6C-9266-FF163DEF8C83}" srcOrd="1" destOrd="0" presId="urn:microsoft.com/office/officeart/2005/8/layout/orgChart1"/>
    <dgm:cxn modelId="{3F4618E7-2320-4DBF-B3E2-BCED54B42633}" type="presParOf" srcId="{A11AC8AC-2CA0-493D-B188-7812CC58EA9B}" destId="{00269E19-68D7-45D5-BE3A-EE4118F0FB46}" srcOrd="2" destOrd="0" presId="urn:microsoft.com/office/officeart/2005/8/layout/orgChart1"/>
    <dgm:cxn modelId="{0E7DE38F-F53E-4A62-BBCB-E9DB4E9BDBB6}" type="presParOf" srcId="{907A35B8-9EEE-4AEE-8E9C-31A7B92DB0B2}" destId="{55967F84-C8DC-4F1B-827B-06C60B0D283E}" srcOrd="2" destOrd="0" presId="urn:microsoft.com/office/officeart/2005/8/layout/orgChart1"/>
    <dgm:cxn modelId="{8B4C072D-4E70-4579-AD26-1A9DB4BE50F0}" type="presParOf" srcId="{907A35B8-9EEE-4AEE-8E9C-31A7B92DB0B2}" destId="{E4B63E2E-D661-4B31-8482-DFD93A0C9CAC}" srcOrd="3" destOrd="0" presId="urn:microsoft.com/office/officeart/2005/8/layout/orgChart1"/>
    <dgm:cxn modelId="{B026C1BF-64B8-4EBB-9EAC-DB511789D4C2}" type="presParOf" srcId="{E4B63E2E-D661-4B31-8482-DFD93A0C9CAC}" destId="{A4DC460A-3206-4871-91BD-E3F21831AC31}" srcOrd="0" destOrd="0" presId="urn:microsoft.com/office/officeart/2005/8/layout/orgChart1"/>
    <dgm:cxn modelId="{62B2CD9C-B194-4FE4-ADAD-A158FB9DCDB0}" type="presParOf" srcId="{A4DC460A-3206-4871-91BD-E3F21831AC31}" destId="{86B69A5A-32A9-48DC-8223-17EA127892CA}" srcOrd="0" destOrd="0" presId="urn:microsoft.com/office/officeart/2005/8/layout/orgChart1"/>
    <dgm:cxn modelId="{CCFCAC43-4305-452B-B706-5FBFA0DA6DB4}" type="presParOf" srcId="{A4DC460A-3206-4871-91BD-E3F21831AC31}" destId="{C5F8DB8F-53A7-4DCA-9DEF-E890C2DE5EC1}" srcOrd="1" destOrd="0" presId="urn:microsoft.com/office/officeart/2005/8/layout/orgChart1"/>
    <dgm:cxn modelId="{A0947586-7DEB-4947-A22D-968E412153EB}" type="presParOf" srcId="{E4B63E2E-D661-4B31-8482-DFD93A0C9CAC}" destId="{96B1C738-D8B5-472D-AD97-52F4458A0EB4}" srcOrd="1" destOrd="0" presId="urn:microsoft.com/office/officeart/2005/8/layout/orgChart1"/>
    <dgm:cxn modelId="{E35D8FB6-B3E9-4EE1-87BD-0E3193C2BAC6}" type="presParOf" srcId="{E4B63E2E-D661-4B31-8482-DFD93A0C9CAC}" destId="{498616C4-5D71-40F7-B4B8-754F744D6CD0}" srcOrd="2" destOrd="0" presId="urn:microsoft.com/office/officeart/2005/8/layout/orgChart1"/>
    <dgm:cxn modelId="{338FBAC0-C7AD-480B-A5C5-5A6B5C0392F8}" type="presParOf" srcId="{907A35B8-9EEE-4AEE-8E9C-31A7B92DB0B2}" destId="{73C21539-9C51-42F4-9A70-8A0F2176F5A8}" srcOrd="4" destOrd="0" presId="urn:microsoft.com/office/officeart/2005/8/layout/orgChart1"/>
    <dgm:cxn modelId="{8C51E8BB-FA57-4D1A-B4BA-521E90701398}" type="presParOf" srcId="{907A35B8-9EEE-4AEE-8E9C-31A7B92DB0B2}" destId="{489B07CF-A282-4DC9-BBD9-ACA4331FA2EB}" srcOrd="5" destOrd="0" presId="urn:microsoft.com/office/officeart/2005/8/layout/orgChart1"/>
    <dgm:cxn modelId="{D864A0DC-98BC-4876-AD1F-DC2CABAAE90D}" type="presParOf" srcId="{489B07CF-A282-4DC9-BBD9-ACA4331FA2EB}" destId="{4D598AA1-6325-4E36-8859-976BE67B464B}" srcOrd="0" destOrd="0" presId="urn:microsoft.com/office/officeart/2005/8/layout/orgChart1"/>
    <dgm:cxn modelId="{5E48B642-DEC5-445C-A1D4-0759C4CF915C}" type="presParOf" srcId="{4D598AA1-6325-4E36-8859-976BE67B464B}" destId="{CDF2B63A-7F4C-463C-B774-3274533BDB2A}" srcOrd="0" destOrd="0" presId="urn:microsoft.com/office/officeart/2005/8/layout/orgChart1"/>
    <dgm:cxn modelId="{DD2BAA99-E096-42F8-9220-87448EBA770B}" type="presParOf" srcId="{4D598AA1-6325-4E36-8859-976BE67B464B}" destId="{E5981A2D-8A3C-4389-A8F3-68BE33B3277D}" srcOrd="1" destOrd="0" presId="urn:microsoft.com/office/officeart/2005/8/layout/orgChart1"/>
    <dgm:cxn modelId="{26A9A80E-D627-4D51-9B67-77D060BDA657}" type="presParOf" srcId="{489B07CF-A282-4DC9-BBD9-ACA4331FA2EB}" destId="{D10D8558-59B0-4ECD-857E-AE6015350060}" srcOrd="1" destOrd="0" presId="urn:microsoft.com/office/officeart/2005/8/layout/orgChart1"/>
    <dgm:cxn modelId="{5DE3D001-4E50-4350-AFFC-EEFE355DC332}" type="presParOf" srcId="{489B07CF-A282-4DC9-BBD9-ACA4331FA2EB}" destId="{5C3ED1D1-0CDB-4D74-BA76-D2C74FC11641}" srcOrd="2" destOrd="0" presId="urn:microsoft.com/office/officeart/2005/8/layout/orgChart1"/>
    <dgm:cxn modelId="{92274DA8-4897-4B87-B043-01A99119375D}" type="presParOf" srcId="{907A35B8-9EEE-4AEE-8E9C-31A7B92DB0B2}" destId="{920EAEEA-C664-4A25-8882-CED141A0543D}" srcOrd="6" destOrd="0" presId="urn:microsoft.com/office/officeart/2005/8/layout/orgChart1"/>
    <dgm:cxn modelId="{39907D9F-A178-4398-909C-F0BD8B4CE3C4}" type="presParOf" srcId="{907A35B8-9EEE-4AEE-8E9C-31A7B92DB0B2}" destId="{157D44B7-361A-4179-87CD-061B3670A576}" srcOrd="7" destOrd="0" presId="urn:microsoft.com/office/officeart/2005/8/layout/orgChart1"/>
    <dgm:cxn modelId="{65488315-1E7D-4FCD-B293-46969DD4E3E3}" type="presParOf" srcId="{157D44B7-361A-4179-87CD-061B3670A576}" destId="{E229A93A-219D-4D32-8E9F-0FC4558DA16C}" srcOrd="0" destOrd="0" presId="urn:microsoft.com/office/officeart/2005/8/layout/orgChart1"/>
    <dgm:cxn modelId="{1DD7D9BA-0BE9-4230-B349-7097EEF32596}" type="presParOf" srcId="{E229A93A-219D-4D32-8E9F-0FC4558DA16C}" destId="{B7D1A2D4-5D16-4CB6-B78D-27BC1BF061E5}" srcOrd="0" destOrd="0" presId="urn:microsoft.com/office/officeart/2005/8/layout/orgChart1"/>
    <dgm:cxn modelId="{38B98FD7-A1E5-4A74-AE78-C0AFA4F90177}" type="presParOf" srcId="{E229A93A-219D-4D32-8E9F-0FC4558DA16C}" destId="{AA545609-B6A3-439A-A7F2-EECC184FC84B}" srcOrd="1" destOrd="0" presId="urn:microsoft.com/office/officeart/2005/8/layout/orgChart1"/>
    <dgm:cxn modelId="{38B37C19-7E4E-49D5-8091-9327EBEE11DB}" type="presParOf" srcId="{157D44B7-361A-4179-87CD-061B3670A576}" destId="{97658C39-23D4-4372-BC6D-538A1669EB7B}" srcOrd="1" destOrd="0" presId="urn:microsoft.com/office/officeart/2005/8/layout/orgChart1"/>
    <dgm:cxn modelId="{F744746F-638F-4770-90B0-1191C882A30F}" type="presParOf" srcId="{157D44B7-361A-4179-87CD-061B3670A576}" destId="{9F3605B4-018D-4E82-A258-EE7F6C9FF90F}" srcOrd="2" destOrd="0" presId="urn:microsoft.com/office/officeart/2005/8/layout/orgChart1"/>
    <dgm:cxn modelId="{858CBB11-1E70-4581-BF67-DAAAC2A2BB3C}" type="presParOf" srcId="{40872102-3BBE-4494-98EF-B9DC737E368B}" destId="{EC78B0C9-1DC8-458D-AD3F-735DE0617E77}" srcOrd="2" destOrd="0" presId="urn:microsoft.com/office/officeart/2005/8/layout/orgChar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20EAEEA-C664-4A25-8882-CED141A0543D}">
      <dsp:nvSpPr>
        <dsp:cNvPr id="0" name=""/>
        <dsp:cNvSpPr/>
      </dsp:nvSpPr>
      <dsp:spPr>
        <a:xfrm>
          <a:off x="4482244" y="2639918"/>
          <a:ext cx="3498918" cy="354470"/>
        </a:xfrm>
        <a:custGeom>
          <a:avLst/>
          <a:gdLst/>
          <a:ahLst/>
          <a:cxnLst/>
          <a:rect l="0" t="0" r="0" b="0"/>
          <a:pathLst>
            <a:path>
              <a:moveTo>
                <a:pt x="0" y="0"/>
              </a:moveTo>
              <a:lnTo>
                <a:pt x="0" y="177235"/>
              </a:lnTo>
              <a:lnTo>
                <a:pt x="3498918" y="177235"/>
              </a:lnTo>
              <a:lnTo>
                <a:pt x="3498918" y="35447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3C21539-9C51-42F4-9A70-8A0F2176F5A8}">
      <dsp:nvSpPr>
        <dsp:cNvPr id="0" name=""/>
        <dsp:cNvSpPr/>
      </dsp:nvSpPr>
      <dsp:spPr>
        <a:xfrm>
          <a:off x="4482244" y="2639918"/>
          <a:ext cx="1090621" cy="354470"/>
        </a:xfrm>
        <a:custGeom>
          <a:avLst/>
          <a:gdLst/>
          <a:ahLst/>
          <a:cxnLst/>
          <a:rect l="0" t="0" r="0" b="0"/>
          <a:pathLst>
            <a:path>
              <a:moveTo>
                <a:pt x="0" y="0"/>
              </a:moveTo>
              <a:lnTo>
                <a:pt x="0" y="177235"/>
              </a:lnTo>
              <a:lnTo>
                <a:pt x="1090621" y="177235"/>
              </a:lnTo>
              <a:lnTo>
                <a:pt x="1090621" y="35447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5967F84-C8DC-4F1B-827B-06C60B0D283E}">
      <dsp:nvSpPr>
        <dsp:cNvPr id="0" name=""/>
        <dsp:cNvSpPr/>
      </dsp:nvSpPr>
      <dsp:spPr>
        <a:xfrm>
          <a:off x="3213518" y="2639918"/>
          <a:ext cx="1268725" cy="354470"/>
        </a:xfrm>
        <a:custGeom>
          <a:avLst/>
          <a:gdLst/>
          <a:ahLst/>
          <a:cxnLst/>
          <a:rect l="0" t="0" r="0" b="0"/>
          <a:pathLst>
            <a:path>
              <a:moveTo>
                <a:pt x="1268725" y="0"/>
              </a:moveTo>
              <a:lnTo>
                <a:pt x="1268725" y="177235"/>
              </a:lnTo>
              <a:lnTo>
                <a:pt x="0" y="177235"/>
              </a:lnTo>
              <a:lnTo>
                <a:pt x="0" y="35447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E5F6F68-FBF6-42B2-BD31-34AD24AB884B}">
      <dsp:nvSpPr>
        <dsp:cNvPr id="0" name=""/>
        <dsp:cNvSpPr/>
      </dsp:nvSpPr>
      <dsp:spPr>
        <a:xfrm>
          <a:off x="963154" y="2639918"/>
          <a:ext cx="3519089" cy="354470"/>
        </a:xfrm>
        <a:custGeom>
          <a:avLst/>
          <a:gdLst/>
          <a:ahLst/>
          <a:cxnLst/>
          <a:rect l="0" t="0" r="0" b="0"/>
          <a:pathLst>
            <a:path>
              <a:moveTo>
                <a:pt x="3519089" y="0"/>
              </a:moveTo>
              <a:lnTo>
                <a:pt x="3519089" y="177235"/>
              </a:lnTo>
              <a:lnTo>
                <a:pt x="0" y="177235"/>
              </a:lnTo>
              <a:lnTo>
                <a:pt x="0" y="35447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2D02EAA-2571-4382-8068-31847F079CFB}">
      <dsp:nvSpPr>
        <dsp:cNvPr id="0" name=""/>
        <dsp:cNvSpPr/>
      </dsp:nvSpPr>
      <dsp:spPr>
        <a:xfrm>
          <a:off x="2504704" y="1058178"/>
          <a:ext cx="3955079" cy="1581739"/>
        </a:xfrm>
        <a:prstGeom prst="rect">
          <a:avLst/>
        </a:prstGeom>
        <a:gradFill rotWithShape="0">
          <a:gsLst>
            <a:gs pos="0">
              <a:schemeClr val="accent1">
                <a:hueOff val="0"/>
                <a:satOff val="0"/>
                <a:lumOff val="0"/>
                <a:alphaOff val="0"/>
                <a:tint val="70000"/>
                <a:satMod val="130000"/>
              </a:schemeClr>
            </a:gs>
            <a:gs pos="43000">
              <a:schemeClr val="accent1">
                <a:hueOff val="0"/>
                <a:satOff val="0"/>
                <a:lumOff val="0"/>
                <a:alphaOff val="0"/>
                <a:tint val="44000"/>
                <a:satMod val="165000"/>
              </a:schemeClr>
            </a:gs>
            <a:gs pos="93000">
              <a:schemeClr val="accent1">
                <a:hueOff val="0"/>
                <a:satOff val="0"/>
                <a:lumOff val="0"/>
                <a:alphaOff val="0"/>
                <a:tint val="15000"/>
                <a:satMod val="165000"/>
              </a:schemeClr>
            </a:gs>
            <a:gs pos="100000">
              <a:schemeClr val="accent1">
                <a:hueOff val="0"/>
                <a:satOff val="0"/>
                <a:lumOff val="0"/>
                <a:alphaOff val="0"/>
                <a:tint val="5000"/>
                <a:satMod val="250000"/>
              </a:schemeClr>
            </a:gs>
          </a:gsLst>
          <a:path path="circle">
            <a:fillToRect l="50000" t="130000" r="50000" b="-30000"/>
          </a:path>
        </a:gradFill>
        <a:ln>
          <a:noFill/>
        </a:ln>
        <a:effectLst>
          <a:outerShdw blurRad="57150" dist="38100" dir="5400000" algn="ctr" rotWithShape="0">
            <a:schemeClr val="accent1">
              <a:hueOff val="0"/>
              <a:satOff val="0"/>
              <a:lumOff val="0"/>
              <a:alphaOff val="0"/>
              <a:shade val="9000"/>
              <a:satMod val="105000"/>
              <a:alpha val="48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ru-RU" sz="2800" b="1" kern="1200" dirty="0" smtClean="0">
              <a:effectLst/>
            </a:rPr>
            <a:t>Основные подходы личностно-ориентированного образования</a:t>
          </a:r>
          <a:endParaRPr lang="ru-RU" sz="2800" kern="1200" dirty="0">
            <a:effectLst/>
          </a:endParaRPr>
        </a:p>
      </dsp:txBody>
      <dsp:txXfrm>
        <a:off x="2504704" y="1058178"/>
        <a:ext cx="3955079" cy="1581739"/>
      </dsp:txXfrm>
    </dsp:sp>
    <dsp:sp modelId="{AA4A2BCB-CED7-4C74-BA3B-6F74DCBBA5AC}">
      <dsp:nvSpPr>
        <dsp:cNvPr id="0" name=""/>
        <dsp:cNvSpPr/>
      </dsp:nvSpPr>
      <dsp:spPr>
        <a:xfrm>
          <a:off x="817" y="2994388"/>
          <a:ext cx="1924673" cy="843977"/>
        </a:xfrm>
        <a:prstGeom prst="rect">
          <a:avLst/>
        </a:prstGeom>
        <a:gradFill rotWithShape="0">
          <a:gsLst>
            <a:gs pos="0">
              <a:schemeClr val="accent1">
                <a:hueOff val="0"/>
                <a:satOff val="0"/>
                <a:lumOff val="0"/>
                <a:alphaOff val="0"/>
                <a:tint val="70000"/>
                <a:satMod val="130000"/>
              </a:schemeClr>
            </a:gs>
            <a:gs pos="43000">
              <a:schemeClr val="accent1">
                <a:hueOff val="0"/>
                <a:satOff val="0"/>
                <a:lumOff val="0"/>
                <a:alphaOff val="0"/>
                <a:tint val="44000"/>
                <a:satMod val="165000"/>
              </a:schemeClr>
            </a:gs>
            <a:gs pos="93000">
              <a:schemeClr val="accent1">
                <a:hueOff val="0"/>
                <a:satOff val="0"/>
                <a:lumOff val="0"/>
                <a:alphaOff val="0"/>
                <a:tint val="15000"/>
                <a:satMod val="165000"/>
              </a:schemeClr>
            </a:gs>
            <a:gs pos="100000">
              <a:schemeClr val="accent1">
                <a:hueOff val="0"/>
                <a:satOff val="0"/>
                <a:lumOff val="0"/>
                <a:alphaOff val="0"/>
                <a:tint val="5000"/>
                <a:satMod val="250000"/>
              </a:schemeClr>
            </a:gs>
          </a:gsLst>
          <a:path path="circle">
            <a:fillToRect l="50000" t="130000" r="50000" b="-30000"/>
          </a:path>
        </a:gradFill>
        <a:ln>
          <a:noFill/>
        </a:ln>
        <a:effectLst>
          <a:outerShdw blurRad="57150" dist="38100" dir="5400000" algn="ctr" rotWithShape="0">
            <a:schemeClr val="accent1">
              <a:hueOff val="0"/>
              <a:satOff val="0"/>
              <a:lumOff val="0"/>
              <a:alphaOff val="0"/>
              <a:shade val="9000"/>
              <a:satMod val="105000"/>
              <a:alpha val="48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ru-RU" sz="2000" i="1" kern="1200" dirty="0" err="1" smtClean="0"/>
            <a:t>Разноуровневый</a:t>
          </a:r>
          <a:r>
            <a:rPr lang="ru-RU" sz="2000" i="1" kern="1200" dirty="0" smtClean="0"/>
            <a:t> подход</a:t>
          </a:r>
          <a:r>
            <a:rPr lang="ru-RU" sz="2000" kern="1200" dirty="0" smtClean="0"/>
            <a:t> </a:t>
          </a:r>
          <a:endParaRPr lang="ru-RU" sz="2000" kern="1200" dirty="0"/>
        </a:p>
      </dsp:txBody>
      <dsp:txXfrm>
        <a:off x="817" y="2994388"/>
        <a:ext cx="1924673" cy="843977"/>
      </dsp:txXfrm>
    </dsp:sp>
    <dsp:sp modelId="{86B69A5A-32A9-48DC-8223-17EA127892CA}">
      <dsp:nvSpPr>
        <dsp:cNvPr id="0" name=""/>
        <dsp:cNvSpPr/>
      </dsp:nvSpPr>
      <dsp:spPr>
        <a:xfrm>
          <a:off x="2279961" y="2994388"/>
          <a:ext cx="1867113" cy="843977"/>
        </a:xfrm>
        <a:prstGeom prst="rect">
          <a:avLst/>
        </a:prstGeom>
        <a:gradFill rotWithShape="0">
          <a:gsLst>
            <a:gs pos="0">
              <a:schemeClr val="accent1">
                <a:hueOff val="0"/>
                <a:satOff val="0"/>
                <a:lumOff val="0"/>
                <a:alphaOff val="0"/>
                <a:tint val="70000"/>
                <a:satMod val="130000"/>
              </a:schemeClr>
            </a:gs>
            <a:gs pos="43000">
              <a:schemeClr val="accent1">
                <a:hueOff val="0"/>
                <a:satOff val="0"/>
                <a:lumOff val="0"/>
                <a:alphaOff val="0"/>
                <a:tint val="44000"/>
                <a:satMod val="165000"/>
              </a:schemeClr>
            </a:gs>
            <a:gs pos="93000">
              <a:schemeClr val="accent1">
                <a:hueOff val="0"/>
                <a:satOff val="0"/>
                <a:lumOff val="0"/>
                <a:alphaOff val="0"/>
                <a:tint val="15000"/>
                <a:satMod val="165000"/>
              </a:schemeClr>
            </a:gs>
            <a:gs pos="100000">
              <a:schemeClr val="accent1">
                <a:hueOff val="0"/>
                <a:satOff val="0"/>
                <a:lumOff val="0"/>
                <a:alphaOff val="0"/>
                <a:tint val="5000"/>
                <a:satMod val="250000"/>
              </a:schemeClr>
            </a:gs>
          </a:gsLst>
          <a:path path="circle">
            <a:fillToRect l="50000" t="130000" r="50000" b="-30000"/>
          </a:path>
        </a:gradFill>
        <a:ln>
          <a:noFill/>
        </a:ln>
        <a:effectLst>
          <a:outerShdw blurRad="57150" dist="38100" dir="5400000" algn="ctr" rotWithShape="0">
            <a:schemeClr val="accent1">
              <a:hueOff val="0"/>
              <a:satOff val="0"/>
              <a:lumOff val="0"/>
              <a:alphaOff val="0"/>
              <a:shade val="9000"/>
              <a:satMod val="105000"/>
              <a:alpha val="48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ru-RU" sz="2000" i="1" kern="1200" dirty="0" err="1" smtClean="0"/>
            <a:t>Дифференциро-ванный</a:t>
          </a:r>
          <a:r>
            <a:rPr lang="ru-RU" sz="2000" i="1" kern="1200" dirty="0" smtClean="0"/>
            <a:t> подход</a:t>
          </a:r>
          <a:r>
            <a:rPr lang="ru-RU" sz="2000" kern="1200" dirty="0" smtClean="0"/>
            <a:t> </a:t>
          </a:r>
          <a:endParaRPr lang="ru-RU" sz="2000" kern="1200" dirty="0"/>
        </a:p>
      </dsp:txBody>
      <dsp:txXfrm>
        <a:off x="2279961" y="2994388"/>
        <a:ext cx="1867113" cy="843977"/>
      </dsp:txXfrm>
    </dsp:sp>
    <dsp:sp modelId="{CDF2B63A-7F4C-463C-B774-3274533BDB2A}">
      <dsp:nvSpPr>
        <dsp:cNvPr id="0" name=""/>
        <dsp:cNvSpPr/>
      </dsp:nvSpPr>
      <dsp:spPr>
        <a:xfrm>
          <a:off x="4501545" y="2994388"/>
          <a:ext cx="2142638" cy="843977"/>
        </a:xfrm>
        <a:prstGeom prst="rect">
          <a:avLst/>
        </a:prstGeom>
        <a:gradFill rotWithShape="0">
          <a:gsLst>
            <a:gs pos="0">
              <a:schemeClr val="accent1">
                <a:hueOff val="0"/>
                <a:satOff val="0"/>
                <a:lumOff val="0"/>
                <a:alphaOff val="0"/>
                <a:tint val="70000"/>
                <a:satMod val="130000"/>
              </a:schemeClr>
            </a:gs>
            <a:gs pos="43000">
              <a:schemeClr val="accent1">
                <a:hueOff val="0"/>
                <a:satOff val="0"/>
                <a:lumOff val="0"/>
                <a:alphaOff val="0"/>
                <a:tint val="44000"/>
                <a:satMod val="165000"/>
              </a:schemeClr>
            </a:gs>
            <a:gs pos="93000">
              <a:schemeClr val="accent1">
                <a:hueOff val="0"/>
                <a:satOff val="0"/>
                <a:lumOff val="0"/>
                <a:alphaOff val="0"/>
                <a:tint val="15000"/>
                <a:satMod val="165000"/>
              </a:schemeClr>
            </a:gs>
            <a:gs pos="100000">
              <a:schemeClr val="accent1">
                <a:hueOff val="0"/>
                <a:satOff val="0"/>
                <a:lumOff val="0"/>
                <a:alphaOff val="0"/>
                <a:tint val="5000"/>
                <a:satMod val="250000"/>
              </a:schemeClr>
            </a:gs>
          </a:gsLst>
          <a:path path="circle">
            <a:fillToRect l="50000" t="130000" r="50000" b="-30000"/>
          </a:path>
        </a:gradFill>
        <a:ln>
          <a:noFill/>
        </a:ln>
        <a:effectLst>
          <a:outerShdw blurRad="57150" dist="38100" dir="5400000" algn="ctr" rotWithShape="0">
            <a:schemeClr val="accent1">
              <a:hueOff val="0"/>
              <a:satOff val="0"/>
              <a:lumOff val="0"/>
              <a:alphaOff val="0"/>
              <a:shade val="9000"/>
              <a:satMod val="105000"/>
              <a:alpha val="48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ru-RU" sz="2000" i="1" kern="1200" dirty="0" smtClean="0"/>
            <a:t>Индивидуальный подход</a:t>
          </a:r>
          <a:r>
            <a:rPr lang="ru-RU" sz="2000" kern="1200" dirty="0" smtClean="0"/>
            <a:t> </a:t>
          </a:r>
          <a:endParaRPr lang="ru-RU" sz="2000" kern="1200" dirty="0"/>
        </a:p>
      </dsp:txBody>
      <dsp:txXfrm>
        <a:off x="4501545" y="2994388"/>
        <a:ext cx="2142638" cy="843977"/>
      </dsp:txXfrm>
    </dsp:sp>
    <dsp:sp modelId="{B7D1A2D4-5D16-4CB6-B78D-27BC1BF061E5}">
      <dsp:nvSpPr>
        <dsp:cNvPr id="0" name=""/>
        <dsp:cNvSpPr/>
      </dsp:nvSpPr>
      <dsp:spPr>
        <a:xfrm>
          <a:off x="6998654" y="2994388"/>
          <a:ext cx="1965015" cy="843977"/>
        </a:xfrm>
        <a:prstGeom prst="rect">
          <a:avLst/>
        </a:prstGeom>
        <a:gradFill rotWithShape="0">
          <a:gsLst>
            <a:gs pos="0">
              <a:schemeClr val="accent1">
                <a:hueOff val="0"/>
                <a:satOff val="0"/>
                <a:lumOff val="0"/>
                <a:alphaOff val="0"/>
                <a:tint val="70000"/>
                <a:satMod val="130000"/>
              </a:schemeClr>
            </a:gs>
            <a:gs pos="43000">
              <a:schemeClr val="accent1">
                <a:hueOff val="0"/>
                <a:satOff val="0"/>
                <a:lumOff val="0"/>
                <a:alphaOff val="0"/>
                <a:tint val="44000"/>
                <a:satMod val="165000"/>
              </a:schemeClr>
            </a:gs>
            <a:gs pos="93000">
              <a:schemeClr val="accent1">
                <a:hueOff val="0"/>
                <a:satOff val="0"/>
                <a:lumOff val="0"/>
                <a:alphaOff val="0"/>
                <a:tint val="15000"/>
                <a:satMod val="165000"/>
              </a:schemeClr>
            </a:gs>
            <a:gs pos="100000">
              <a:schemeClr val="accent1">
                <a:hueOff val="0"/>
                <a:satOff val="0"/>
                <a:lumOff val="0"/>
                <a:alphaOff val="0"/>
                <a:tint val="5000"/>
                <a:satMod val="250000"/>
              </a:schemeClr>
            </a:gs>
          </a:gsLst>
          <a:path path="circle">
            <a:fillToRect l="50000" t="130000" r="50000" b="-30000"/>
          </a:path>
        </a:gradFill>
        <a:ln>
          <a:noFill/>
        </a:ln>
        <a:effectLst>
          <a:outerShdw blurRad="57150" dist="38100" dir="5400000" algn="ctr" rotWithShape="0">
            <a:schemeClr val="accent1">
              <a:hueOff val="0"/>
              <a:satOff val="0"/>
              <a:lumOff val="0"/>
              <a:alphaOff val="0"/>
              <a:shade val="9000"/>
              <a:satMod val="105000"/>
              <a:alpha val="48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ru-RU" sz="2000" i="1" kern="1200" dirty="0" smtClean="0"/>
            <a:t>Субъектно-личностный подход</a:t>
          </a:r>
          <a:r>
            <a:rPr lang="ru-RU" sz="2000" kern="1200" dirty="0" smtClean="0"/>
            <a:t> </a:t>
          </a:r>
          <a:endParaRPr lang="ru-RU" sz="2000" kern="1200" dirty="0"/>
        </a:p>
      </dsp:txBody>
      <dsp:txXfrm>
        <a:off x="6998654" y="2994388"/>
        <a:ext cx="1965015" cy="843977"/>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0DFDE38-FA1B-4C16-8E8D-8D402748D628}" type="datetimeFigureOut">
              <a:rPr lang="ru-RU" smtClean="0"/>
              <a:pPr/>
              <a:t>25.06.2015</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E77BCD2-B103-4A66-8601-8628AAE97755}"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CE77BCD2-B103-4A66-8601-8628AAE97755}" type="slidenum">
              <a:rPr lang="ru-RU" smtClean="0"/>
              <a:pPr/>
              <a:t>13</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Ref idx="1002">
        <a:schemeClr val="bg2"/>
      </p:bgRef>
    </p:bg>
    <p:spTree>
      <p:nvGrpSpPr>
        <p:cNvPr id="1" name=""/>
        <p:cNvGrpSpPr/>
        <p:nvPr/>
      </p:nvGrpSpPr>
      <p:grpSpPr>
        <a:xfrm>
          <a:off x="0" y="0"/>
          <a:ext cx="0" cy="0"/>
          <a:chOff x="0" y="0"/>
          <a:chExt cx="0" cy="0"/>
        </a:xfrm>
      </p:grpSpPr>
      <p:sp>
        <p:nvSpPr>
          <p:cNvPr id="9" name="Заголовок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17" name="Подзаголовок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30" name="Дата 29"/>
          <p:cNvSpPr>
            <a:spLocks noGrp="1"/>
          </p:cNvSpPr>
          <p:nvPr>
            <p:ph type="dt" sz="half" idx="10"/>
          </p:nvPr>
        </p:nvSpPr>
        <p:spPr/>
        <p:txBody>
          <a:bodyPr/>
          <a:lstStyle/>
          <a:p>
            <a:fld id="{35074BB8-0EE6-4275-83DC-A1317E8AC899}" type="datetimeFigureOut">
              <a:rPr lang="ru-RU" smtClean="0"/>
              <a:pPr/>
              <a:t>25.06.2015</a:t>
            </a:fld>
            <a:endParaRPr lang="ru-RU"/>
          </a:p>
        </p:txBody>
      </p:sp>
      <p:sp>
        <p:nvSpPr>
          <p:cNvPr id="19" name="Нижний колонтитул 18"/>
          <p:cNvSpPr>
            <a:spLocks noGrp="1"/>
          </p:cNvSpPr>
          <p:nvPr>
            <p:ph type="ftr" sz="quarter" idx="11"/>
          </p:nvPr>
        </p:nvSpPr>
        <p:spPr/>
        <p:txBody>
          <a:bodyPr/>
          <a:lstStyle/>
          <a:p>
            <a:endParaRPr lang="ru-RU"/>
          </a:p>
        </p:txBody>
      </p:sp>
      <p:sp>
        <p:nvSpPr>
          <p:cNvPr id="27" name="Номер слайда 26"/>
          <p:cNvSpPr>
            <a:spLocks noGrp="1"/>
          </p:cNvSpPr>
          <p:nvPr>
            <p:ph type="sldNum" sz="quarter" idx="12"/>
          </p:nvPr>
        </p:nvSpPr>
        <p:spPr/>
        <p:txBody>
          <a:bodyPr/>
          <a:lstStyle/>
          <a:p>
            <a:fld id="{F5D331E2-4EBC-4772-AE47-58F2E32CCA3F}" type="slidenum">
              <a:rPr lang="ru-RU" smtClean="0"/>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35074BB8-0EE6-4275-83DC-A1317E8AC899}" type="datetimeFigureOut">
              <a:rPr lang="ru-RU" smtClean="0"/>
              <a:pPr/>
              <a:t>25.06.2015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5D331E2-4EBC-4772-AE47-58F2E32CCA3F}"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914401"/>
            <a:ext cx="2057400" cy="5211763"/>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914401"/>
            <a:ext cx="6019800" cy="5211763"/>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35074BB8-0EE6-4275-83DC-A1317E8AC899}" type="datetimeFigureOut">
              <a:rPr lang="ru-RU" smtClean="0"/>
              <a:pPr/>
              <a:t>25.06.2015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5D331E2-4EBC-4772-AE47-58F2E32CCA3F}"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35074BB8-0EE6-4275-83DC-A1317E8AC899}" type="datetimeFigureOut">
              <a:rPr lang="ru-RU" smtClean="0"/>
              <a:pPr/>
              <a:t>25.06.2015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5D331E2-4EBC-4772-AE47-58F2E32CCA3F}"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2">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35074BB8-0EE6-4275-83DC-A1317E8AC899}" type="datetimeFigureOut">
              <a:rPr lang="ru-RU" smtClean="0"/>
              <a:pPr/>
              <a:t>25.06.2015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5D331E2-4EBC-4772-AE47-58F2E32CCA3F}" type="slidenum">
              <a:rPr lang="ru-RU" smtClean="0"/>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a:lstStyle/>
          <a:p>
            <a:r>
              <a:rPr kumimoji="0" lang="ru-RU" smtClean="0"/>
              <a:t>Образец заголовка</a:t>
            </a:r>
            <a:endParaRPr kumimoji="0" lang="en-US"/>
          </a:p>
        </p:txBody>
      </p:sp>
      <p:sp>
        <p:nvSpPr>
          <p:cNvPr id="3" name="Содержимое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35074BB8-0EE6-4275-83DC-A1317E8AC899}" type="datetimeFigureOut">
              <a:rPr lang="ru-RU" smtClean="0"/>
              <a:pPr/>
              <a:t>25.06.2015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5D331E2-4EBC-4772-AE47-58F2E32CCA3F}"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tIns="45720" anchor="b"/>
          <a:lstStyle>
            <a:lvl1pPr>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fld id="{35074BB8-0EE6-4275-83DC-A1317E8AC899}" type="datetimeFigureOut">
              <a:rPr lang="ru-RU" smtClean="0"/>
              <a:pPr/>
              <a:t>25.06.2015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F5D331E2-4EBC-4772-AE47-58F2E32CCA3F}"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35074BB8-0EE6-4275-83DC-A1317E8AC899}" type="datetimeFigureOut">
              <a:rPr lang="ru-RU" smtClean="0"/>
              <a:pPr/>
              <a:t>25.06.2015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F5D331E2-4EBC-4772-AE47-58F2E32CCA3F}"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35074BB8-0EE6-4275-83DC-A1317E8AC899}" type="datetimeFigureOut">
              <a:rPr lang="ru-RU" smtClean="0"/>
              <a:pPr/>
              <a:t>25.06.2015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F5D331E2-4EBC-4772-AE47-58F2E32CCA3F}"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35074BB8-0EE6-4275-83DC-A1317E8AC899}" type="datetimeFigureOut">
              <a:rPr lang="ru-RU" smtClean="0"/>
              <a:pPr/>
              <a:t>25.06.2015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5D331E2-4EBC-4772-AE47-58F2E32CCA3F}"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9" name="Прямоугольник с одним вырезанным скругленным углом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Прямоугольный треугольник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Заголовок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ru-RU" smtClean="0"/>
              <a:t>Образец заголовка</a:t>
            </a:r>
            <a:endParaRPr kumimoji="0" lang="en-US"/>
          </a:p>
        </p:txBody>
      </p:sp>
      <p:sp>
        <p:nvSpPr>
          <p:cNvPr id="4" name="Текст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fld id="{35074BB8-0EE6-4275-83DC-A1317E8AC899}" type="datetimeFigureOut">
              <a:rPr lang="ru-RU" smtClean="0"/>
              <a:pPr/>
              <a:t>25.06.2015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a:xfrm>
            <a:off x="8077200" y="6356350"/>
            <a:ext cx="609600" cy="365125"/>
          </a:xfrm>
        </p:spPr>
        <p:txBody>
          <a:bodyPr/>
          <a:lstStyle/>
          <a:p>
            <a:fld id="{F5D331E2-4EBC-4772-AE47-58F2E32CCA3F}" type="slidenum">
              <a:rPr lang="ru-RU" smtClean="0"/>
              <a:pPr/>
              <a:t>‹#›</a:t>
            </a:fld>
            <a:endParaRPr lang="ru-RU"/>
          </a:p>
        </p:txBody>
      </p:sp>
      <p:sp>
        <p:nvSpPr>
          <p:cNvPr id="3" name="Рисунок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ru-RU" smtClean="0"/>
              <a:t>Вставка рисунка</a:t>
            </a:r>
            <a:endParaRPr kumimoji="0" lang="en-US" dirty="0"/>
          </a:p>
        </p:txBody>
      </p:sp>
      <p:sp>
        <p:nvSpPr>
          <p:cNvPr id="10" name="Полилиния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Полилиния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Полилиния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Полилиния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Заголовок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ru-RU" smtClean="0"/>
              <a:t>Образец заголовка</a:t>
            </a:r>
            <a:endParaRPr kumimoji="0" lang="en-US"/>
          </a:p>
        </p:txBody>
      </p:sp>
      <p:sp>
        <p:nvSpPr>
          <p:cNvPr id="30" name="Текст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0" name="Дата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35074BB8-0EE6-4275-83DC-A1317E8AC899}" type="datetimeFigureOut">
              <a:rPr lang="ru-RU" smtClean="0"/>
              <a:pPr/>
              <a:t>25.06.2015</a:t>
            </a:fld>
            <a:endParaRPr lang="ru-RU"/>
          </a:p>
        </p:txBody>
      </p:sp>
      <p:sp>
        <p:nvSpPr>
          <p:cNvPr id="22" name="Нижний колонтитул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ru-RU"/>
          </a:p>
        </p:txBody>
      </p:sp>
      <p:sp>
        <p:nvSpPr>
          <p:cNvPr id="18" name="Номер слайда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F5D331E2-4EBC-4772-AE47-58F2E32CCA3F}" type="slidenum">
              <a:rPr lang="ru-RU" smtClean="0"/>
              <a:pPr/>
              <a:t>‹#›</a:t>
            </a:fld>
            <a:endParaRPr lang="ru-RU"/>
          </a:p>
        </p:txBody>
      </p:sp>
      <p:grpSp>
        <p:nvGrpSpPr>
          <p:cNvPr id="2" name="Группа 1"/>
          <p:cNvGrpSpPr/>
          <p:nvPr/>
        </p:nvGrpSpPr>
        <p:grpSpPr>
          <a:xfrm>
            <a:off x="-19017" y="202408"/>
            <a:ext cx="9180548" cy="649224"/>
            <a:chOff x="-19045" y="216550"/>
            <a:chExt cx="9180548" cy="649224"/>
          </a:xfrm>
        </p:grpSpPr>
        <p:sp>
          <p:nvSpPr>
            <p:cNvPr id="12" name="Полилиния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Полилиния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diagramLayout" Target="../diagrams/layout1.xml"/><Relationship Id="rId7" Type="http://schemas.openxmlformats.org/officeDocument/2006/relationships/image" Target="../media/image8.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11.png"/><Relationship Id="rId4" Type="http://schemas.openxmlformats.org/officeDocument/2006/relationships/diagramQuickStyle" Target="../diagrams/quickStyle1.xml"/><Relationship Id="rId9" Type="http://schemas.openxmlformats.org/officeDocument/2006/relationships/image" Target="../media/image10.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467544" y="764704"/>
            <a:ext cx="8280920" cy="415498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8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Итоговая работа по курсу повышения квалификации по ИОЧ</a:t>
            </a:r>
            <a:endParaRPr kumimoji="0" lang="ru-RU" sz="2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28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«Основные направления региональной образовательной политики в контексте модернизации российского образования»</a:t>
            </a:r>
            <a:endParaRPr kumimoji="0" lang="ru-RU" sz="2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28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на тему:</a:t>
            </a:r>
            <a:endParaRPr kumimoji="0" lang="ru-RU" sz="2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3200" b="1" i="0" u="none" strike="noStrike" cap="none" normalizeH="0" baseline="0" dirty="0" smtClean="0">
                <a:ln>
                  <a:noFill/>
                </a:ln>
                <a:solidFill>
                  <a:schemeClr val="accent1">
                    <a:lumMod val="75000"/>
                  </a:schemeClr>
                </a:solidFill>
                <a:effectLst/>
                <a:latin typeface="Arial" pitchFamily="34" charset="0"/>
                <a:ea typeface="Times New Roman" pitchFamily="18" charset="0"/>
                <a:cs typeface="Arial" pitchFamily="34" charset="0"/>
              </a:rPr>
              <a:t>ТЕХНОЛОГИИ ЛИЧНОСТНО-ОРИЕНТИРОВАННОГО ОБУЧЕНИЯ НА УРОКАХ БИОЛОГИИ  (</a:t>
            </a:r>
            <a:r>
              <a:rPr kumimoji="0" lang="en-US" sz="3200" b="1" i="0" u="none" strike="noStrike" cap="none" normalizeH="0" baseline="0" dirty="0" smtClean="0">
                <a:ln>
                  <a:noFill/>
                </a:ln>
                <a:solidFill>
                  <a:schemeClr val="accent1">
                    <a:lumMod val="75000"/>
                  </a:schemeClr>
                </a:solidFill>
                <a:effectLst/>
                <a:latin typeface="Arial" pitchFamily="34" charset="0"/>
                <a:ea typeface="Times New Roman" pitchFamily="18" charset="0"/>
                <a:cs typeface="Arial" pitchFamily="34" charset="0"/>
              </a:rPr>
              <a:t>II</a:t>
            </a:r>
            <a:r>
              <a:rPr kumimoji="0" lang="ru-RU" sz="3200" b="1" i="0" u="none" strike="noStrike" cap="none" normalizeH="0" baseline="0" dirty="0" smtClean="0">
                <a:ln>
                  <a:noFill/>
                </a:ln>
                <a:solidFill>
                  <a:schemeClr val="accent1">
                    <a:lumMod val="75000"/>
                  </a:schemeClr>
                </a:solidFill>
                <a:effectLst/>
                <a:latin typeface="Arial" pitchFamily="34" charset="0"/>
                <a:ea typeface="Times New Roman" pitchFamily="18" charset="0"/>
                <a:cs typeface="Arial" pitchFamily="34" charset="0"/>
              </a:rPr>
              <a:t>-</a:t>
            </a:r>
            <a:r>
              <a:rPr kumimoji="0" lang="en-US" sz="3200" b="1" i="0" u="none" strike="noStrike" cap="none" normalizeH="0" baseline="0" dirty="0" smtClean="0">
                <a:ln>
                  <a:noFill/>
                </a:ln>
                <a:solidFill>
                  <a:schemeClr val="accent1">
                    <a:lumMod val="75000"/>
                  </a:schemeClr>
                </a:solidFill>
                <a:effectLst/>
                <a:latin typeface="Arial" pitchFamily="34" charset="0"/>
                <a:ea typeface="Times New Roman" pitchFamily="18" charset="0"/>
                <a:cs typeface="Arial" pitchFamily="34" charset="0"/>
              </a:rPr>
              <a:t>III</a:t>
            </a:r>
            <a:r>
              <a:rPr kumimoji="0" lang="ru-RU" sz="3200" b="1" i="0" u="none" strike="noStrike" cap="none" normalizeH="0" baseline="0" dirty="0" smtClean="0">
                <a:ln>
                  <a:noFill/>
                </a:ln>
                <a:solidFill>
                  <a:schemeClr val="accent1">
                    <a:lumMod val="75000"/>
                  </a:schemeClr>
                </a:solidFill>
                <a:effectLst/>
                <a:latin typeface="Arial" pitchFamily="34" charset="0"/>
                <a:ea typeface="Times New Roman" pitchFamily="18" charset="0"/>
                <a:cs typeface="Arial" pitchFamily="34" charset="0"/>
              </a:rPr>
              <a:t> СТУПЕНИ)</a:t>
            </a:r>
            <a:endParaRPr kumimoji="0" lang="ru-RU" sz="3200" b="0" i="0" u="none" strike="noStrike" cap="none" normalizeH="0" baseline="0" dirty="0" smtClean="0">
              <a:ln>
                <a:noFill/>
              </a:ln>
              <a:solidFill>
                <a:schemeClr val="accent1">
                  <a:lumMod val="75000"/>
                </a:schemeClr>
              </a:solidFill>
              <a:effectLst/>
              <a:latin typeface="Arial" pitchFamily="34" charset="0"/>
              <a:cs typeface="Arial" pitchFamily="34" charset="0"/>
            </a:endParaRPr>
          </a:p>
        </p:txBody>
      </p:sp>
      <p:sp>
        <p:nvSpPr>
          <p:cNvPr id="1026" name="Rectangle 2"/>
          <p:cNvSpPr>
            <a:spLocks noChangeArrowheads="1"/>
          </p:cNvSpPr>
          <p:nvPr/>
        </p:nvSpPr>
        <p:spPr bwMode="auto">
          <a:xfrm>
            <a:off x="4499992" y="5157192"/>
            <a:ext cx="4439357" cy="132343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20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2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Выполнила:</a:t>
            </a:r>
            <a:r>
              <a:rPr kumimoji="0" lang="ru-RU"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Полякова </a:t>
            </a:r>
            <a:endParaRPr kumimoji="0" lang="ru-RU"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Виктория Александровна </a:t>
            </a:r>
            <a:endParaRPr kumimoji="0" lang="ru-RU"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Преподаватель (учитель) биологии </a:t>
            </a:r>
            <a:endParaRPr kumimoji="0" lang="ru-RU"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ГБОУ ВПО СГОАН</a:t>
            </a:r>
            <a:endParaRPr kumimoji="0" lang="ru-RU" sz="20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11560" y="404664"/>
            <a:ext cx="8136904" cy="1938992"/>
          </a:xfrm>
          <a:prstGeom prst="rect">
            <a:avLst/>
          </a:prstGeom>
        </p:spPr>
        <p:txBody>
          <a:bodyPr wrap="square">
            <a:spAutoFit/>
          </a:bodyPr>
          <a:lstStyle/>
          <a:p>
            <a:pPr algn="just"/>
            <a:r>
              <a:rPr lang="ru-RU" sz="2000" dirty="0">
                <a:latin typeface="Arial" pitchFamily="34" charset="0"/>
                <a:cs typeface="Arial" pitchFamily="34" charset="0"/>
              </a:rPr>
              <a:t>По определению </a:t>
            </a:r>
            <a:r>
              <a:rPr lang="ru-RU" sz="2000" b="1" dirty="0" err="1">
                <a:latin typeface="Arial" pitchFamily="34" charset="0"/>
                <a:cs typeface="Arial" pitchFamily="34" charset="0"/>
              </a:rPr>
              <a:t>Карпенковой</a:t>
            </a:r>
            <a:r>
              <a:rPr lang="ru-RU" sz="2000" b="1" dirty="0">
                <a:latin typeface="Arial" pitchFamily="34" charset="0"/>
                <a:cs typeface="Arial" pitchFamily="34" charset="0"/>
              </a:rPr>
              <a:t> С.А. </a:t>
            </a:r>
            <a:r>
              <a:rPr lang="ru-RU" sz="2000" i="1" dirty="0">
                <a:solidFill>
                  <a:schemeClr val="accent1">
                    <a:lumMod val="75000"/>
                  </a:schemeClr>
                </a:solidFill>
                <a:latin typeface="Arial" pitchFamily="34" charset="0"/>
                <a:cs typeface="Arial" pitchFamily="34" charset="0"/>
              </a:rPr>
              <a:t>«Личностно-ориентированное обучение — это такое обучение, где во главу угла ставится личность ребенка, ее самобытность, </a:t>
            </a:r>
            <a:r>
              <a:rPr lang="ru-RU" sz="2000" i="1" dirty="0" err="1">
                <a:solidFill>
                  <a:schemeClr val="accent1">
                    <a:lumMod val="75000"/>
                  </a:schemeClr>
                </a:solidFill>
                <a:latin typeface="Arial" pitchFamily="34" charset="0"/>
                <a:cs typeface="Arial" pitchFamily="34" charset="0"/>
              </a:rPr>
              <a:t>самоценность</a:t>
            </a:r>
            <a:r>
              <a:rPr lang="ru-RU" sz="2000" i="1" dirty="0">
                <a:solidFill>
                  <a:schemeClr val="accent1">
                    <a:lumMod val="75000"/>
                  </a:schemeClr>
                </a:solidFill>
                <a:latin typeface="Arial" pitchFamily="34" charset="0"/>
                <a:cs typeface="Arial" pitchFamily="34" charset="0"/>
              </a:rPr>
              <a:t>, субъектный опыт каждого сначала раскрывается, а затем согласовывается с содержанием образования».</a:t>
            </a:r>
          </a:p>
        </p:txBody>
      </p:sp>
      <p:sp>
        <p:nvSpPr>
          <p:cNvPr id="154625" name="Rectangle 1"/>
          <p:cNvSpPr>
            <a:spLocks noChangeArrowheads="1"/>
          </p:cNvSpPr>
          <p:nvPr/>
        </p:nvSpPr>
        <p:spPr bwMode="auto">
          <a:xfrm>
            <a:off x="611560" y="2276872"/>
            <a:ext cx="8064896" cy="430887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457200" algn="l"/>
              </a:tabLst>
            </a:pPr>
            <a:r>
              <a:rPr kumimoji="0" lang="ru-RU" b="1" i="0" u="sng" strike="noStrike" cap="none" normalizeH="0" baseline="0" dirty="0" smtClean="0">
                <a:ln>
                  <a:noFill/>
                </a:ln>
                <a:solidFill>
                  <a:schemeClr val="accent1">
                    <a:lumMod val="50000"/>
                  </a:schemeClr>
                </a:solidFill>
                <a:effectLst/>
                <a:latin typeface="Arial" pitchFamily="34" charset="0"/>
                <a:ea typeface="Times New Roman" pitchFamily="18" charset="0"/>
                <a:cs typeface="Arial" pitchFamily="34" charset="0"/>
              </a:rPr>
              <a:t>Личностно-ориентированные технологии, как особый тип образовательного процесса, характеризуются: </a:t>
            </a:r>
          </a:p>
          <a:p>
            <a:pPr marL="0" marR="0" lvl="0" indent="0" algn="just" defTabSz="914400" rtl="0" eaLnBrk="1" fontAlgn="base" latinLnBrk="0" hangingPunct="1">
              <a:lnSpc>
                <a:spcPct val="100000"/>
              </a:lnSpc>
              <a:spcBef>
                <a:spcPct val="0"/>
              </a:spcBef>
              <a:spcAft>
                <a:spcPct val="0"/>
              </a:spcAft>
              <a:buClrTx/>
              <a:buSzTx/>
              <a:buFontTx/>
              <a:buNone/>
              <a:tabLst>
                <a:tab pos="457200" algn="l"/>
              </a:tabLst>
            </a:pPr>
            <a:endParaRPr kumimoji="0" lang="ru-RU" sz="17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l"/>
              </a:tabLst>
            </a:pPr>
            <a:r>
              <a:rPr kumimoji="0" lang="ru-RU" sz="17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r>
              <a:rPr kumimoji="0" lang="ru-RU" sz="17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антропоцентричностью</a:t>
            </a:r>
            <a:r>
              <a:rPr kumimoji="0" lang="ru-RU" sz="17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a:t>
            </a:r>
            <a:endParaRPr kumimoji="0" lang="ru-RU" sz="17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l"/>
              </a:tabLst>
            </a:pPr>
            <a:r>
              <a:rPr kumimoji="0" lang="ru-RU" sz="17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гуманистической и психотерапевтической направленностью,</a:t>
            </a:r>
            <a:endParaRPr kumimoji="0" lang="ru-RU" sz="17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l"/>
              </a:tabLst>
            </a:pPr>
            <a:r>
              <a:rPr kumimoji="0" lang="ru-RU" sz="17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личность учителя и личность ученика выступают субъектами образовательного процесса, </a:t>
            </a:r>
            <a:endParaRPr kumimoji="0" lang="ru-RU" sz="17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l"/>
              </a:tabLst>
            </a:pPr>
            <a:r>
              <a:rPr kumimoji="0" lang="ru-RU" sz="17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целью образования является разностороннее, свободное и творческое развитие личности ребёнка, его индивидуальности и неповторимости,</a:t>
            </a:r>
            <a:endParaRPr kumimoji="0" lang="ru-RU" sz="17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l"/>
              </a:tabLst>
            </a:pPr>
            <a:r>
              <a:rPr kumimoji="0" lang="ru-RU" sz="17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учитываются ценностные ориентации ребенка и структура его убеждений, на основе которых формируется его «внутренняя модель мира»,</a:t>
            </a:r>
            <a:endParaRPr kumimoji="0" lang="ru-RU" sz="17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l"/>
              </a:tabLst>
            </a:pPr>
            <a:r>
              <a:rPr kumimoji="0" lang="ru-RU" sz="17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процессы обучения и учения взаимно согласовываются с учетом механизмов познания, особенностей мыслительных и поведенческих стратегий учащихся,</a:t>
            </a:r>
            <a:endParaRPr kumimoji="0" lang="ru-RU" sz="17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l"/>
              </a:tabLst>
            </a:pPr>
            <a:r>
              <a:rPr kumimoji="0" lang="ru-RU" sz="17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отношения учитель — ученик построены на принципах сотрудничества и свободы выбора. </a:t>
            </a:r>
            <a:endParaRPr kumimoji="0" lang="ru-RU" sz="17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1"/>
          <p:cNvSpPr>
            <a:spLocks noChangeArrowheads="1"/>
          </p:cNvSpPr>
          <p:nvPr/>
        </p:nvSpPr>
        <p:spPr bwMode="auto">
          <a:xfrm>
            <a:off x="899592" y="1844824"/>
            <a:ext cx="7992888" cy="470898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373063" algn="just" defTabSz="914400" rtl="0" eaLnBrk="1" fontAlgn="base" latinLnBrk="0" hangingPunct="1">
              <a:lnSpc>
                <a:spcPct val="100000"/>
              </a:lnSpc>
              <a:spcBef>
                <a:spcPct val="0"/>
              </a:spcBef>
              <a:spcAft>
                <a:spcPct val="0"/>
              </a:spcAft>
              <a:buClrTx/>
              <a:buSzTx/>
              <a:buFontTx/>
              <a:buNone/>
              <a:tabLst>
                <a:tab pos="449263" algn="l"/>
              </a:tabLst>
            </a:pPr>
            <a:endParaRPr kumimoji="0" lang="ru-RU"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49263" algn="l"/>
              </a:tabLst>
            </a:pPr>
            <a:r>
              <a:rPr kumimoji="0" lang="ru-RU"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2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разноуровневое</a:t>
            </a:r>
            <a:r>
              <a:rPr kumimoji="0" lang="ru-RU"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обучение</a:t>
            </a:r>
            <a:endParaRPr kumimoji="0" lang="ru-RU"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49263" algn="l"/>
              </a:tabLst>
            </a:pPr>
            <a:r>
              <a:rPr kumimoji="0" lang="ru-RU"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технология </a:t>
            </a:r>
            <a:r>
              <a:rPr kumimoji="0" lang="ru-RU" sz="2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саморазвивающего</a:t>
            </a:r>
            <a:r>
              <a:rPr kumimoji="0" lang="ru-RU"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обучения (</a:t>
            </a:r>
            <a:r>
              <a:rPr kumimoji="0" lang="ru-RU" sz="2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Селевко</a:t>
            </a:r>
            <a:r>
              <a:rPr kumimoji="0" lang="ru-RU"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Г.К. );</a:t>
            </a:r>
            <a:endParaRPr kumimoji="0" lang="ru-RU"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49263" algn="l"/>
              </a:tabLst>
            </a:pPr>
            <a:r>
              <a:rPr kumimoji="0" lang="ru-RU"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педагогика сотрудничества</a:t>
            </a: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(«проникающая технология»);</a:t>
            </a:r>
            <a:endParaRPr kumimoji="0" lang="ru-RU"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49263" algn="l"/>
              </a:tabLst>
            </a:pPr>
            <a:r>
              <a:rPr kumimoji="0" lang="ru-RU"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технология индивидуального обучения (индивидуальный подход, индивидуализация обучения, метод проектов);</a:t>
            </a:r>
            <a:endParaRPr kumimoji="0" lang="ru-RU"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49263" algn="l"/>
              </a:tabLst>
            </a:pPr>
            <a:r>
              <a:rPr kumimoji="0" lang="ru-RU"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адаптивная система обучения;</a:t>
            </a:r>
            <a:endParaRPr kumimoji="0" lang="ru-RU"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49263" algn="l"/>
              </a:tabLst>
            </a:pPr>
            <a:r>
              <a:rPr kumimoji="0" lang="ru-RU"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гуманно-личностная технология </a:t>
            </a:r>
            <a:r>
              <a:rPr kumimoji="0" lang="ru-RU" sz="2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Амонашвили</a:t>
            </a:r>
            <a:r>
              <a:rPr kumimoji="0" lang="ru-RU"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Ш.А.;</a:t>
            </a:r>
            <a:endParaRPr kumimoji="0" lang="ru-RU"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49263" algn="l"/>
              </a:tabLst>
            </a:pPr>
            <a:r>
              <a:rPr kumimoji="0" lang="ru-RU"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технология полного усвоения знаний;</a:t>
            </a:r>
            <a:endParaRPr kumimoji="0" lang="ru-RU"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49263" algn="l"/>
              </a:tabLst>
            </a:pPr>
            <a:r>
              <a:rPr kumimoji="0" lang="ru-RU"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игровые технологии;</a:t>
            </a:r>
            <a:endParaRPr kumimoji="0" lang="ru-RU"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49263" algn="l"/>
              </a:tabLst>
            </a:pPr>
            <a:r>
              <a:rPr kumimoji="0" lang="ru-RU"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технологии развивающего обучения;</a:t>
            </a:r>
            <a:endParaRPr kumimoji="0" lang="ru-RU"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49263" algn="l"/>
              </a:tabLst>
            </a:pPr>
            <a:r>
              <a:rPr kumimoji="0" lang="ru-RU"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проблемное обучение;</a:t>
            </a:r>
            <a:endParaRPr kumimoji="0" lang="ru-RU"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49263" algn="l"/>
              </a:tabLst>
            </a:pPr>
            <a:r>
              <a:rPr kumimoji="0" lang="ru-RU"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технология исследовательского обучения;</a:t>
            </a:r>
            <a:endParaRPr kumimoji="0" lang="ru-RU"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49263" algn="l"/>
              </a:tabLst>
            </a:pPr>
            <a:r>
              <a:rPr kumimoji="0" lang="ru-RU"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коллективный способ обучения;</a:t>
            </a:r>
            <a:endParaRPr kumimoji="0" lang="ru-RU"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49263" algn="l"/>
              </a:tabLst>
            </a:pP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US" sz="2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технологии</a:t>
            </a: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US" sz="2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модульного</a:t>
            </a: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US" sz="2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обучения</a:t>
            </a: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3" name="Прямоугольник 2"/>
          <p:cNvSpPr/>
          <p:nvPr/>
        </p:nvSpPr>
        <p:spPr>
          <a:xfrm>
            <a:off x="0" y="332656"/>
            <a:ext cx="9144000" cy="1754326"/>
          </a:xfrm>
          <a:prstGeom prst="rect">
            <a:avLst/>
          </a:prstGeom>
        </p:spPr>
        <p:txBody>
          <a:bodyPr wrap="square">
            <a:spAutoFit/>
          </a:bodyPr>
          <a:lstStyle/>
          <a:p>
            <a:pPr lvl="0" indent="373063" algn="ctr" fontAlgn="base">
              <a:spcBef>
                <a:spcPct val="0"/>
              </a:spcBef>
              <a:spcAft>
                <a:spcPct val="0"/>
              </a:spcAft>
              <a:tabLst>
                <a:tab pos="449263" algn="l"/>
              </a:tabLst>
            </a:pPr>
            <a:r>
              <a:rPr kumimoji="0" lang="ru-RU" sz="3600" b="1" i="0" u="none" strike="noStrike" cap="none" normalizeH="0" baseline="0" dirty="0" smtClean="0">
                <a:ln>
                  <a:noFill/>
                </a:ln>
                <a:solidFill>
                  <a:schemeClr val="accent1">
                    <a:lumMod val="50000"/>
                  </a:schemeClr>
                </a:solidFill>
                <a:effectLst/>
                <a:ea typeface="Times New Roman" pitchFamily="18" charset="0"/>
                <a:cs typeface="Arial" pitchFamily="34" charset="0"/>
              </a:rPr>
              <a:t>Педагогические технологии, построенные на </a:t>
            </a:r>
            <a:r>
              <a:rPr lang="ru-RU" sz="3600" b="1" dirty="0" smtClean="0">
                <a:solidFill>
                  <a:schemeClr val="accent1">
                    <a:lumMod val="50000"/>
                  </a:schemeClr>
                </a:solidFill>
                <a:ea typeface="Times New Roman" pitchFamily="18" charset="0"/>
                <a:cs typeface="Arial" pitchFamily="34" charset="0"/>
              </a:rPr>
              <a:t>л</a:t>
            </a:r>
            <a:r>
              <a:rPr kumimoji="0" lang="ru-RU" sz="3600" b="1" i="0" u="none" strike="noStrike" cap="none" normalizeH="0" baseline="0" dirty="0" smtClean="0">
                <a:ln>
                  <a:noFill/>
                </a:ln>
                <a:solidFill>
                  <a:schemeClr val="accent1">
                    <a:lumMod val="50000"/>
                  </a:schemeClr>
                </a:solidFill>
                <a:effectLst/>
                <a:ea typeface="Times New Roman" pitchFamily="18" charset="0"/>
                <a:cs typeface="Arial" pitchFamily="34" charset="0"/>
              </a:rPr>
              <a:t>ичностно-ориентированном</a:t>
            </a:r>
            <a:r>
              <a:rPr kumimoji="0" lang="ru-RU" sz="3600" b="1" i="0" u="none" strike="noStrike" cap="none" normalizeH="0" dirty="0" smtClean="0">
                <a:ln>
                  <a:noFill/>
                </a:ln>
                <a:solidFill>
                  <a:schemeClr val="accent1">
                    <a:lumMod val="50000"/>
                  </a:schemeClr>
                </a:solidFill>
                <a:effectLst/>
                <a:ea typeface="Times New Roman" pitchFamily="18" charset="0"/>
                <a:cs typeface="Arial" pitchFamily="34" charset="0"/>
              </a:rPr>
              <a:t> подходе:</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286000" y="3105835"/>
            <a:ext cx="5454352" cy="646331"/>
          </a:xfrm>
          <a:prstGeom prst="rect">
            <a:avLst/>
          </a:prstGeom>
        </p:spPr>
        <p:txBody>
          <a:bodyPr wrap="square">
            <a:spAutoFit/>
          </a:bodyPr>
          <a:lstStyle/>
          <a:p>
            <a:endParaRPr lang="ru-RU" sz="3600" dirty="0"/>
          </a:p>
        </p:txBody>
      </p:sp>
      <p:graphicFrame>
        <p:nvGraphicFramePr>
          <p:cNvPr id="4" name="Схема 3"/>
          <p:cNvGraphicFramePr/>
          <p:nvPr/>
        </p:nvGraphicFramePr>
        <p:xfrm>
          <a:off x="179512" y="0"/>
          <a:ext cx="8964488" cy="4896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53603" name="Picture 3" descr="http://ronda-white.com/wp-content/uploads/2012/04/soccer1.png"/>
          <p:cNvPicPr>
            <a:picLocks noChangeAspect="1" noChangeArrowheads="1"/>
          </p:cNvPicPr>
          <p:nvPr/>
        </p:nvPicPr>
        <p:blipFill>
          <a:blip r:embed="rId7" cstate="print"/>
          <a:srcRect/>
          <a:stretch>
            <a:fillRect/>
          </a:stretch>
        </p:blipFill>
        <p:spPr bwMode="auto">
          <a:xfrm>
            <a:off x="2195736" y="4509120"/>
            <a:ext cx="3156285" cy="2104190"/>
          </a:xfrm>
          <a:prstGeom prst="rect">
            <a:avLst/>
          </a:prstGeom>
          <a:noFill/>
        </p:spPr>
      </p:pic>
      <p:pic>
        <p:nvPicPr>
          <p:cNvPr id="153607" name="Picture 7" descr="http://pokerdeal.ru/upload/comments/8570aedcde657c8bb35f986ec84ac95e.jpg"/>
          <p:cNvPicPr>
            <a:picLocks noChangeAspect="1" noChangeArrowheads="1"/>
          </p:cNvPicPr>
          <p:nvPr/>
        </p:nvPicPr>
        <p:blipFill>
          <a:blip r:embed="rId8" cstate="print"/>
          <a:srcRect/>
          <a:stretch>
            <a:fillRect/>
          </a:stretch>
        </p:blipFill>
        <p:spPr bwMode="auto">
          <a:xfrm>
            <a:off x="6804248" y="4581128"/>
            <a:ext cx="2339752" cy="1944216"/>
          </a:xfrm>
          <a:prstGeom prst="rect">
            <a:avLst/>
          </a:prstGeom>
          <a:noFill/>
        </p:spPr>
      </p:pic>
      <p:pic>
        <p:nvPicPr>
          <p:cNvPr id="153609" name="Picture 9" descr="http://ccte.nau.edu.ua/images/%D1%81%D0%BE%D1%80%D0%B5%D0%B2.jpg"/>
          <p:cNvPicPr>
            <a:picLocks noChangeAspect="1" noChangeArrowheads="1"/>
          </p:cNvPicPr>
          <p:nvPr/>
        </p:nvPicPr>
        <p:blipFill>
          <a:blip r:embed="rId9" cstate="print"/>
          <a:srcRect/>
          <a:stretch>
            <a:fillRect/>
          </a:stretch>
        </p:blipFill>
        <p:spPr bwMode="auto">
          <a:xfrm>
            <a:off x="0" y="4221088"/>
            <a:ext cx="2412776" cy="2412776"/>
          </a:xfrm>
          <a:prstGeom prst="rect">
            <a:avLst/>
          </a:prstGeom>
          <a:noFill/>
        </p:spPr>
      </p:pic>
      <p:pic>
        <p:nvPicPr>
          <p:cNvPr id="153605" name="Picture 5" descr="http://school-ppt.3dn.ru/kartinki/school2/sch006.png"/>
          <p:cNvPicPr>
            <a:picLocks noChangeAspect="1" noChangeArrowheads="1"/>
          </p:cNvPicPr>
          <p:nvPr/>
        </p:nvPicPr>
        <p:blipFill>
          <a:blip r:embed="rId10" cstate="print"/>
          <a:srcRect/>
          <a:stretch>
            <a:fillRect/>
          </a:stretch>
        </p:blipFill>
        <p:spPr bwMode="auto">
          <a:xfrm>
            <a:off x="5364088" y="4581128"/>
            <a:ext cx="1603175" cy="1827724"/>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1"/>
          <p:cNvSpPr>
            <a:spLocks noChangeArrowheads="1"/>
          </p:cNvSpPr>
          <p:nvPr/>
        </p:nvSpPr>
        <p:spPr bwMode="auto">
          <a:xfrm>
            <a:off x="539552" y="980728"/>
            <a:ext cx="8208912" cy="56323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277813" algn="just" defTabSz="914400" rtl="0" eaLnBrk="0" fontAlgn="base" latinLnBrk="0" hangingPunct="0">
              <a:lnSpc>
                <a:spcPct val="100000"/>
              </a:lnSpc>
              <a:spcBef>
                <a:spcPct val="0"/>
              </a:spcBef>
              <a:spcAft>
                <a:spcPct val="0"/>
              </a:spcAft>
              <a:buClrTx/>
              <a:buSzTx/>
              <a:buFontTx/>
              <a:buNone/>
              <a:tabLst>
                <a:tab pos="685800" algn="l"/>
              </a:tabLst>
            </a:pPr>
            <a:endParaRPr kumimoji="0" lang="ru-RU" sz="1600" b="1" i="0" u="none" strike="noStrike" cap="none" normalizeH="0" baseline="0" dirty="0" smtClean="0">
              <a:ln>
                <a:noFill/>
              </a:ln>
              <a:solidFill>
                <a:schemeClr val="tx1"/>
              </a:solidFill>
              <a:effectLst/>
              <a:latin typeface="Arial" pitchFamily="34" charset="0"/>
              <a:cs typeface="Arial" pitchFamily="34" charset="0"/>
            </a:endParaRPr>
          </a:p>
          <a:p>
            <a:pPr marL="0" marR="0" lvl="0" indent="277813" algn="ctr" defTabSz="914400" rtl="0" eaLnBrk="0" fontAlgn="base" latinLnBrk="0" hangingPunct="0">
              <a:lnSpc>
                <a:spcPct val="100000"/>
              </a:lnSpc>
              <a:spcBef>
                <a:spcPct val="0"/>
              </a:spcBef>
              <a:spcAft>
                <a:spcPct val="0"/>
              </a:spcAft>
              <a:buClrTx/>
              <a:buSzTx/>
              <a:buFontTx/>
              <a:buNone/>
              <a:tabLst>
                <a:tab pos="685800" algn="l"/>
              </a:tabLst>
            </a:pPr>
            <a:r>
              <a:rPr kumimoji="0" lang="ru-RU" sz="2400" b="1" i="1" u="none" strike="noStrike" cap="none" normalizeH="0" baseline="0" dirty="0" smtClean="0">
                <a:ln>
                  <a:noFill/>
                </a:ln>
                <a:solidFill>
                  <a:srgbClr val="000000"/>
                </a:solidFill>
                <a:effectLst/>
                <a:latin typeface="Arial" pitchFamily="34" charset="0"/>
                <a:ea typeface="Times New Roman" pitchFamily="18" charset="0"/>
                <a:cs typeface="Times New Roman CYR"/>
              </a:rPr>
              <a:t>Приёмы опроса учащихся</a:t>
            </a:r>
            <a:endParaRPr kumimoji="0" lang="ru-RU" sz="2400" b="1" i="0" u="none" strike="noStrike" cap="none" normalizeH="0" baseline="0" dirty="0" smtClean="0">
              <a:ln>
                <a:noFill/>
              </a:ln>
              <a:solidFill>
                <a:schemeClr val="tx1"/>
              </a:solidFill>
              <a:effectLst/>
              <a:latin typeface="Arial" pitchFamily="34" charset="0"/>
              <a:cs typeface="Arial" pitchFamily="34" charset="0"/>
            </a:endParaRPr>
          </a:p>
          <a:p>
            <a:pPr marL="0" marR="0" lvl="0" indent="277813" algn="just" defTabSz="914400" rtl="0" eaLnBrk="0" fontAlgn="base" latinLnBrk="0" hangingPunct="0">
              <a:lnSpc>
                <a:spcPct val="100000"/>
              </a:lnSpc>
              <a:spcBef>
                <a:spcPct val="0"/>
              </a:spcBef>
              <a:spcAft>
                <a:spcPct val="0"/>
              </a:spcAft>
              <a:buClrTx/>
              <a:buSzTx/>
              <a:buFontTx/>
              <a:buNone/>
              <a:tabLst>
                <a:tab pos="685800" algn="l"/>
              </a:tabLst>
            </a:pPr>
            <a:r>
              <a:rPr kumimoji="0" lang="ru-RU" sz="1600" b="1" i="0" u="sng" strike="noStrike" cap="none" normalizeH="0" baseline="0" dirty="0" smtClean="0">
                <a:ln>
                  <a:noFill/>
                </a:ln>
                <a:solidFill>
                  <a:srgbClr val="C00000"/>
                </a:solidFill>
                <a:effectLst/>
                <a:latin typeface="Arial" pitchFamily="34" charset="0"/>
                <a:ea typeface="Times New Roman" pitchFamily="18" charset="0"/>
                <a:cs typeface="Times New Roman CYR"/>
              </a:rPr>
              <a:t>Прием 1.</a:t>
            </a:r>
            <a:r>
              <a:rPr kumimoji="0" lang="ru-RU" sz="1600" b="1" i="0" u="none" strike="noStrike" cap="none" normalizeH="0" baseline="0" dirty="0" smtClean="0">
                <a:ln>
                  <a:noFill/>
                </a:ln>
                <a:solidFill>
                  <a:srgbClr val="C00000"/>
                </a:solidFill>
                <a:effectLst/>
                <a:latin typeface="Arial" pitchFamily="34" charset="0"/>
                <a:ea typeface="Times New Roman" pitchFamily="18" charset="0"/>
                <a:cs typeface="Times New Roman CYR"/>
              </a:rPr>
              <a:t> Солидарный опрос.</a:t>
            </a:r>
            <a:endParaRPr kumimoji="0" lang="ru-RU" sz="1600" b="0" i="0" u="none" strike="noStrike" cap="none" normalizeH="0" baseline="0" dirty="0" smtClean="0">
              <a:ln>
                <a:noFill/>
              </a:ln>
              <a:solidFill>
                <a:srgbClr val="C00000"/>
              </a:solidFill>
              <a:effectLst/>
              <a:latin typeface="Arial" pitchFamily="34" charset="0"/>
              <a:cs typeface="Arial" pitchFamily="34" charset="0"/>
            </a:endParaRPr>
          </a:p>
          <a:p>
            <a:pPr marL="0" marR="0" lvl="0" indent="277813" algn="just" defTabSz="914400" rtl="0" eaLnBrk="0" fontAlgn="base" latinLnBrk="0" hangingPunct="0">
              <a:lnSpc>
                <a:spcPct val="100000"/>
              </a:lnSpc>
              <a:spcBef>
                <a:spcPct val="0"/>
              </a:spcBef>
              <a:spcAft>
                <a:spcPct val="0"/>
              </a:spcAft>
              <a:buClrTx/>
              <a:buSzTx/>
              <a:buFontTx/>
              <a:buNone/>
              <a:tabLst>
                <a:tab pos="685800" algn="l"/>
              </a:tabLst>
            </a:pPr>
            <a:r>
              <a:rPr kumimoji="0" lang="ru-RU" sz="1600" b="0" i="0" u="none" strike="noStrike" cap="none" normalizeH="0" baseline="0" dirty="0" smtClean="0">
                <a:ln>
                  <a:noFill/>
                </a:ln>
                <a:solidFill>
                  <a:srgbClr val="000000"/>
                </a:solidFill>
                <a:effectLst/>
                <a:latin typeface="Arial" pitchFamily="34" charset="0"/>
                <a:ea typeface="Times New Roman" pitchFamily="18" charset="0"/>
                <a:cs typeface="Times New Roman CYR"/>
              </a:rPr>
              <a:t>Ученик, вызванный к доске, не может справиться с заданием. Обращаемся к классу с вопросом: Кто может выполнить это задание? Затем из числа желающих выбираем наиболее предпочтительного (того, кто находится в хороших отношениях с отвечающим), и предлагаем ему шёпотом помочь товарищу и научить его так, чтобы тот мог сам выполнить задание.</a:t>
            </a:r>
            <a:endParaRPr kumimoji="0" lang="ru-RU"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277813" algn="just" defTabSz="914400" rtl="0" eaLnBrk="0" fontAlgn="base" latinLnBrk="0" hangingPunct="0">
              <a:lnSpc>
                <a:spcPct val="100000"/>
              </a:lnSpc>
              <a:spcBef>
                <a:spcPct val="0"/>
              </a:spcBef>
              <a:spcAft>
                <a:spcPct val="0"/>
              </a:spcAft>
              <a:buClrTx/>
              <a:buSzTx/>
              <a:buFontTx/>
              <a:buNone/>
              <a:tabLst>
                <a:tab pos="685800" algn="l"/>
              </a:tabLst>
            </a:pPr>
            <a:r>
              <a:rPr kumimoji="0" lang="ru-RU" sz="1600" b="1" i="0" u="sng" strike="noStrike" cap="none" normalizeH="0" baseline="0" dirty="0" smtClean="0">
                <a:ln>
                  <a:noFill/>
                </a:ln>
                <a:solidFill>
                  <a:srgbClr val="C00000"/>
                </a:solidFill>
                <a:effectLst/>
                <a:latin typeface="Arial" pitchFamily="34" charset="0"/>
                <a:ea typeface="Times New Roman" pitchFamily="18" charset="0"/>
                <a:cs typeface="Times New Roman CYR"/>
              </a:rPr>
              <a:t>Прием 2.</a:t>
            </a:r>
            <a:r>
              <a:rPr kumimoji="0" lang="ru-RU" sz="1600" b="1" i="0" u="none" strike="noStrike" cap="none" normalizeH="0" baseline="0" dirty="0" smtClean="0">
                <a:ln>
                  <a:noFill/>
                </a:ln>
                <a:solidFill>
                  <a:srgbClr val="C00000"/>
                </a:solidFill>
                <a:effectLst/>
                <a:latin typeface="Arial" pitchFamily="34" charset="0"/>
                <a:ea typeface="Times New Roman" pitchFamily="18" charset="0"/>
                <a:cs typeface="Times New Roman CYR"/>
              </a:rPr>
              <a:t> </a:t>
            </a:r>
            <a:r>
              <a:rPr kumimoji="0" lang="ru-RU" sz="1600" b="1" i="0" u="none" strike="noStrike" cap="none" normalizeH="0" baseline="0" dirty="0" err="1" smtClean="0">
                <a:ln>
                  <a:noFill/>
                </a:ln>
                <a:solidFill>
                  <a:srgbClr val="C00000"/>
                </a:solidFill>
                <a:effectLst/>
                <a:latin typeface="Arial" pitchFamily="34" charset="0"/>
                <a:ea typeface="Times New Roman" pitchFamily="18" charset="0"/>
                <a:cs typeface="Times New Roman CYR"/>
              </a:rPr>
              <a:t>Взаимоопрос</a:t>
            </a:r>
            <a:r>
              <a:rPr kumimoji="0" lang="ru-RU" sz="1600" b="0" i="0" u="none" strike="noStrike" cap="none" normalizeH="0" baseline="0" dirty="0" smtClean="0">
                <a:ln>
                  <a:noFill/>
                </a:ln>
                <a:solidFill>
                  <a:srgbClr val="C00000"/>
                </a:solidFill>
                <a:effectLst/>
                <a:latin typeface="Arial" pitchFamily="34" charset="0"/>
                <a:ea typeface="Times New Roman" pitchFamily="18" charset="0"/>
                <a:cs typeface="Times New Roman CYR"/>
              </a:rPr>
              <a:t>.</a:t>
            </a:r>
            <a:endParaRPr kumimoji="0" lang="ru-RU" sz="1600" b="0" i="0" u="none" strike="noStrike" cap="none" normalizeH="0" baseline="0" dirty="0" smtClean="0">
              <a:ln>
                <a:noFill/>
              </a:ln>
              <a:solidFill>
                <a:srgbClr val="C00000"/>
              </a:solidFill>
              <a:effectLst/>
              <a:latin typeface="Arial" pitchFamily="34" charset="0"/>
              <a:cs typeface="Arial" pitchFamily="34" charset="0"/>
            </a:endParaRPr>
          </a:p>
          <a:p>
            <a:pPr marL="0" marR="0" lvl="0" indent="277813" algn="just" defTabSz="914400" rtl="0" eaLnBrk="0" fontAlgn="base" latinLnBrk="0" hangingPunct="0">
              <a:lnSpc>
                <a:spcPct val="100000"/>
              </a:lnSpc>
              <a:spcBef>
                <a:spcPct val="0"/>
              </a:spcBef>
              <a:spcAft>
                <a:spcPct val="0"/>
              </a:spcAft>
              <a:buClrTx/>
              <a:buSzTx/>
              <a:buFontTx/>
              <a:buNone/>
              <a:tabLst>
                <a:tab pos="685800" algn="l"/>
              </a:tabLst>
            </a:pPr>
            <a:r>
              <a:rPr kumimoji="0" lang="ru-RU" sz="1600" b="0" i="0" u="none" strike="noStrike" cap="none" normalizeH="0" baseline="0" dirty="0" smtClean="0">
                <a:ln>
                  <a:noFill/>
                </a:ln>
                <a:solidFill>
                  <a:srgbClr val="000000"/>
                </a:solidFill>
                <a:effectLst/>
                <a:latin typeface="Arial" pitchFamily="34" charset="0"/>
                <a:ea typeface="Times New Roman" pitchFamily="18" charset="0"/>
                <a:cs typeface="Times New Roman CYR"/>
              </a:rPr>
              <a:t>Три ученика, подготовленные провести опрос тех, кто хотел бы ответить на "5”, на "4” и на "3”, садятся каждый на своём ряду и приглашают желающих. Если ученик записался в группу, где он быстро ответил на вопросы и получил "3”, он может мигрировать в группу более высокого качества и попытать счастья там.</a:t>
            </a:r>
            <a:endParaRPr kumimoji="0" lang="ru-RU"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277813" algn="just" defTabSz="914400" rtl="0" eaLnBrk="0" fontAlgn="base" latinLnBrk="0" hangingPunct="0">
              <a:lnSpc>
                <a:spcPct val="100000"/>
              </a:lnSpc>
              <a:spcBef>
                <a:spcPct val="0"/>
              </a:spcBef>
              <a:spcAft>
                <a:spcPct val="0"/>
              </a:spcAft>
              <a:buClrTx/>
              <a:buSzTx/>
              <a:buFontTx/>
              <a:buNone/>
              <a:tabLst>
                <a:tab pos="685800" algn="l"/>
              </a:tabLst>
            </a:pPr>
            <a:r>
              <a:rPr kumimoji="0" lang="ru-RU" sz="1600" b="1" i="0" u="sng" strike="noStrike" cap="none" normalizeH="0" baseline="0" dirty="0" smtClean="0">
                <a:ln>
                  <a:noFill/>
                </a:ln>
                <a:solidFill>
                  <a:srgbClr val="C00000"/>
                </a:solidFill>
                <a:effectLst/>
                <a:latin typeface="Arial" pitchFamily="34" charset="0"/>
                <a:ea typeface="Times New Roman" pitchFamily="18" charset="0"/>
                <a:cs typeface="Times New Roman CYR"/>
              </a:rPr>
              <a:t>Прием 3.</a:t>
            </a:r>
            <a:r>
              <a:rPr kumimoji="0" lang="ru-RU" sz="1600" b="1" i="0" u="none" strike="noStrike" cap="none" normalizeH="0" baseline="0" dirty="0" smtClean="0">
                <a:ln>
                  <a:noFill/>
                </a:ln>
                <a:solidFill>
                  <a:srgbClr val="C00000"/>
                </a:solidFill>
                <a:effectLst/>
                <a:latin typeface="Arial" pitchFamily="34" charset="0"/>
                <a:ea typeface="Times New Roman" pitchFamily="18" charset="0"/>
                <a:cs typeface="Times New Roman CYR"/>
              </a:rPr>
              <a:t> Тихий опрос</a:t>
            </a:r>
            <a:r>
              <a:rPr kumimoji="0" lang="ru-RU" sz="1600" b="0" i="0" u="none" strike="noStrike" cap="none" normalizeH="0" baseline="0" dirty="0" smtClean="0">
                <a:ln>
                  <a:noFill/>
                </a:ln>
                <a:solidFill>
                  <a:srgbClr val="000000"/>
                </a:solidFill>
                <a:effectLst/>
                <a:latin typeface="Arial" pitchFamily="34" charset="0"/>
                <a:ea typeface="Times New Roman" pitchFamily="18" charset="0"/>
                <a:cs typeface="Times New Roman CYR"/>
              </a:rPr>
              <a:t>.</a:t>
            </a:r>
            <a:endParaRPr kumimoji="0" lang="ru-RU"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277813" algn="just" defTabSz="914400" rtl="0" eaLnBrk="0" fontAlgn="base" latinLnBrk="0" hangingPunct="0">
              <a:lnSpc>
                <a:spcPct val="100000"/>
              </a:lnSpc>
              <a:spcBef>
                <a:spcPct val="0"/>
              </a:spcBef>
              <a:spcAft>
                <a:spcPct val="0"/>
              </a:spcAft>
              <a:buClrTx/>
              <a:buSzTx/>
              <a:buFontTx/>
              <a:buNone/>
              <a:tabLst>
                <a:tab pos="685800" algn="l"/>
              </a:tabLst>
            </a:pPr>
            <a:r>
              <a:rPr kumimoji="0" lang="ru-RU" sz="1600" b="0" i="0" u="none" strike="noStrike" cap="none" normalizeH="0" baseline="0" dirty="0" smtClean="0">
                <a:ln>
                  <a:noFill/>
                </a:ln>
                <a:solidFill>
                  <a:srgbClr val="000000"/>
                </a:solidFill>
                <a:effectLst/>
                <a:latin typeface="Arial" pitchFamily="34" charset="0"/>
                <a:ea typeface="Times New Roman" pitchFamily="18" charset="0"/>
                <a:cs typeface="Times New Roman CYR"/>
              </a:rPr>
              <a:t>Беседа с одним или несколькими учениками происходит полушёпотом, в то время как класс занят другим делом, которое предложил учитель.</a:t>
            </a:r>
            <a:endParaRPr kumimoji="0" lang="ru-RU"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277813" algn="just" defTabSz="914400" rtl="0" eaLnBrk="0" fontAlgn="base" latinLnBrk="0" hangingPunct="0">
              <a:lnSpc>
                <a:spcPct val="100000"/>
              </a:lnSpc>
              <a:spcBef>
                <a:spcPct val="0"/>
              </a:spcBef>
              <a:spcAft>
                <a:spcPct val="0"/>
              </a:spcAft>
              <a:buClrTx/>
              <a:buSzTx/>
              <a:buFontTx/>
              <a:buNone/>
              <a:tabLst>
                <a:tab pos="685800" algn="l"/>
              </a:tabLst>
            </a:pPr>
            <a:r>
              <a:rPr kumimoji="0" lang="ru-RU" sz="1600" b="1" i="0" u="sng" strike="noStrike" cap="none" normalizeH="0" baseline="0" dirty="0" smtClean="0">
                <a:ln>
                  <a:noFill/>
                </a:ln>
                <a:solidFill>
                  <a:srgbClr val="C00000"/>
                </a:solidFill>
                <a:effectLst/>
                <a:latin typeface="Arial" pitchFamily="34" charset="0"/>
                <a:ea typeface="Times New Roman" pitchFamily="18" charset="0"/>
                <a:cs typeface="Times New Roman CYR"/>
              </a:rPr>
              <a:t>Прием 4.</a:t>
            </a:r>
            <a:r>
              <a:rPr kumimoji="0" lang="ru-RU" sz="1600" b="1" i="0" u="none" strike="noStrike" cap="none" normalizeH="0" baseline="0" dirty="0" smtClean="0">
                <a:ln>
                  <a:noFill/>
                </a:ln>
                <a:solidFill>
                  <a:srgbClr val="C00000"/>
                </a:solidFill>
                <a:effectLst/>
                <a:latin typeface="Arial" pitchFamily="34" charset="0"/>
                <a:ea typeface="Times New Roman" pitchFamily="18" charset="0"/>
                <a:cs typeface="Times New Roman CYR"/>
              </a:rPr>
              <a:t> Защитный лист</a:t>
            </a:r>
            <a:r>
              <a:rPr kumimoji="0" lang="ru-RU" sz="1600" b="0" i="0" u="none" strike="noStrike" cap="none" normalizeH="0" baseline="0" dirty="0" smtClean="0">
                <a:ln>
                  <a:noFill/>
                </a:ln>
                <a:solidFill>
                  <a:srgbClr val="C00000"/>
                </a:solidFill>
                <a:effectLst/>
                <a:latin typeface="Arial" pitchFamily="34" charset="0"/>
                <a:ea typeface="Times New Roman" pitchFamily="18" charset="0"/>
                <a:cs typeface="Times New Roman CYR"/>
              </a:rPr>
              <a:t>.</a:t>
            </a:r>
            <a:endParaRPr kumimoji="0" lang="ru-RU" sz="1600" b="0" i="0" u="none" strike="noStrike" cap="none" normalizeH="0" baseline="0" dirty="0" smtClean="0">
              <a:ln>
                <a:noFill/>
              </a:ln>
              <a:solidFill>
                <a:srgbClr val="C00000"/>
              </a:solidFill>
              <a:effectLst/>
              <a:latin typeface="Arial" pitchFamily="34" charset="0"/>
              <a:cs typeface="Arial" pitchFamily="34" charset="0"/>
            </a:endParaRPr>
          </a:p>
          <a:p>
            <a:pPr marL="0" marR="0" lvl="0" indent="277813" algn="just" defTabSz="914400" rtl="0" eaLnBrk="0" fontAlgn="base" latinLnBrk="0" hangingPunct="0">
              <a:lnSpc>
                <a:spcPct val="100000"/>
              </a:lnSpc>
              <a:spcBef>
                <a:spcPct val="0"/>
              </a:spcBef>
              <a:spcAft>
                <a:spcPct val="0"/>
              </a:spcAft>
              <a:buClrTx/>
              <a:buSzTx/>
              <a:buFontTx/>
              <a:buNone/>
              <a:tabLst>
                <a:tab pos="685800" algn="l"/>
              </a:tabLst>
            </a:pPr>
            <a:r>
              <a:rPr kumimoji="0" lang="ru-RU" sz="1600" b="0" i="0" u="none" strike="noStrike" cap="none" normalizeH="0" baseline="0" dirty="0" smtClean="0">
                <a:ln>
                  <a:noFill/>
                </a:ln>
                <a:solidFill>
                  <a:srgbClr val="000000"/>
                </a:solidFill>
                <a:effectLst/>
                <a:latin typeface="Arial" pitchFamily="34" charset="0"/>
                <a:ea typeface="Times New Roman" pitchFamily="18" charset="0"/>
                <a:cs typeface="Times New Roman CYR"/>
              </a:rPr>
              <a:t>Ученик нередко приходит на урок неподготовленным.</a:t>
            </a:r>
            <a:endParaRPr kumimoji="0" lang="ru-RU"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277813" algn="just" defTabSz="914400" rtl="0" eaLnBrk="0" fontAlgn="base" latinLnBrk="0" hangingPunct="0">
              <a:lnSpc>
                <a:spcPct val="100000"/>
              </a:lnSpc>
              <a:spcBef>
                <a:spcPct val="0"/>
              </a:spcBef>
              <a:spcAft>
                <a:spcPct val="0"/>
              </a:spcAft>
              <a:buClrTx/>
              <a:buSzTx/>
              <a:buFontTx/>
              <a:buNone/>
              <a:tabLst>
                <a:tab pos="685800" algn="l"/>
              </a:tabLst>
            </a:pPr>
            <a:r>
              <a:rPr kumimoji="0" lang="ru-RU" sz="1600" b="0" i="0" u="none" strike="noStrike" cap="none" normalizeH="0" baseline="0" dirty="0" smtClean="0">
                <a:ln>
                  <a:noFill/>
                </a:ln>
                <a:solidFill>
                  <a:srgbClr val="000000"/>
                </a:solidFill>
                <a:effectLst/>
                <a:latin typeface="Arial" pitchFamily="34" charset="0"/>
                <a:ea typeface="Times New Roman" pitchFamily="18" charset="0"/>
                <a:cs typeface="Times New Roman CYR"/>
              </a:rPr>
              <a:t>Перед каждым уроком, всегда в одном и том же месте, лежит "Лист защиты”, куда каждый ученик без объяснения причин может вписать свою фамилию и быть уверенным, что его сегодня не спросят. Зато учитель, подшивая эти листы, держит ситуацию под контролем.</a:t>
            </a:r>
            <a:endParaRPr kumimoji="0" 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4" name="Прямоугольник 3"/>
          <p:cNvSpPr/>
          <p:nvPr/>
        </p:nvSpPr>
        <p:spPr>
          <a:xfrm>
            <a:off x="827584" y="476672"/>
            <a:ext cx="7753084" cy="769441"/>
          </a:xfrm>
          <a:prstGeom prst="rect">
            <a:avLst/>
          </a:prstGeom>
        </p:spPr>
        <p:txBody>
          <a:bodyPr wrap="none">
            <a:spAutoFit/>
          </a:bodyPr>
          <a:lstStyle/>
          <a:p>
            <a:pPr lvl="0" indent="277813" algn="ctr" fontAlgn="base">
              <a:spcBef>
                <a:spcPct val="0"/>
              </a:spcBef>
              <a:spcAft>
                <a:spcPct val="0"/>
              </a:spcAft>
              <a:tabLst>
                <a:tab pos="685800" algn="l"/>
              </a:tabLst>
            </a:pPr>
            <a:r>
              <a:rPr kumimoji="0" lang="ru-RU" sz="4400" b="1" i="0" u="none" strike="noStrike" cap="none" normalizeH="0" baseline="0" dirty="0" err="1" smtClean="0">
                <a:ln>
                  <a:noFill/>
                </a:ln>
                <a:solidFill>
                  <a:schemeClr val="accent1">
                    <a:lumMod val="50000"/>
                  </a:schemeClr>
                </a:solidFill>
                <a:effectLst/>
                <a:ea typeface="Times New Roman" pitchFamily="18" charset="0"/>
                <a:cs typeface="Times New Roman CYR"/>
              </a:rPr>
              <a:t>Разноуровневое</a:t>
            </a:r>
            <a:r>
              <a:rPr kumimoji="0" lang="ru-RU" sz="4400" b="1" i="0" u="none" strike="noStrike" cap="none" normalizeH="0" baseline="0" dirty="0" smtClean="0">
                <a:ln>
                  <a:noFill/>
                </a:ln>
                <a:solidFill>
                  <a:schemeClr val="accent1">
                    <a:lumMod val="50000"/>
                  </a:schemeClr>
                </a:solidFill>
                <a:effectLst/>
                <a:ea typeface="Times New Roman" pitchFamily="18" charset="0"/>
                <a:cs typeface="Times New Roman CYR"/>
              </a:rPr>
              <a:t> обучение</a:t>
            </a:r>
            <a:endParaRPr kumimoji="0" lang="ru-RU" sz="4400" b="0" i="0" u="none" strike="noStrike" cap="none" normalizeH="0" baseline="0" dirty="0" smtClean="0">
              <a:ln>
                <a:noFill/>
              </a:ln>
              <a:solidFill>
                <a:schemeClr val="accent1">
                  <a:lumMod val="50000"/>
                </a:schemeClr>
              </a:solidFill>
              <a:effectLst/>
              <a:cs typeface="Arial"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1"/>
          <p:cNvSpPr>
            <a:spLocks noChangeArrowheads="1"/>
          </p:cNvSpPr>
          <p:nvPr/>
        </p:nvSpPr>
        <p:spPr bwMode="auto">
          <a:xfrm>
            <a:off x="395536" y="394792"/>
            <a:ext cx="8424936" cy="603242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1" i="1" u="sng" strike="noStrike" cap="none" normalizeH="0" baseline="0" dirty="0" smtClean="0">
                <a:ln>
                  <a:noFill/>
                </a:ln>
                <a:solidFill>
                  <a:schemeClr val="accent1">
                    <a:lumMod val="50000"/>
                  </a:schemeClr>
                </a:solidFill>
                <a:effectLst/>
                <a:latin typeface="Arial" pitchFamily="34" charset="0"/>
                <a:ea typeface="Times New Roman" pitchFamily="18" charset="0"/>
                <a:cs typeface="Times New Roman CYR"/>
              </a:rPr>
              <a:t>Приемы подачи домашнего задания</a:t>
            </a:r>
            <a:endParaRPr kumimoji="0" lang="ru-RU" sz="2400" b="1" i="0" u="sng" strike="noStrike" cap="none" normalizeH="0" baseline="0" dirty="0" smtClean="0">
              <a:ln>
                <a:noFill/>
              </a:ln>
              <a:solidFill>
                <a:schemeClr val="accent1">
                  <a:lumMod val="50000"/>
                </a:schemeClr>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2000" b="1" i="0" u="sng" strike="noStrike" cap="none" normalizeH="0" baseline="0" dirty="0" smtClean="0">
                <a:ln>
                  <a:noFill/>
                </a:ln>
                <a:solidFill>
                  <a:srgbClr val="C00000"/>
                </a:solidFill>
                <a:effectLst/>
                <a:latin typeface="Arial" pitchFamily="34" charset="0"/>
                <a:ea typeface="Times New Roman" pitchFamily="18" charset="0"/>
                <a:cs typeface="Times New Roman CYR"/>
              </a:rPr>
              <a:t>Прием 1.</a:t>
            </a:r>
            <a:r>
              <a:rPr kumimoji="0" lang="ru-RU" sz="2000" b="1" i="0" u="none" strike="noStrike" cap="none" normalizeH="0" baseline="0" dirty="0" smtClean="0">
                <a:ln>
                  <a:noFill/>
                </a:ln>
                <a:solidFill>
                  <a:srgbClr val="C00000"/>
                </a:solidFill>
                <a:effectLst/>
                <a:latin typeface="Arial" pitchFamily="34" charset="0"/>
                <a:ea typeface="Times New Roman" pitchFamily="18" charset="0"/>
                <a:cs typeface="Times New Roman CYR"/>
              </a:rPr>
              <a:t> Три уровня домашнего задания.</a:t>
            </a:r>
            <a:endParaRPr kumimoji="0" lang="ru-RU" sz="2000" b="0" i="0" u="none" strike="noStrike" cap="none" normalizeH="0" baseline="0" dirty="0" smtClean="0">
              <a:ln>
                <a:noFill/>
              </a:ln>
              <a:solidFill>
                <a:srgbClr val="C00000"/>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smtClean="0">
                <a:ln>
                  <a:noFill/>
                </a:ln>
                <a:solidFill>
                  <a:srgbClr val="000000"/>
                </a:solidFill>
                <a:effectLst/>
                <a:latin typeface="Arial" pitchFamily="34" charset="0"/>
                <a:ea typeface="Times New Roman" pitchFamily="18" charset="0"/>
                <a:cs typeface="Times New Roman CYR"/>
              </a:rPr>
              <a:t>Учитель одновременно задает домашнее задание трех уровней .</a:t>
            </a:r>
            <a:endParaRPr kumimoji="0" lang="ru-RU"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b="0" i="0" u="sng" strike="noStrike" cap="none" normalizeH="0" baseline="0" dirty="0" smtClean="0">
                <a:ln>
                  <a:noFill/>
                </a:ln>
                <a:solidFill>
                  <a:schemeClr val="accent1">
                    <a:lumMod val="75000"/>
                  </a:schemeClr>
                </a:solidFill>
                <a:effectLst/>
                <a:latin typeface="Arial" pitchFamily="34" charset="0"/>
                <a:ea typeface="Times New Roman" pitchFamily="18" charset="0"/>
                <a:cs typeface="Times New Roman CYR"/>
              </a:rPr>
              <a:t>Первый уровень</a:t>
            </a:r>
            <a:r>
              <a:rPr kumimoji="0" lang="ru-RU" b="0" i="0" u="none" strike="noStrike" cap="none" normalizeH="0" baseline="0" dirty="0" smtClean="0">
                <a:ln>
                  <a:noFill/>
                </a:ln>
                <a:solidFill>
                  <a:srgbClr val="000000"/>
                </a:solidFill>
                <a:effectLst/>
                <a:latin typeface="Arial" pitchFamily="34" charset="0"/>
                <a:ea typeface="Times New Roman" pitchFamily="18" charset="0"/>
                <a:cs typeface="Times New Roman CYR"/>
              </a:rPr>
              <a:t> – обязательный минимум. Главное свойство этого задания: оно должно быть абсолютно понятно и посильно любому ученику.</a:t>
            </a:r>
            <a:endParaRPr kumimoji="0" lang="ru-RU"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b="0" i="0" u="sng" strike="noStrike" cap="none" normalizeH="0" baseline="0" dirty="0" smtClean="0">
                <a:ln>
                  <a:noFill/>
                </a:ln>
                <a:solidFill>
                  <a:schemeClr val="accent1">
                    <a:lumMod val="75000"/>
                  </a:schemeClr>
                </a:solidFill>
                <a:effectLst/>
                <a:latin typeface="Arial" pitchFamily="34" charset="0"/>
                <a:ea typeface="Times New Roman" pitchFamily="18" charset="0"/>
                <a:cs typeface="Times New Roman CYR"/>
              </a:rPr>
              <a:t>Второй уровень</a:t>
            </a:r>
            <a:r>
              <a:rPr kumimoji="0" lang="ru-RU" b="0" i="0" u="none" strike="noStrike" cap="none" normalizeH="0" baseline="0" dirty="0" smtClean="0">
                <a:ln>
                  <a:noFill/>
                </a:ln>
                <a:solidFill>
                  <a:srgbClr val="000000"/>
                </a:solidFill>
                <a:effectLst/>
                <a:latin typeface="Arial" pitchFamily="34" charset="0"/>
                <a:ea typeface="Times New Roman" pitchFamily="18" charset="0"/>
                <a:cs typeface="Times New Roman CYR"/>
              </a:rPr>
              <a:t> – тренировочный. Его выполняют ученики, которые желают хорошо знать предмет и без особой трудности осваивают программу. Эти ученики могут освобождаться от задания первого вида.</a:t>
            </a:r>
            <a:endParaRPr kumimoji="0" lang="ru-RU"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b="0" i="0" u="sng" strike="noStrike" cap="none" normalizeH="0" baseline="0" dirty="0" smtClean="0">
                <a:ln>
                  <a:noFill/>
                </a:ln>
                <a:solidFill>
                  <a:schemeClr val="accent1">
                    <a:lumMod val="75000"/>
                  </a:schemeClr>
                </a:solidFill>
                <a:effectLst/>
                <a:latin typeface="Arial" pitchFamily="34" charset="0"/>
                <a:ea typeface="Times New Roman" pitchFamily="18" charset="0"/>
                <a:cs typeface="Times New Roman CYR"/>
              </a:rPr>
              <a:t>Третий уровень</a:t>
            </a:r>
            <a:r>
              <a:rPr kumimoji="0" lang="ru-RU" b="0" i="0" u="none" strike="noStrike" cap="none" normalizeH="0" baseline="0" dirty="0" smtClean="0">
                <a:ln>
                  <a:noFill/>
                </a:ln>
                <a:solidFill>
                  <a:schemeClr val="accent1">
                    <a:lumMod val="75000"/>
                  </a:schemeClr>
                </a:solidFill>
                <a:effectLst/>
                <a:latin typeface="Arial" pitchFamily="34" charset="0"/>
                <a:ea typeface="Times New Roman" pitchFamily="18" charset="0"/>
                <a:cs typeface="Times New Roman CYR"/>
              </a:rPr>
              <a:t> </a:t>
            </a:r>
            <a:r>
              <a:rPr kumimoji="0" lang="ru-RU" b="0" i="0" u="none" strike="noStrike" cap="none" normalizeH="0" baseline="0" dirty="0" smtClean="0">
                <a:ln>
                  <a:noFill/>
                </a:ln>
                <a:solidFill>
                  <a:srgbClr val="000000"/>
                </a:solidFill>
                <a:effectLst/>
                <a:latin typeface="Arial" pitchFamily="34" charset="0"/>
                <a:ea typeface="Times New Roman" pitchFamily="18" charset="0"/>
                <a:cs typeface="Times New Roman CYR"/>
              </a:rPr>
              <a:t>используется или нет учителем в зависимости от темы урока, подготовленности класса. Это – творческое задание. Обычно оно выполняется на добровольных началах и стимулируется учителем высокой оценкой и похвалой. </a:t>
            </a: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2000" b="1" i="0" u="sng" strike="noStrike" cap="none" normalizeH="0" baseline="0" dirty="0" smtClean="0">
                <a:ln>
                  <a:noFill/>
                </a:ln>
                <a:solidFill>
                  <a:schemeClr val="accent1">
                    <a:lumMod val="75000"/>
                  </a:schemeClr>
                </a:solidFill>
                <a:effectLst/>
                <a:latin typeface="Arial" pitchFamily="34" charset="0"/>
                <a:ea typeface="Times New Roman" pitchFamily="18" charset="0"/>
                <a:cs typeface="Times New Roman CYR"/>
              </a:rPr>
              <a:t>Диапазон творческих заданий широк:</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ru-RU" sz="2000" b="0" i="0" u="none" strike="noStrike" cap="none" normalizeH="0" baseline="0" dirty="0" smtClean="0">
              <a:ln>
                <a:noFill/>
              </a:ln>
              <a:solidFill>
                <a:schemeClr val="accent1">
                  <a:lumMod val="75000"/>
                </a:schemeClr>
              </a:solidFill>
              <a:effectLst/>
              <a:latin typeface="Arial" pitchFamily="34" charset="0"/>
              <a:cs typeface="Arial"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ru-RU" sz="2000" i="0" u="none" strike="noStrike" cap="none" normalizeH="0" baseline="0" dirty="0" smtClean="0">
                <a:ln>
                  <a:noFill/>
                </a:ln>
                <a:solidFill>
                  <a:srgbClr val="C00000"/>
                </a:solidFill>
                <a:effectLst/>
                <a:latin typeface="+mj-lt"/>
                <a:ea typeface="Times New Roman" pitchFamily="18" charset="0"/>
                <a:cs typeface="Arial" pitchFamily="34" charset="0"/>
              </a:rPr>
              <a:t>·</a:t>
            </a:r>
            <a:r>
              <a:rPr kumimoji="0" lang="ru-RU" sz="2000" i="0" u="none" strike="noStrike" cap="none" normalizeH="0" baseline="0" dirty="0" smtClean="0">
                <a:ln>
                  <a:noFill/>
                </a:ln>
                <a:solidFill>
                  <a:srgbClr val="C00000"/>
                </a:solidFill>
                <a:effectLst/>
                <a:latin typeface="+mj-lt"/>
                <a:ea typeface="Times New Roman" pitchFamily="18" charset="0"/>
                <a:cs typeface="Times New Roman CYR"/>
              </a:rPr>
              <a:t> частушки, басни, сказки, фантастические рассказы по учебным темам и т.п.;</a:t>
            </a:r>
            <a:endParaRPr kumimoji="0" lang="ru-RU" sz="2000" i="0" u="none" strike="noStrike" cap="none" normalizeH="0" baseline="0" dirty="0" smtClean="0">
              <a:ln>
                <a:noFill/>
              </a:ln>
              <a:solidFill>
                <a:srgbClr val="C00000"/>
              </a:solidFill>
              <a:effectLst/>
              <a:latin typeface="+mj-lt"/>
              <a:cs typeface="Arial"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ru-RU" sz="2000" i="0" u="none" strike="noStrike" cap="none" normalizeH="0" baseline="0" dirty="0" smtClean="0">
                <a:ln>
                  <a:noFill/>
                </a:ln>
                <a:solidFill>
                  <a:srgbClr val="C00000"/>
                </a:solidFill>
                <a:effectLst/>
                <a:latin typeface="+mj-lt"/>
                <a:ea typeface="Times New Roman" pitchFamily="18" charset="0"/>
                <a:cs typeface="Arial" pitchFamily="34" charset="0"/>
              </a:rPr>
              <a:t>·</a:t>
            </a:r>
            <a:r>
              <a:rPr kumimoji="0" lang="ru-RU" sz="2000" i="0" u="none" strike="noStrike" cap="none" normalizeH="0" baseline="0" dirty="0" smtClean="0">
                <a:ln>
                  <a:noFill/>
                </a:ln>
                <a:solidFill>
                  <a:srgbClr val="C00000"/>
                </a:solidFill>
                <a:effectLst/>
                <a:latin typeface="+mj-lt"/>
                <a:ea typeface="Times New Roman" pitchFamily="18" charset="0"/>
                <a:cs typeface="Times New Roman CYR"/>
              </a:rPr>
              <a:t> чайнворды, </a:t>
            </a:r>
            <a:r>
              <a:rPr kumimoji="0" lang="ru-RU" sz="2000" i="0" u="none" strike="noStrike" cap="none" normalizeH="0" baseline="0" dirty="0" err="1" smtClean="0">
                <a:ln>
                  <a:noFill/>
                </a:ln>
                <a:solidFill>
                  <a:srgbClr val="C00000"/>
                </a:solidFill>
                <a:effectLst/>
                <a:latin typeface="+mj-lt"/>
                <a:ea typeface="Times New Roman" pitchFamily="18" charset="0"/>
                <a:cs typeface="Times New Roman CYR"/>
              </a:rPr>
              <a:t>сканворды</a:t>
            </a:r>
            <a:r>
              <a:rPr kumimoji="0" lang="ru-RU" sz="2000" i="0" u="none" strike="noStrike" cap="none" normalizeH="0" baseline="0" dirty="0" smtClean="0">
                <a:ln>
                  <a:noFill/>
                </a:ln>
                <a:solidFill>
                  <a:srgbClr val="C00000"/>
                </a:solidFill>
                <a:effectLst/>
                <a:latin typeface="+mj-lt"/>
                <a:ea typeface="Times New Roman" pitchFamily="18" charset="0"/>
                <a:cs typeface="Times New Roman CYR"/>
              </a:rPr>
              <a:t>, кроссворды и т.п.;</a:t>
            </a:r>
            <a:endParaRPr kumimoji="0" lang="ru-RU" sz="2000" i="0" u="none" strike="noStrike" cap="none" normalizeH="0" baseline="0" dirty="0" smtClean="0">
              <a:ln>
                <a:noFill/>
              </a:ln>
              <a:solidFill>
                <a:srgbClr val="C00000"/>
              </a:solidFill>
              <a:effectLst/>
              <a:latin typeface="+mj-lt"/>
              <a:cs typeface="Arial"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ru-RU" sz="2000" i="0" u="none" strike="noStrike" cap="none" normalizeH="0" baseline="0" dirty="0" smtClean="0">
                <a:ln>
                  <a:noFill/>
                </a:ln>
                <a:solidFill>
                  <a:srgbClr val="C00000"/>
                </a:solidFill>
                <a:effectLst/>
                <a:latin typeface="+mj-lt"/>
                <a:ea typeface="Times New Roman" pitchFamily="18" charset="0"/>
                <a:cs typeface="Arial" pitchFamily="34" charset="0"/>
              </a:rPr>
              <a:t>·</a:t>
            </a:r>
            <a:r>
              <a:rPr kumimoji="0" lang="ru-RU" sz="2000" i="0" u="none" strike="noStrike" cap="none" normalizeH="0" baseline="0" dirty="0" smtClean="0">
                <a:ln>
                  <a:noFill/>
                </a:ln>
                <a:solidFill>
                  <a:srgbClr val="C00000"/>
                </a:solidFill>
                <a:effectLst/>
                <a:latin typeface="+mj-lt"/>
                <a:ea typeface="Times New Roman" pitchFamily="18" charset="0"/>
                <a:cs typeface="Times New Roman CYR"/>
              </a:rPr>
              <a:t> учебные комиксы;</a:t>
            </a:r>
            <a:endParaRPr kumimoji="0" lang="ru-RU" sz="2000" i="0" u="none" strike="noStrike" cap="none" normalizeH="0" baseline="0" dirty="0" smtClean="0">
              <a:ln>
                <a:noFill/>
              </a:ln>
              <a:solidFill>
                <a:srgbClr val="C00000"/>
              </a:solidFill>
              <a:effectLst/>
              <a:latin typeface="+mj-lt"/>
              <a:cs typeface="Arial"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ru-RU" sz="2000" i="0" u="none" strike="noStrike" cap="none" normalizeH="0" baseline="0" dirty="0" smtClean="0">
                <a:ln>
                  <a:noFill/>
                </a:ln>
                <a:solidFill>
                  <a:srgbClr val="C00000"/>
                </a:solidFill>
                <a:effectLst/>
                <a:latin typeface="+mj-lt"/>
                <a:ea typeface="Times New Roman" pitchFamily="18" charset="0"/>
                <a:cs typeface="Arial" pitchFamily="34" charset="0"/>
              </a:rPr>
              <a:t>·</a:t>
            </a:r>
            <a:r>
              <a:rPr kumimoji="0" lang="ru-RU" sz="2000" i="0" u="none" strike="noStrike" cap="none" normalizeH="0" baseline="0" dirty="0" smtClean="0">
                <a:ln>
                  <a:noFill/>
                </a:ln>
                <a:solidFill>
                  <a:srgbClr val="C00000"/>
                </a:solidFill>
                <a:effectLst/>
                <a:latin typeface="+mj-lt"/>
                <a:ea typeface="Times New Roman" pitchFamily="18" charset="0"/>
                <a:cs typeface="Times New Roman CYR"/>
              </a:rPr>
              <a:t> плакаты – опорные сигналы;</a:t>
            </a:r>
            <a:endParaRPr kumimoji="0" lang="ru-RU" sz="2000" i="0" u="none" strike="noStrike" cap="none" normalizeH="0" baseline="0" dirty="0" smtClean="0">
              <a:ln>
                <a:noFill/>
              </a:ln>
              <a:solidFill>
                <a:srgbClr val="C00000"/>
              </a:solidFill>
              <a:effectLst/>
              <a:latin typeface="+mj-lt"/>
              <a:cs typeface="Arial"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ru-RU" sz="2000" i="0" u="none" strike="noStrike" cap="none" normalizeH="0" baseline="0" dirty="0" smtClean="0">
                <a:ln>
                  <a:noFill/>
                </a:ln>
                <a:solidFill>
                  <a:srgbClr val="C00000"/>
                </a:solidFill>
                <a:effectLst/>
                <a:latin typeface="+mj-lt"/>
                <a:ea typeface="Times New Roman" pitchFamily="18" charset="0"/>
                <a:cs typeface="Arial" pitchFamily="34" charset="0"/>
              </a:rPr>
              <a:t>·</a:t>
            </a:r>
            <a:r>
              <a:rPr kumimoji="0" lang="ru-RU" sz="2000" i="0" u="none" strike="noStrike" cap="none" normalizeH="0" baseline="0" dirty="0" smtClean="0">
                <a:ln>
                  <a:noFill/>
                </a:ln>
                <a:solidFill>
                  <a:srgbClr val="C00000"/>
                </a:solidFill>
                <a:effectLst/>
                <a:latin typeface="+mj-lt"/>
                <a:ea typeface="Times New Roman" pitchFamily="18" charset="0"/>
                <a:cs typeface="Times New Roman CYR"/>
              </a:rPr>
              <a:t> мнемонические формулы, стихи и др.</a:t>
            </a:r>
            <a:endParaRPr kumimoji="0" lang="ru-RU" sz="2000" i="0" u="none" strike="noStrike" cap="none" normalizeH="0" baseline="0" dirty="0" smtClean="0">
              <a:ln>
                <a:noFill/>
              </a:ln>
              <a:solidFill>
                <a:srgbClr val="C00000"/>
              </a:solidFill>
              <a:effectLst/>
              <a:latin typeface="+mj-lt"/>
              <a:cs typeface="Arial"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1"/>
          <p:cNvSpPr>
            <a:spLocks noChangeArrowheads="1"/>
          </p:cNvSpPr>
          <p:nvPr/>
        </p:nvSpPr>
        <p:spPr bwMode="auto">
          <a:xfrm>
            <a:off x="251520" y="188640"/>
            <a:ext cx="8712968" cy="1815882"/>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33020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Times New Roman CYR"/>
              </a:rPr>
              <a:t>Так на уроках в 10 гуманитарном классе, мною использовались задания творческого характера: «Биологическая сказка  - </a:t>
            </a:r>
            <a:r>
              <a:rPr kumimoji="0" lang="ru-RU" sz="1400" b="1" i="1" u="none" strike="noStrike" cap="none" normalizeH="0" baseline="0" dirty="0" smtClean="0">
                <a:ln>
                  <a:noFill/>
                </a:ln>
                <a:solidFill>
                  <a:srgbClr val="C00000"/>
                </a:solidFill>
                <a:effectLst/>
                <a:latin typeface="Arial" pitchFamily="34" charset="0"/>
                <a:ea typeface="Times New Roman" pitchFamily="18" charset="0"/>
                <a:cs typeface="Times New Roman CYR"/>
              </a:rPr>
              <a:t>«Путешествие кванта света в зеленом листе», «Функция хлорофилла», «Приключение молекулы кислорода»»  по темам «фотосинтез» и «дыхание».</a:t>
            </a:r>
            <a:endParaRPr kumimoji="0" lang="ru-RU" sz="800" b="1" i="1" u="none" strike="noStrike" cap="none" normalizeH="0" baseline="0" dirty="0" smtClean="0">
              <a:ln>
                <a:noFill/>
              </a:ln>
              <a:solidFill>
                <a:srgbClr val="C00000"/>
              </a:solidFill>
              <a:effectLst/>
              <a:latin typeface="Arial" pitchFamily="34" charset="0"/>
              <a:cs typeface="Arial" pitchFamily="34" charset="0"/>
            </a:endParaRPr>
          </a:p>
          <a:p>
            <a:pPr marL="0" marR="0" lvl="0" indent="330200" algn="just"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Times New Roman CYR"/>
              </a:rPr>
              <a:t>Особенно любимы задания такого характера на II ступени обучения биологии, по темам </a:t>
            </a:r>
            <a:r>
              <a:rPr kumimoji="0" lang="ru-RU" sz="1400" b="1" i="1" u="none" strike="noStrike" cap="none" normalizeH="0" baseline="0" dirty="0" smtClean="0">
                <a:ln>
                  <a:noFill/>
                </a:ln>
                <a:solidFill>
                  <a:srgbClr val="C00000"/>
                </a:solidFill>
                <a:effectLst/>
                <a:latin typeface="Arial" pitchFamily="34" charset="0"/>
                <a:ea typeface="Times New Roman" pitchFamily="18" charset="0"/>
                <a:cs typeface="Times New Roman CYR"/>
              </a:rPr>
              <a:t>«Многообразие органического мира», </a:t>
            </a:r>
            <a: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Times New Roman CYR"/>
              </a:rPr>
              <a:t>особенно интересный материал был разработан, создан и собран в сборнике нашей сотрудницей </a:t>
            </a:r>
            <a:r>
              <a:rPr kumimoji="0" lang="ru-RU" sz="1400" b="0" i="0" u="none" strike="noStrike" cap="none" normalizeH="0" baseline="0" dirty="0" err="1" smtClean="0">
                <a:ln>
                  <a:noFill/>
                </a:ln>
                <a:solidFill>
                  <a:srgbClr val="000000"/>
                </a:solidFill>
                <a:effectLst/>
                <a:latin typeface="Arial" pitchFamily="34" charset="0"/>
                <a:ea typeface="Times New Roman" pitchFamily="18" charset="0"/>
                <a:cs typeface="Times New Roman CYR"/>
              </a:rPr>
              <a:t>Куцевой</a:t>
            </a:r>
            <a: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Times New Roman CYR"/>
              </a:rPr>
              <a:t> И.К. </a:t>
            </a:r>
            <a:r>
              <a:rPr kumimoji="0" lang="ru-RU" sz="1400" b="1" i="0" u="sng" strike="noStrike" cap="none" normalizeH="0" baseline="0" dirty="0" smtClean="0">
                <a:ln>
                  <a:noFill/>
                </a:ln>
                <a:solidFill>
                  <a:schemeClr val="accent1">
                    <a:lumMod val="75000"/>
                  </a:schemeClr>
                </a:solidFill>
                <a:effectLst/>
                <a:latin typeface="Arial" pitchFamily="34" charset="0"/>
                <a:ea typeface="Times New Roman" pitchFamily="18" charset="0"/>
                <a:cs typeface="Times New Roman CYR"/>
              </a:rPr>
              <a:t>в книге </a:t>
            </a:r>
            <a:r>
              <a:rPr kumimoji="0" lang="ru-RU" sz="1400" b="1" i="0" u="none" strike="noStrike" cap="none" normalizeH="0" baseline="0" dirty="0" smtClean="0">
                <a:ln>
                  <a:noFill/>
                </a:ln>
                <a:solidFill>
                  <a:schemeClr val="accent1">
                    <a:lumMod val="75000"/>
                  </a:schemeClr>
                </a:solidFill>
                <a:effectLst/>
                <a:latin typeface="Arial" pitchFamily="34" charset="0"/>
                <a:ea typeface="Times New Roman" pitchFamily="18" charset="0"/>
                <a:cs typeface="Times New Roman CYR"/>
              </a:rPr>
              <a:t>«Уроки творчества. Дидактические сказки, загадки, стихи по ботанике и зоологии</a:t>
            </a:r>
            <a: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Times New Roman CYR"/>
              </a:rPr>
              <a:t>: учебно-методическое </a:t>
            </a:r>
            <a:r>
              <a:rPr kumimoji="0" lang="ru-RU" sz="1400" b="0" i="0" u="none" strike="noStrike" cap="none" normalizeH="0" baseline="0" dirty="0" err="1" smtClean="0">
                <a:ln>
                  <a:noFill/>
                </a:ln>
                <a:solidFill>
                  <a:srgbClr val="000000"/>
                </a:solidFill>
                <a:effectLst/>
                <a:latin typeface="Arial" pitchFamily="34" charset="0"/>
                <a:ea typeface="Times New Roman" pitchFamily="18" charset="0"/>
                <a:cs typeface="Times New Roman CYR"/>
              </a:rPr>
              <a:t>пособие.-М.:Лесная</a:t>
            </a:r>
            <a: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Times New Roman CYR"/>
              </a:rPr>
              <a:t> страна, 2008.-84 с.» </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59746" name="Picture 2" descr="скан 114"/>
          <p:cNvPicPr>
            <a:picLocks noChangeAspect="1" noChangeArrowheads="1"/>
          </p:cNvPicPr>
          <p:nvPr/>
        </p:nvPicPr>
        <p:blipFill>
          <a:blip r:embed="rId2" cstate="print"/>
          <a:srcRect r="4762"/>
          <a:stretch>
            <a:fillRect/>
          </a:stretch>
        </p:blipFill>
        <p:spPr bwMode="auto">
          <a:xfrm>
            <a:off x="0" y="1988840"/>
            <a:ext cx="3350137" cy="4869160"/>
          </a:xfrm>
          <a:prstGeom prst="rect">
            <a:avLst/>
          </a:prstGeom>
          <a:ln>
            <a:noFill/>
          </a:ln>
          <a:effectLst>
            <a:softEdge rad="112500"/>
          </a:effectLst>
        </p:spPr>
      </p:pic>
      <p:pic>
        <p:nvPicPr>
          <p:cNvPr id="159748" name="Picture 4" descr="скан 115"/>
          <p:cNvPicPr>
            <a:picLocks noChangeAspect="1" noChangeArrowheads="1"/>
          </p:cNvPicPr>
          <p:nvPr/>
        </p:nvPicPr>
        <p:blipFill>
          <a:blip r:embed="rId3" cstate="print"/>
          <a:srcRect l="13514"/>
          <a:stretch>
            <a:fillRect/>
          </a:stretch>
        </p:blipFill>
        <p:spPr bwMode="auto">
          <a:xfrm>
            <a:off x="3347863" y="2060848"/>
            <a:ext cx="3000407" cy="4797152"/>
          </a:xfrm>
          <a:prstGeom prst="rect">
            <a:avLst/>
          </a:prstGeom>
          <a:ln>
            <a:noFill/>
          </a:ln>
          <a:effectLst>
            <a:softEdge rad="112500"/>
          </a:effectLst>
        </p:spPr>
      </p:pic>
      <p:pic>
        <p:nvPicPr>
          <p:cNvPr id="159750" name="Picture 6" descr="скан 117"/>
          <p:cNvPicPr>
            <a:picLocks noChangeAspect="1" noChangeArrowheads="1"/>
          </p:cNvPicPr>
          <p:nvPr/>
        </p:nvPicPr>
        <p:blipFill>
          <a:blip r:embed="rId4" cstate="print"/>
          <a:srcRect l="11063" r="4118" b="3879"/>
          <a:stretch>
            <a:fillRect/>
          </a:stretch>
        </p:blipFill>
        <p:spPr bwMode="auto">
          <a:xfrm>
            <a:off x="6156176" y="2183712"/>
            <a:ext cx="2987824" cy="46742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скан 111"/>
          <p:cNvPicPr>
            <a:picLocks noChangeAspect="1" noChangeArrowheads="1"/>
          </p:cNvPicPr>
          <p:nvPr/>
        </p:nvPicPr>
        <p:blipFill>
          <a:blip r:embed="rId2" cstate="print"/>
          <a:srcRect r="7999" b="4228"/>
          <a:stretch>
            <a:fillRect/>
          </a:stretch>
        </p:blipFill>
        <p:spPr bwMode="auto">
          <a:xfrm>
            <a:off x="0" y="0"/>
            <a:ext cx="4779880" cy="6858000"/>
          </a:xfrm>
          <a:prstGeom prst="rect">
            <a:avLst/>
          </a:prstGeom>
          <a:ln>
            <a:noFill/>
          </a:ln>
          <a:effectLst>
            <a:softEdge rad="112500"/>
          </a:effectLst>
        </p:spPr>
      </p:pic>
      <p:pic>
        <p:nvPicPr>
          <p:cNvPr id="160770" name="Picture 2" descr="скан 113"/>
          <p:cNvPicPr>
            <a:picLocks noChangeAspect="1" noChangeArrowheads="1"/>
          </p:cNvPicPr>
          <p:nvPr/>
        </p:nvPicPr>
        <p:blipFill>
          <a:blip r:embed="rId3" cstate="print"/>
          <a:srcRect l="2976" t="2159" r="8492"/>
          <a:stretch>
            <a:fillRect/>
          </a:stretch>
        </p:blipFill>
        <p:spPr bwMode="auto">
          <a:xfrm>
            <a:off x="4572001" y="0"/>
            <a:ext cx="4574368" cy="68580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1"/>
          <p:cNvSpPr>
            <a:spLocks noChangeArrowheads="1"/>
          </p:cNvSpPr>
          <p:nvPr/>
        </p:nvSpPr>
        <p:spPr bwMode="auto">
          <a:xfrm>
            <a:off x="179512" y="74236"/>
            <a:ext cx="8784976" cy="6709529"/>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1" i="0" u="sng" strike="noStrike" cap="none" normalizeH="0" baseline="0" dirty="0" smtClean="0">
                <a:ln>
                  <a:noFill/>
                </a:ln>
                <a:solidFill>
                  <a:srgbClr val="000000"/>
                </a:solidFill>
                <a:effectLst/>
                <a:latin typeface="Arial" pitchFamily="34" charset="0"/>
                <a:ea typeface="Times New Roman" pitchFamily="18" charset="0"/>
                <a:cs typeface="Times New Roman CYR"/>
              </a:rPr>
              <a:t>Прием 2.</a:t>
            </a:r>
            <a:r>
              <a:rPr kumimoji="0" lang="ru-RU" sz="1400" b="1" i="0" u="none" strike="noStrike" cap="none" normalizeH="0" baseline="0" dirty="0" smtClean="0">
                <a:ln>
                  <a:noFill/>
                </a:ln>
                <a:solidFill>
                  <a:srgbClr val="000000"/>
                </a:solidFill>
                <a:effectLst/>
                <a:latin typeface="Arial" pitchFamily="34" charset="0"/>
                <a:ea typeface="Times New Roman" pitchFamily="18" charset="0"/>
                <a:cs typeface="Times New Roman CYR"/>
              </a:rPr>
              <a:t> Задание массивом</a:t>
            </a:r>
            <a: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Times New Roman CYR"/>
              </a:rPr>
              <a:t>.</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Times New Roman CYR"/>
              </a:rPr>
              <a:t>Задается большой массив заданий сразу на достаточно большой промежуток времени. Например, из 50 заданий ученик должен выполнить 20. Важный психологический эффект: самостоятельный выбор задания дает возможность самореализации для ученика, происходит </a:t>
            </a:r>
            <a:r>
              <a:rPr kumimoji="0" lang="ru-RU" sz="1400" b="0" i="0" u="none" strike="noStrike" cap="none" normalizeH="0" baseline="0" dirty="0" err="1" smtClean="0">
                <a:ln>
                  <a:noFill/>
                </a:ln>
                <a:solidFill>
                  <a:srgbClr val="000000"/>
                </a:solidFill>
                <a:effectLst/>
                <a:latin typeface="Arial" pitchFamily="34" charset="0"/>
                <a:ea typeface="Times New Roman" pitchFamily="18" charset="0"/>
                <a:cs typeface="Times New Roman CYR"/>
              </a:rPr>
              <a:t>самосогласование</a:t>
            </a:r>
            <a: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Times New Roman CYR"/>
              </a:rPr>
              <a:t> ребенка и уровня заданий, которые он решает.</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400" b="1" i="0" u="sng" strike="noStrike" cap="none" normalizeH="0" baseline="0" dirty="0" smtClean="0">
                <a:ln>
                  <a:noFill/>
                </a:ln>
                <a:solidFill>
                  <a:srgbClr val="000000"/>
                </a:solidFill>
                <a:effectLst/>
                <a:latin typeface="Arial" pitchFamily="34" charset="0"/>
                <a:ea typeface="Times New Roman" pitchFamily="18" charset="0"/>
                <a:cs typeface="Times New Roman CYR"/>
              </a:rPr>
              <a:t>Прием 3.</a:t>
            </a:r>
            <a:r>
              <a:rPr kumimoji="0" lang="ru-RU" sz="1400" b="1" i="0" u="none" strike="noStrike" cap="none" normalizeH="0" baseline="0" dirty="0" smtClean="0">
                <a:ln>
                  <a:noFill/>
                </a:ln>
                <a:solidFill>
                  <a:srgbClr val="000000"/>
                </a:solidFill>
                <a:effectLst/>
                <a:latin typeface="Arial" pitchFamily="34" charset="0"/>
                <a:ea typeface="Times New Roman" pitchFamily="18" charset="0"/>
                <a:cs typeface="Times New Roman CYR"/>
              </a:rPr>
              <a:t> Сам себе учитель.</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Times New Roman CYR"/>
              </a:rPr>
              <a:t>В течение последних 10 минут урока предлагаем учащимся придумать наиболее интересную форму и содержание домашнего задания. Кто какое домашнее задание для себя придумал, тот и будет его выполнять. Кто не сумел или не захотел придумать, тому домашнее задание формулируем сами.</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400" b="1" i="0" u="sng" strike="noStrike" cap="none" normalizeH="0" baseline="0" dirty="0" smtClean="0">
                <a:ln>
                  <a:noFill/>
                </a:ln>
                <a:solidFill>
                  <a:srgbClr val="000000"/>
                </a:solidFill>
                <a:effectLst/>
                <a:latin typeface="Arial" pitchFamily="34" charset="0"/>
                <a:ea typeface="Times New Roman" pitchFamily="18" charset="0"/>
                <a:cs typeface="Times New Roman CYR"/>
              </a:rPr>
              <a:t>Прием 4.</a:t>
            </a:r>
            <a:r>
              <a:rPr kumimoji="0" lang="ru-RU" sz="1400" b="1" i="0" u="none" strike="noStrike" cap="none" normalizeH="0" baseline="0" dirty="0" smtClean="0">
                <a:ln>
                  <a:noFill/>
                </a:ln>
                <a:solidFill>
                  <a:srgbClr val="000000"/>
                </a:solidFill>
                <a:effectLst/>
                <a:latin typeface="Arial" pitchFamily="34" charset="0"/>
                <a:ea typeface="Times New Roman" pitchFamily="18" charset="0"/>
                <a:cs typeface="Times New Roman CYR"/>
              </a:rPr>
              <a:t> Идеальное задание.</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Times New Roman CYR"/>
              </a:rPr>
              <a:t>Достаточно схож с приемом 3. Учитель не дает никакого определенного задания, но функция домашней работы выполняется, то есть учитель предлагает школьникам выполнить дома работу по их собственному выбору и пониманию.</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dirty="0" smtClean="0">
                <a:ln>
                  <a:noFill/>
                </a:ln>
                <a:solidFill>
                  <a:srgbClr val="000000"/>
                </a:solidFill>
                <a:effectLst/>
                <a:latin typeface="Arial" pitchFamily="34" charset="0"/>
                <a:ea typeface="Times New Roman" pitchFamily="18" charset="0"/>
                <a:cs typeface="Times New Roman CYR"/>
              </a:rPr>
              <a:t>Прием 5. </a:t>
            </a:r>
            <a:r>
              <a:rPr kumimoji="0" lang="ru-RU" sz="1400" b="1" i="0" u="none" strike="noStrike" cap="none" normalizeH="0" baseline="0" dirty="0" err="1" smtClean="0">
                <a:ln>
                  <a:noFill/>
                </a:ln>
                <a:solidFill>
                  <a:srgbClr val="000000"/>
                </a:solidFill>
                <a:effectLst/>
                <a:latin typeface="Arial" pitchFamily="34" charset="0"/>
                <a:ea typeface="Times New Roman" pitchFamily="18" charset="0"/>
                <a:cs typeface="Times New Roman CYR"/>
              </a:rPr>
              <a:t>Разноуровневые</a:t>
            </a:r>
            <a:r>
              <a:rPr kumimoji="0" lang="ru-RU" sz="1400" b="1" i="0" u="none" strike="noStrike" cap="none" normalizeH="0" baseline="0" dirty="0" smtClean="0">
                <a:ln>
                  <a:noFill/>
                </a:ln>
                <a:solidFill>
                  <a:srgbClr val="000000"/>
                </a:solidFill>
                <a:effectLst/>
                <a:latin typeface="Arial" pitchFamily="34" charset="0"/>
                <a:ea typeface="Times New Roman" pitchFamily="18" charset="0"/>
                <a:cs typeface="Times New Roman CYR"/>
              </a:rPr>
              <a:t> задания.</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Times New Roman CYR"/>
              </a:rPr>
              <a:t>Особенно доступно стало проведение </a:t>
            </a:r>
            <a:r>
              <a:rPr kumimoji="0" lang="ru-RU" sz="1400" b="0" i="0" u="none" strike="noStrike" cap="none" normalizeH="0" baseline="0" dirty="0" err="1" smtClean="0">
                <a:ln>
                  <a:noFill/>
                </a:ln>
                <a:solidFill>
                  <a:srgbClr val="000000"/>
                </a:solidFill>
                <a:effectLst/>
                <a:latin typeface="Arial" pitchFamily="34" charset="0"/>
                <a:ea typeface="Times New Roman" pitchFamily="18" charset="0"/>
                <a:cs typeface="Times New Roman CYR"/>
              </a:rPr>
              <a:t>разноуровневых</a:t>
            </a:r>
            <a: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Times New Roman CYR"/>
              </a:rPr>
              <a:t> работ в старшей школе в связи с проведением ОГЭ и ЕГЭ. Тестовые задания уже распределены по уровням сложности: </a:t>
            </a:r>
            <a:r>
              <a:rPr kumimoji="0" lang="ru-RU" sz="1400" b="1" i="0" u="none" strike="noStrike" cap="none" normalizeH="0" baseline="0" dirty="0" smtClean="0">
                <a:ln>
                  <a:noFill/>
                </a:ln>
                <a:solidFill>
                  <a:schemeClr val="accent1">
                    <a:lumMod val="75000"/>
                  </a:schemeClr>
                </a:solidFill>
                <a:effectLst/>
                <a:latin typeface="Arial" pitchFamily="34" charset="0"/>
                <a:ea typeface="Times New Roman" pitchFamily="18" charset="0"/>
                <a:cs typeface="Times New Roman CYR"/>
              </a:rPr>
              <a:t>Первый уровень- </a:t>
            </a:r>
            <a: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Times New Roman CYR"/>
              </a:rPr>
              <a:t>минимальный. (группа “А”) .Выполнение заданий такого уровня основано на памяти учащихся.. За выполнение такого задания они получают отметку "3".</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Times New Roman CYR"/>
              </a:rPr>
              <a:t> </a:t>
            </a:r>
            <a:r>
              <a:rPr kumimoji="0" lang="ru-RU" sz="1400" b="1" i="0" u="none" strike="noStrike" cap="none" normalizeH="0" baseline="0" dirty="0" smtClean="0">
                <a:ln>
                  <a:noFill/>
                </a:ln>
                <a:solidFill>
                  <a:schemeClr val="accent1">
                    <a:lumMod val="75000"/>
                  </a:schemeClr>
                </a:solidFill>
                <a:effectLst/>
                <a:latin typeface="Arial" pitchFamily="34" charset="0"/>
                <a:ea typeface="Times New Roman" pitchFamily="18" charset="0"/>
                <a:cs typeface="Times New Roman CYR"/>
              </a:rPr>
              <a:t>Второй уровень-</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Times New Roman CYR"/>
              </a:rPr>
              <a:t> понимания и творчества. (группа “В”) Задания требуют мыслительных операций. За выполнение такого задания они получают отметку "4", поэтому данный уровень овладения материалом (уровень понимания)и ,соответственно, уровень заданий называют общим.</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Times New Roman CYR"/>
              </a:rPr>
              <a:t> </a:t>
            </a:r>
            <a:r>
              <a:rPr kumimoji="0" lang="ru-RU" sz="1400" b="0" i="0" u="none" strike="noStrike" cap="none" normalizeH="0" baseline="0" dirty="0" smtClean="0">
                <a:ln>
                  <a:noFill/>
                </a:ln>
                <a:solidFill>
                  <a:schemeClr val="accent1">
                    <a:lumMod val="75000"/>
                  </a:schemeClr>
                </a:solidFill>
                <a:effectLst/>
                <a:latin typeface="Arial" pitchFamily="34" charset="0"/>
                <a:ea typeface="Times New Roman" pitchFamily="18" charset="0"/>
                <a:cs typeface="Times New Roman CYR"/>
              </a:rPr>
              <a:t>Третий уровень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Times New Roman CYR"/>
              </a:rPr>
              <a:t>- продвинутый. (группа “ С”) . Почти в каждом классе есть ученики, которые, интересуясь предметом, знают больше остальных. Выполнение заданий такого уровня оценивается  отметкой "5".</a:t>
            </a: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dirty="0" smtClean="0">
                <a:ln>
                  <a:noFill/>
                </a:ln>
                <a:solidFill>
                  <a:srgbClr val="C00000"/>
                </a:solidFill>
                <a:effectLst/>
                <a:latin typeface="Arial" pitchFamily="34" charset="0"/>
                <a:ea typeface="Times New Roman" pitchFamily="18" charset="0"/>
                <a:cs typeface="Times New Roman CYR"/>
              </a:rPr>
              <a:t>В  качестве примера приведу проверочную работу на 15-20 минут  с </a:t>
            </a:r>
            <a:r>
              <a:rPr kumimoji="0" lang="ru-RU" sz="1400" b="1" i="0" u="none" strike="noStrike" cap="none" normalizeH="0" baseline="0" dirty="0" err="1" smtClean="0">
                <a:ln>
                  <a:noFill/>
                </a:ln>
                <a:solidFill>
                  <a:srgbClr val="C00000"/>
                </a:solidFill>
                <a:effectLst/>
                <a:latin typeface="Arial" pitchFamily="34" charset="0"/>
                <a:ea typeface="Times New Roman" pitchFamily="18" charset="0"/>
                <a:cs typeface="Times New Roman CYR"/>
              </a:rPr>
              <a:t>разноуровневыми</a:t>
            </a:r>
            <a:r>
              <a:rPr kumimoji="0" lang="ru-RU" sz="1400" b="1" i="0" u="none" strike="noStrike" cap="none" normalizeH="0" baseline="0" dirty="0" smtClean="0">
                <a:ln>
                  <a:noFill/>
                </a:ln>
                <a:solidFill>
                  <a:srgbClr val="C00000"/>
                </a:solidFill>
                <a:effectLst/>
                <a:latin typeface="Arial" pitchFamily="34" charset="0"/>
                <a:ea typeface="Times New Roman" pitchFamily="18" charset="0"/>
                <a:cs typeface="Times New Roman CYR"/>
              </a:rPr>
              <a:t> заданиями по теме " Отделы растений" в 6 классе.</a:t>
            </a:r>
            <a:endParaRPr kumimoji="0" lang="ru-RU" sz="800" b="1" i="0" u="none" strike="noStrike" cap="none" normalizeH="0" baseline="0" dirty="0" smtClean="0">
              <a:ln>
                <a:noFill/>
              </a:ln>
              <a:solidFill>
                <a:srgbClr val="C00000"/>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Times New Roman CYR"/>
              </a:rPr>
              <a:t>1.*Опишите строение мхов на примере кукушкина льна. Перечислите известные вам мхи.</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Times New Roman CYR"/>
              </a:rPr>
              <a:t>2**.Перечислите известных вам представителей мхов. Чем мхи отличаются от водорослей?.</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Times New Roman CYR"/>
              </a:rPr>
              <a:t>3***Почему мхи относят к высшим споровым растениям? Ответ обоснуйте.</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1"/>
          <p:cNvSpPr>
            <a:spLocks noChangeArrowheads="1"/>
          </p:cNvSpPr>
          <p:nvPr/>
        </p:nvSpPr>
        <p:spPr bwMode="auto">
          <a:xfrm>
            <a:off x="251520" y="80919"/>
            <a:ext cx="8640960" cy="6524863"/>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4000" b="1" i="1" u="none" strike="noStrike" cap="none" normalizeH="0" baseline="0" dirty="0" smtClean="0">
                <a:ln>
                  <a:noFill/>
                </a:ln>
                <a:solidFill>
                  <a:schemeClr val="accent1">
                    <a:lumMod val="50000"/>
                  </a:schemeClr>
                </a:solidFill>
                <a:effectLst/>
                <a:ea typeface="Times New Roman" pitchFamily="18" charset="0"/>
                <a:cs typeface="Arial" pitchFamily="34" charset="0"/>
              </a:rPr>
              <a:t>Приемы оценивания</a:t>
            </a:r>
            <a:endParaRPr kumimoji="0" lang="ru-RU" sz="4000" b="0" i="0" u="none" strike="noStrike" cap="none" normalizeH="0" baseline="0" dirty="0" smtClean="0">
              <a:ln>
                <a:noFill/>
              </a:ln>
              <a:solidFill>
                <a:schemeClr val="accent1">
                  <a:lumMod val="50000"/>
                </a:schemeClr>
              </a:solidFill>
              <a:effectLs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400" b="1" i="0" u="sng" strike="noStrike" cap="none" normalizeH="0" baseline="0" dirty="0" smtClean="0">
                <a:ln>
                  <a:noFill/>
                </a:ln>
                <a:solidFill>
                  <a:srgbClr val="000000"/>
                </a:solidFill>
                <a:effectLst/>
                <a:latin typeface="Arial" pitchFamily="34" charset="0"/>
                <a:ea typeface="Times New Roman" pitchFamily="18" charset="0"/>
                <a:cs typeface="Arial" pitchFamily="34" charset="0"/>
              </a:rPr>
              <a:t>Прием 1.</a:t>
            </a:r>
            <a:r>
              <a:rPr kumimoji="0" lang="en-US"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r>
              <a:rPr kumimoji="0" lang="ru-RU"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Оценка – не отметка</a:t>
            </a:r>
            <a: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Оцениваем не только цифрой. Оцениваем словами, интонацией, жестом, мимикой...</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400" b="1" i="0" u="sng" strike="noStrike" cap="none" normalizeH="0" baseline="0" dirty="0" smtClean="0">
                <a:ln>
                  <a:noFill/>
                </a:ln>
                <a:solidFill>
                  <a:srgbClr val="000000"/>
                </a:solidFill>
                <a:effectLst/>
                <a:latin typeface="Arial" pitchFamily="34" charset="0"/>
                <a:ea typeface="Times New Roman" pitchFamily="18" charset="0"/>
                <a:cs typeface="Arial" pitchFamily="34" charset="0"/>
              </a:rPr>
              <a:t>Прием 2.</a:t>
            </a:r>
            <a:r>
              <a:rPr kumimoji="0" lang="en-US"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r>
              <a:rPr kumimoji="0" lang="ru-RU"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Рейтинг</a:t>
            </a:r>
            <a: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Завершив работу, ученик сам ставить себе отметку. За ту же работу отметку ставит и учитель. Записываем дробь. Например, 4/5. Задача учителя – приучить ученика к регулярному оцениванию своего труда.</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400" b="1" i="0" u="sng" strike="noStrike" cap="none" normalizeH="0" baseline="0" dirty="0" smtClean="0">
                <a:ln>
                  <a:noFill/>
                </a:ln>
                <a:solidFill>
                  <a:srgbClr val="000000"/>
                </a:solidFill>
                <a:effectLst/>
                <a:latin typeface="Arial" pitchFamily="34" charset="0"/>
                <a:ea typeface="Times New Roman" pitchFamily="18" charset="0"/>
                <a:cs typeface="Arial" pitchFamily="34" charset="0"/>
              </a:rPr>
              <a:t>Прием 3.</a:t>
            </a:r>
            <a:r>
              <a:rPr kumimoji="0" lang="en-US"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r>
              <a:rPr kumimoji="0" lang="ru-RU"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Кредит доверия.</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В некоторых случаях ставим отметку в "кредит”. Спорная четвертная. Предмет волнений и надежд. Учитель: "По отметкам ты на "4” ("5”) чуть-чуть не доработал. Но у меня создалось впечатление, что ты можешь и хочешь. Это так? Если да, то давай попробуем поставить тебе высокую оценку, а в следующей четверти станет ясно, насколько мы были правы”.</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400" b="1" i="0" u="sng" strike="noStrike" cap="none" normalizeH="0" baseline="0" dirty="0" smtClean="0">
                <a:ln>
                  <a:noFill/>
                </a:ln>
                <a:solidFill>
                  <a:srgbClr val="000000"/>
                </a:solidFill>
                <a:effectLst/>
                <a:latin typeface="Arial" pitchFamily="34" charset="0"/>
                <a:ea typeface="Times New Roman" pitchFamily="18" charset="0"/>
                <a:cs typeface="Arial" pitchFamily="34" charset="0"/>
              </a:rPr>
              <a:t>Прием 4.</a:t>
            </a:r>
            <a:r>
              <a:rPr kumimoji="0" lang="en-US"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r>
              <a:rPr kumimoji="0" lang="ru-RU"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Система стимулов</a:t>
            </a:r>
            <a: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400" b="1" i="0" u="sng" strike="noStrike" cap="none" normalizeH="0" baseline="0" dirty="0" smtClean="0">
                <a:ln>
                  <a:noFill/>
                </a:ln>
                <a:solidFill>
                  <a:schemeClr val="accent1">
                    <a:lumMod val="75000"/>
                  </a:schemeClr>
                </a:solidFill>
                <a:effectLst/>
                <a:latin typeface="Arial" pitchFamily="34" charset="0"/>
                <a:ea typeface="Times New Roman" pitchFamily="18" charset="0"/>
                <a:cs typeface="Arial" pitchFamily="34" charset="0"/>
              </a:rPr>
              <a:t>Вариант 1.</a:t>
            </a:r>
            <a:r>
              <a:rPr kumimoji="0" lang="en-US"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Листочек с отложенной оценкой.</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Не желая выставлять низкую оценку, выдаем учащемуся листочек, в который он записывает тему, заданный вопрос или задание, с которым не справился, дату и возвращает учителю. При следующем опросе предлагаем ученику ответить или выполнить задание, которое содержится в отложенном листке.</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400" b="1" i="0" u="sng" strike="noStrike" cap="none" normalizeH="0" baseline="0" dirty="0" smtClean="0">
                <a:ln>
                  <a:noFill/>
                </a:ln>
                <a:solidFill>
                  <a:schemeClr val="accent1">
                    <a:lumMod val="75000"/>
                  </a:schemeClr>
                </a:solidFill>
                <a:effectLst/>
                <a:latin typeface="Arial" pitchFamily="34" charset="0"/>
                <a:ea typeface="Times New Roman" pitchFamily="18" charset="0"/>
                <a:cs typeface="Arial" pitchFamily="34" charset="0"/>
              </a:rPr>
              <a:t>Вариант 2.</a:t>
            </a:r>
            <a:r>
              <a:rPr kumimoji="0" lang="en-US"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r>
              <a:rPr kumimoji="0" lang="ru-RU"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Развернутая оценка</a:t>
            </a:r>
            <a: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Наряду с цифровой оценкой делаем запись, раскрывающую наше отношение к ученику и его достижениям.</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400" b="1" i="0" u="sng" strike="noStrike" cap="none" normalizeH="0" baseline="0" dirty="0" smtClean="0">
                <a:ln>
                  <a:noFill/>
                </a:ln>
                <a:solidFill>
                  <a:schemeClr val="accent1">
                    <a:lumMod val="75000"/>
                  </a:schemeClr>
                </a:solidFill>
                <a:effectLst/>
                <a:latin typeface="Arial" pitchFamily="34" charset="0"/>
                <a:ea typeface="Times New Roman" pitchFamily="18" charset="0"/>
                <a:cs typeface="Arial" pitchFamily="34" charset="0"/>
              </a:rPr>
              <a:t>Вариант 3.</a:t>
            </a:r>
            <a:endParaRPr kumimoji="0" lang="ru-RU" sz="800" b="1" i="0" u="sng" strike="noStrike" cap="none" normalizeH="0" baseline="0" dirty="0" smtClean="0">
              <a:ln>
                <a:noFill/>
              </a:ln>
              <a:solidFill>
                <a:schemeClr val="accent1">
                  <a:lumMod val="75000"/>
                </a:schemeClr>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400" b="1" i="1" u="sng" strike="noStrike" cap="none" normalizeH="0" baseline="0" dirty="0" smtClean="0">
                <a:ln>
                  <a:noFill/>
                </a:ln>
                <a:solidFill>
                  <a:srgbClr val="C00000"/>
                </a:solidFill>
                <a:effectLst/>
                <a:latin typeface="Arial" pitchFamily="34" charset="0"/>
                <a:ea typeface="Times New Roman" pitchFamily="18" charset="0"/>
                <a:cs typeface="Arial" pitchFamily="34" charset="0"/>
              </a:rPr>
              <a:t>Достаточно хорошей оценкой могут быть:</a:t>
            </a:r>
            <a:endParaRPr kumimoji="0" lang="ru-RU" sz="800" b="1" i="1" u="sng" strike="noStrike" cap="none" normalizeH="0" baseline="0" dirty="0" smtClean="0">
              <a:ln>
                <a:noFill/>
              </a:ln>
              <a:solidFill>
                <a:srgbClr val="C00000"/>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Arial" pitchFamily="34" charset="0"/>
                <a:ea typeface="Times New Roman" pitchFamily="18" charset="0"/>
                <a:cs typeface="Symbol" pitchFamily="18" charset="2"/>
              </a:rPr>
              <a:t>·</a:t>
            </a:r>
            <a:r>
              <a:rPr kumimoji="0" lang="en-US" sz="7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маленькая грамота;</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Arial" pitchFamily="34" charset="0"/>
                <a:ea typeface="Times New Roman" pitchFamily="18" charset="0"/>
                <a:cs typeface="Symbol" pitchFamily="18" charset="2"/>
              </a:rPr>
              <a:t>·</a:t>
            </a:r>
            <a:r>
              <a:rPr kumimoji="0" lang="en-US" sz="7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благодарственное письмо или диплом "За победу на уроке”, "За маленькое открытие”, "За помощь другу”;</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Arial" pitchFamily="34" charset="0"/>
                <a:ea typeface="Times New Roman" pitchFamily="18" charset="0"/>
                <a:cs typeface="Symbol" pitchFamily="18" charset="2"/>
              </a:rPr>
              <a:t>·</a:t>
            </a:r>
            <a:r>
              <a:rPr kumimoji="0" lang="en-US" sz="7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благодарственная запись в дневнике;</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Arial" pitchFamily="34" charset="0"/>
                <a:ea typeface="Times New Roman" pitchFamily="18" charset="0"/>
                <a:cs typeface="Symbol" pitchFamily="18" charset="2"/>
              </a:rPr>
              <a:t>·</a:t>
            </a:r>
            <a:r>
              <a:rPr kumimoji="0" lang="en-US" sz="7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книга, открытка с дарственной надписью, стихотворение, посвященное ученику.</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55576" y="548680"/>
            <a:ext cx="7812360" cy="646331"/>
          </a:xfrm>
          <a:prstGeom prst="rect">
            <a:avLst/>
          </a:prstGeom>
        </p:spPr>
        <p:txBody>
          <a:bodyPr wrap="square">
            <a:spAutoFit/>
          </a:bodyPr>
          <a:lstStyle/>
          <a:p>
            <a:pPr algn="ctr"/>
            <a:r>
              <a:rPr lang="ru-RU" sz="3600" b="1" dirty="0">
                <a:solidFill>
                  <a:schemeClr val="accent1">
                    <a:lumMod val="75000"/>
                  </a:schemeClr>
                </a:solidFill>
              </a:rPr>
              <a:t>Дифференцированное обучение </a:t>
            </a:r>
          </a:p>
        </p:txBody>
      </p:sp>
      <p:sp>
        <p:nvSpPr>
          <p:cNvPr id="163841" name="Rectangle 1"/>
          <p:cNvSpPr>
            <a:spLocks noChangeArrowheads="1"/>
          </p:cNvSpPr>
          <p:nvPr/>
        </p:nvSpPr>
        <p:spPr bwMode="auto">
          <a:xfrm>
            <a:off x="179512" y="1556792"/>
            <a:ext cx="17497944"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342900" marR="0" lvl="0" indent="-342900" defTabSz="914400" rtl="0" eaLnBrk="1" fontAlgn="base" latinLnBrk="0" hangingPunct="1">
              <a:lnSpc>
                <a:spcPct val="100000"/>
              </a:lnSpc>
              <a:spcBef>
                <a:spcPct val="0"/>
              </a:spcBef>
              <a:spcAft>
                <a:spcPct val="0"/>
              </a:spcAft>
              <a:buClrTx/>
              <a:buSzTx/>
              <a:buFontTx/>
              <a:buAutoNum type="arabicParenR"/>
              <a:tabLst/>
            </a:pPr>
            <a:r>
              <a:rPr kumimoji="0" lang="ru-RU" sz="2800" b="1" i="1" u="none" strike="noStrike" cap="none" normalizeH="0" baseline="0" dirty="0" smtClean="0">
                <a:ln>
                  <a:noFill/>
                </a:ln>
                <a:solidFill>
                  <a:srgbClr val="C00000"/>
                </a:solidFill>
                <a:effectLst/>
                <a:latin typeface="+mj-lt"/>
                <a:ea typeface="Times New Roman" pitchFamily="18" charset="0"/>
                <a:cs typeface="Arial" pitchFamily="34" charset="0"/>
              </a:rPr>
              <a:t>ТЕСТ "ФОРМУЛА ТЕМПЕРАМЕНТА" (А. Белов) </a:t>
            </a:r>
          </a:p>
          <a:p>
            <a:pPr marL="342900" lvl="0" indent="-342900" fontAlgn="base">
              <a:spcBef>
                <a:spcPct val="0"/>
              </a:spcBef>
              <a:spcAft>
                <a:spcPct val="0"/>
              </a:spcAft>
              <a:buFontTx/>
              <a:buAutoNum type="arabicParenR"/>
            </a:pPr>
            <a:r>
              <a:rPr lang="ru-RU" sz="2800" b="1" dirty="0">
                <a:solidFill>
                  <a:srgbClr val="C00000"/>
                </a:solidFill>
                <a:latin typeface="+mj-lt"/>
              </a:rPr>
              <a:t>Тест Г. </a:t>
            </a:r>
            <a:r>
              <a:rPr lang="ru-RU" sz="2800" b="1" dirty="0" err="1">
                <a:solidFill>
                  <a:srgbClr val="C00000"/>
                </a:solidFill>
                <a:latin typeface="+mj-lt"/>
              </a:rPr>
              <a:t>Айзенка</a:t>
            </a:r>
            <a:r>
              <a:rPr lang="ru-RU" sz="2800" b="1" dirty="0">
                <a:solidFill>
                  <a:srgbClr val="C00000"/>
                </a:solidFill>
                <a:latin typeface="+mj-lt"/>
              </a:rPr>
              <a:t> на определение типа </a:t>
            </a:r>
            <a:r>
              <a:rPr lang="ru-RU" sz="2800" b="1" dirty="0" smtClean="0">
                <a:solidFill>
                  <a:srgbClr val="C00000"/>
                </a:solidFill>
                <a:latin typeface="+mj-lt"/>
              </a:rPr>
              <a:t>темперамента</a:t>
            </a:r>
            <a:r>
              <a:rPr lang="ru-RU" b="1" dirty="0" smtClean="0">
                <a:solidFill>
                  <a:srgbClr val="C00000"/>
                </a:solidFill>
              </a:rPr>
              <a:t>.</a:t>
            </a:r>
          </a:p>
        </p:txBody>
      </p:sp>
      <p:pic>
        <p:nvPicPr>
          <p:cNvPr id="163845" name="Picture 5" descr="http://pocmok.ru/wp-content/uploads/2013/04/12.jpg"/>
          <p:cNvPicPr>
            <a:picLocks noChangeAspect="1" noChangeArrowheads="1"/>
          </p:cNvPicPr>
          <p:nvPr/>
        </p:nvPicPr>
        <p:blipFill>
          <a:blip r:embed="rId2" cstate="print"/>
          <a:srcRect/>
          <a:stretch>
            <a:fillRect/>
          </a:stretch>
        </p:blipFill>
        <p:spPr bwMode="auto">
          <a:xfrm>
            <a:off x="1403648" y="2420888"/>
            <a:ext cx="5916148" cy="4437112"/>
          </a:xfrm>
          <a:prstGeom prst="rect">
            <a:avLst/>
          </a:prstGeom>
          <a:noFill/>
        </p:spPr>
      </p:pic>
      <p:sp>
        <p:nvSpPr>
          <p:cNvPr id="8" name="TextBox 7"/>
          <p:cNvSpPr txBox="1"/>
          <p:nvPr/>
        </p:nvSpPr>
        <p:spPr>
          <a:xfrm>
            <a:off x="395536" y="1268760"/>
            <a:ext cx="7920880" cy="307777"/>
          </a:xfrm>
          <a:prstGeom prst="rect">
            <a:avLst/>
          </a:prstGeom>
          <a:noFill/>
        </p:spPr>
        <p:txBody>
          <a:bodyPr wrap="square" rtlCol="0">
            <a:spAutoFit/>
          </a:bodyPr>
          <a:lstStyle/>
          <a:p>
            <a:r>
              <a:rPr lang="ru-RU" sz="1400" dirty="0" smtClean="0"/>
              <a:t>*Организуем методы работы с детьми в соответствие с их темпераментом</a:t>
            </a:r>
            <a:r>
              <a:rPr lang="ru-RU" sz="900" dirty="0" smtClean="0"/>
              <a:t>.</a:t>
            </a:r>
            <a:endParaRPr lang="ru-RU" sz="9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1"/>
          <p:cNvSpPr>
            <a:spLocks noChangeArrowheads="1"/>
          </p:cNvSpPr>
          <p:nvPr/>
        </p:nvSpPr>
        <p:spPr bwMode="auto">
          <a:xfrm>
            <a:off x="683568" y="1166555"/>
            <a:ext cx="7848872" cy="35394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3200" b="0" i="1" u="none" strike="noStrike" cap="none" normalizeH="0" baseline="0" dirty="0" smtClean="0">
                <a:ln>
                  <a:noFill/>
                </a:ln>
                <a:solidFill>
                  <a:srgbClr val="000000"/>
                </a:solidFill>
                <a:effectLst/>
                <a:latin typeface="Arial" pitchFamily="34" charset="0"/>
                <a:ea typeface="Times New Roman" pitchFamily="18" charset="0"/>
                <a:cs typeface="Times New Roman CYR"/>
              </a:rPr>
              <a:t>«Учение может стать для детей интересным, увлекательным делом, если оно озаряется ярким светом мысли, чувств, красоты, творчества».</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3200" b="1" i="1" u="none" strike="noStrike" cap="none" normalizeH="0" baseline="0" dirty="0" smtClean="0">
              <a:ln>
                <a:noFill/>
              </a:ln>
              <a:solidFill>
                <a:srgbClr val="000000"/>
              </a:solidFill>
              <a:effectLst/>
              <a:latin typeface="Arial" pitchFamily="34" charset="0"/>
              <a:ea typeface="Times New Roman" pitchFamily="18" charset="0"/>
              <a:cs typeface="Times New Roman CYR"/>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3200" b="1" i="1" u="none" strike="noStrike" cap="none" normalizeH="0" baseline="0" dirty="0" smtClean="0">
                <a:ln>
                  <a:noFill/>
                </a:ln>
                <a:solidFill>
                  <a:srgbClr val="000000"/>
                </a:solidFill>
                <a:effectLst/>
                <a:latin typeface="Arial" pitchFamily="34" charset="0"/>
                <a:ea typeface="Times New Roman" pitchFamily="18" charset="0"/>
                <a:cs typeface="Times New Roman CYR"/>
              </a:rPr>
              <a:t>Сухомлинский В.А.</a:t>
            </a:r>
            <a:r>
              <a:rPr kumimoji="0" lang="ru-RU" sz="3200" b="0" i="0" u="none" strike="noStrike" cap="none" normalizeH="0" baseline="0" dirty="0" smtClean="0">
                <a:ln>
                  <a:noFill/>
                </a:ln>
                <a:solidFill>
                  <a:schemeClr val="tx1"/>
                </a:solidFill>
                <a:effectLst/>
                <a:latin typeface="Arial" pitchFamily="34" charset="0"/>
                <a:cs typeface="Arial" pitchFamily="34" charset="0"/>
              </a:rPr>
              <a:t> </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0"/>
            <a:ext cx="8496944" cy="1231106"/>
          </a:xfrm>
          <a:prstGeom prst="rect">
            <a:avLst/>
          </a:prstGeom>
          <a:solidFill>
            <a:schemeClr val="lt1">
              <a:alpha val="37000"/>
            </a:schemeClr>
          </a:solid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marL="342900" lvl="0" indent="-342900" algn="ctr" fontAlgn="base">
              <a:spcBef>
                <a:spcPct val="0"/>
              </a:spcBef>
              <a:spcAft>
                <a:spcPct val="0"/>
              </a:spcAft>
            </a:pPr>
            <a:r>
              <a:rPr lang="ru-RU" sz="3200" b="1" dirty="0" smtClean="0">
                <a:solidFill>
                  <a:schemeClr val="accent1">
                    <a:lumMod val="75000"/>
                  </a:schemeClr>
                </a:solidFill>
              </a:rPr>
              <a:t>ПОЛОВАЯ ДИФФЕРЕНЦИАЦИЯ ОБУЧАЮЩИХСЯ</a:t>
            </a:r>
          </a:p>
          <a:p>
            <a:r>
              <a:rPr lang="en-US" sz="1000" dirty="0" smtClean="0"/>
              <a:t> </a:t>
            </a:r>
            <a:endParaRPr lang="ru-RU" sz="1000" dirty="0"/>
          </a:p>
        </p:txBody>
      </p:sp>
      <p:sp>
        <p:nvSpPr>
          <p:cNvPr id="3" name="Прямоугольник 2"/>
          <p:cNvSpPr/>
          <p:nvPr/>
        </p:nvSpPr>
        <p:spPr>
          <a:xfrm>
            <a:off x="323528" y="1124744"/>
            <a:ext cx="8820472" cy="3447098"/>
          </a:xfrm>
          <a:prstGeom prst="rect">
            <a:avLst/>
          </a:prstGeom>
        </p:spPr>
        <p:txBody>
          <a:bodyPr wrap="square">
            <a:spAutoFit/>
          </a:bodyPr>
          <a:lstStyle/>
          <a:p>
            <a:r>
              <a:rPr lang="en-US" sz="1100" dirty="0" smtClean="0"/>
              <a:t> </a:t>
            </a:r>
            <a:endParaRPr lang="ru-RU" sz="1400" b="1" dirty="0" smtClean="0">
              <a:solidFill>
                <a:srgbClr val="C00000"/>
              </a:solidFill>
            </a:endParaRPr>
          </a:p>
          <a:p>
            <a:r>
              <a:rPr lang="en-US" sz="1400" b="1" dirty="0" smtClean="0">
                <a:solidFill>
                  <a:srgbClr val="C00000"/>
                </a:solidFill>
              </a:rPr>
              <a:t>    </a:t>
            </a:r>
            <a:r>
              <a:rPr lang="en-US" sz="1400" b="1" dirty="0" smtClean="0">
                <a:solidFill>
                  <a:srgbClr val="C00000"/>
                </a:solidFill>
                <a:latin typeface="+mj-lt"/>
              </a:rPr>
              <a:t>  </a:t>
            </a:r>
            <a:r>
              <a:rPr lang="ru-RU" sz="1400" b="1" dirty="0" smtClean="0">
                <a:solidFill>
                  <a:srgbClr val="C00000"/>
                </a:solidFill>
                <a:latin typeface="+mj-lt"/>
              </a:rPr>
              <a:t>ОКАЗЫВАЕТСЯ….</a:t>
            </a:r>
          </a:p>
          <a:p>
            <a:r>
              <a:rPr lang="ru-RU" sz="1100" dirty="0" smtClean="0">
                <a:latin typeface="+mj-lt"/>
              </a:rPr>
              <a:t>• Традиционное образование больше подходит для девочек. Девочки легче адаптируются, мальчики же более подвержены школьной </a:t>
            </a:r>
            <a:r>
              <a:rPr lang="ru-RU" sz="1100" dirty="0" err="1" smtClean="0">
                <a:latin typeface="+mj-lt"/>
              </a:rPr>
              <a:t>дезадаптации</a:t>
            </a:r>
            <a:r>
              <a:rPr lang="ru-RU" sz="1100" dirty="0" smtClean="0">
                <a:latin typeface="+mj-lt"/>
              </a:rPr>
              <a:t>.</a:t>
            </a:r>
          </a:p>
          <a:p>
            <a:r>
              <a:rPr lang="ru-RU" sz="1100" dirty="0" smtClean="0">
                <a:latin typeface="+mj-lt"/>
              </a:rPr>
              <a:t>• Мальчики сообразительны, находчивы, изобретательны, лучше выдвигают новые идеи, лучше работают, если надо решить принципиально новую задачу. Девочки лучше выполняют задачи уже не новые, типовые, шаблонные.</a:t>
            </a:r>
          </a:p>
          <a:p>
            <a:r>
              <a:rPr lang="ru-RU" sz="1100" dirty="0" smtClean="0">
                <a:latin typeface="+mj-lt"/>
              </a:rPr>
              <a:t>• Мальчики превосходят девочек по пространственным способностям, а девочки превосходят мальчиков по вербальным.</a:t>
            </a:r>
          </a:p>
          <a:p>
            <a:r>
              <a:rPr lang="ru-RU" sz="1100" dirty="0" smtClean="0">
                <a:latin typeface="+mj-lt"/>
              </a:rPr>
              <a:t>• Девочки опираются на механическое запоминание, поэтому их успешность в обучении зависит от степени развития памяти. У мальчиков такой зависимости нет.</a:t>
            </a:r>
          </a:p>
          <a:p>
            <a:r>
              <a:rPr lang="ru-RU" sz="1100" dirty="0" smtClean="0">
                <a:latin typeface="+mj-lt"/>
              </a:rPr>
              <a:t>• Девочки более конформны и внушаемы, чем мальчики. Их восприятие более детализировано, а мышление более конкретно и прагматично, что ориентирует на результат.</a:t>
            </a:r>
          </a:p>
          <a:p>
            <a:r>
              <a:rPr lang="ru-RU" sz="1100" dirty="0" smtClean="0">
                <a:latin typeface="+mj-lt"/>
              </a:rPr>
              <a:t>• Мальчики больше ориентированы на информацию, а девочки - на отношения между людьми. Мальчики чаще задают взрослым вопросы ради получения конкретной информации, а девочки ради установления контакта со взрослыми.</a:t>
            </a:r>
          </a:p>
          <a:p>
            <a:r>
              <a:rPr lang="ru-RU" sz="1100" dirty="0" smtClean="0">
                <a:latin typeface="+mj-lt"/>
              </a:rPr>
              <a:t>• Период врабатываемости также зависит от пола: девочки после начала занятия быстро набирают оптимальный уровень работоспособности, мальчики врабатываются долго. Когда мальчики достигнут пика работоспособности, девочки начинают уставать.</a:t>
            </a:r>
          </a:p>
          <a:p>
            <a:r>
              <a:rPr lang="ru-RU" sz="1100" dirty="0" smtClean="0">
                <a:latin typeface="+mj-lt"/>
              </a:rPr>
              <a:t>• Для мальчиков важно, что оценивается в их деятельности, для девочек — кто их оценивает и как.</a:t>
            </a:r>
          </a:p>
          <a:p>
            <a:r>
              <a:rPr lang="ru-RU" sz="1100" dirty="0" smtClean="0">
                <a:latin typeface="+mj-lt"/>
              </a:rPr>
              <a:t>• Мальчиков интересует суть оценки, а девочки заинтересованы в эмоциональном общении со взрослыми.</a:t>
            </a:r>
          </a:p>
          <a:p>
            <a:r>
              <a:rPr lang="en-US" sz="1400" dirty="0" smtClean="0">
                <a:latin typeface="+mj-lt"/>
              </a:rPr>
              <a:t> </a:t>
            </a:r>
            <a:endParaRPr lang="ru-RU" sz="1400" dirty="0" smtClean="0">
              <a:latin typeface="+mj-lt"/>
            </a:endParaRPr>
          </a:p>
          <a:p>
            <a:r>
              <a:rPr lang="en-US" sz="1400" dirty="0" smtClean="0">
                <a:latin typeface="+mj-lt"/>
              </a:rPr>
              <a:t>    </a:t>
            </a:r>
            <a:endParaRPr kumimoji="0" lang="ru-RU" sz="1400" b="1" i="0" u="none" strike="noStrike" cap="none" normalizeH="0" baseline="0" dirty="0" smtClean="0">
              <a:ln>
                <a:noFill/>
              </a:ln>
              <a:solidFill>
                <a:srgbClr val="C00000"/>
              </a:solidFill>
              <a:effectLst/>
              <a:latin typeface="+mj-lt"/>
              <a:cs typeface="Arial" pitchFamily="34" charset="0"/>
            </a:endParaRPr>
          </a:p>
        </p:txBody>
      </p:sp>
      <p:sp>
        <p:nvSpPr>
          <p:cNvPr id="4" name="Прямоугольник 3"/>
          <p:cNvSpPr/>
          <p:nvPr/>
        </p:nvSpPr>
        <p:spPr>
          <a:xfrm>
            <a:off x="323528" y="4293096"/>
            <a:ext cx="8604448" cy="2893100"/>
          </a:xfrm>
          <a:prstGeom prst="rect">
            <a:avLst/>
          </a:prstGeom>
        </p:spPr>
        <p:txBody>
          <a:bodyPr wrap="square">
            <a:spAutoFit/>
          </a:bodyPr>
          <a:lstStyle/>
          <a:p>
            <a:r>
              <a:rPr lang="en-US" sz="1400" dirty="0" smtClean="0">
                <a:solidFill>
                  <a:srgbClr val="C00000"/>
                </a:solidFill>
                <a:latin typeface="+mj-lt"/>
              </a:rPr>
              <a:t>  </a:t>
            </a:r>
            <a:r>
              <a:rPr lang="ru-RU" sz="1400" b="1" dirty="0" smtClean="0">
                <a:solidFill>
                  <a:srgbClr val="C00000"/>
                </a:solidFill>
                <a:latin typeface="+mj-lt"/>
              </a:rPr>
              <a:t>ПОЭТОМУ…</a:t>
            </a:r>
            <a:endParaRPr lang="ru-RU" sz="1400" dirty="0" smtClean="0">
              <a:solidFill>
                <a:srgbClr val="C00000"/>
              </a:solidFill>
              <a:latin typeface="+mj-lt"/>
            </a:endParaRPr>
          </a:p>
          <a:p>
            <a:r>
              <a:rPr lang="en-US" sz="1100" dirty="0" smtClean="0">
                <a:latin typeface="+mj-lt"/>
              </a:rPr>
              <a:t> </a:t>
            </a:r>
            <a:endParaRPr lang="ru-RU" sz="1100" dirty="0" smtClean="0">
              <a:latin typeface="+mj-lt"/>
            </a:endParaRPr>
          </a:p>
          <a:p>
            <a:r>
              <a:rPr lang="ru-RU" sz="1100" dirty="0" smtClean="0">
                <a:latin typeface="+mj-lt"/>
              </a:rPr>
              <a:t>•</a:t>
            </a:r>
            <a:r>
              <a:rPr lang="en-US" sz="1100" dirty="0" smtClean="0">
                <a:latin typeface="+mj-lt"/>
              </a:rPr>
              <a:t>          </a:t>
            </a:r>
            <a:r>
              <a:rPr lang="ru-RU" sz="1100" dirty="0" smtClean="0">
                <a:latin typeface="+mj-lt"/>
              </a:rPr>
              <a:t>Не забывайте, что перед вами не бесполый ребёнок, а мальчик или девочка с половыми особенностями мышления, восприятия, эмоций.</a:t>
            </a:r>
          </a:p>
          <a:p>
            <a:r>
              <a:rPr lang="ru-RU" sz="1100" dirty="0" smtClean="0">
                <a:latin typeface="+mj-lt"/>
              </a:rPr>
              <a:t>•</a:t>
            </a:r>
            <a:r>
              <a:rPr lang="en-US" sz="1100" dirty="0" smtClean="0">
                <a:latin typeface="+mj-lt"/>
              </a:rPr>
              <a:t>          </a:t>
            </a:r>
            <a:r>
              <a:rPr lang="ru-RU" sz="1100" dirty="0" smtClean="0">
                <a:latin typeface="+mj-lt"/>
              </a:rPr>
              <a:t>Обучая мальчиков, опирайтесь на их высокую поисковую активность и сообразительность.</a:t>
            </a:r>
          </a:p>
          <a:p>
            <a:r>
              <a:rPr lang="ru-RU" sz="1100" dirty="0" smtClean="0">
                <a:latin typeface="+mj-lt"/>
              </a:rPr>
              <a:t>•</a:t>
            </a:r>
            <a:r>
              <a:rPr lang="en-US" sz="1100" dirty="0" smtClean="0">
                <a:latin typeface="+mj-lt"/>
              </a:rPr>
              <a:t>          </a:t>
            </a:r>
            <a:r>
              <a:rPr lang="ru-RU" sz="1100" dirty="0" smtClean="0">
                <a:latin typeface="+mj-lt"/>
              </a:rPr>
              <a:t>Обучая девочек, не только разбирайте с ними принцип выполнения задания, но и учите их действовать самостоятельно, а не по заранее разработанным схемам.</a:t>
            </a:r>
          </a:p>
          <a:p>
            <a:r>
              <a:rPr lang="ru-RU" sz="1100" dirty="0" smtClean="0">
                <a:latin typeface="+mj-lt"/>
              </a:rPr>
              <a:t>•</a:t>
            </a:r>
            <a:r>
              <a:rPr lang="en-US" sz="1100" dirty="0" smtClean="0">
                <a:latin typeface="+mj-lt"/>
              </a:rPr>
              <a:t>          </a:t>
            </a:r>
            <a:r>
              <a:rPr lang="ru-RU" sz="1100" dirty="0" smtClean="0">
                <a:latin typeface="+mj-lt"/>
              </a:rPr>
              <a:t>Ругая мальчика, помните о его эмоциональной чувствительности. Изложите ему кратко и точно своё недовольство. Мальчик не способен долго удерживать эмоциональное напряжение, очень скоро он перестанет вас слушать и слышать.</a:t>
            </a:r>
          </a:p>
          <a:p>
            <a:r>
              <a:rPr lang="ru-RU" sz="1100" dirty="0" smtClean="0">
                <a:latin typeface="+mj-lt"/>
              </a:rPr>
              <a:t>•</a:t>
            </a:r>
            <a:r>
              <a:rPr lang="en-US" sz="1100" dirty="0" smtClean="0">
                <a:latin typeface="+mj-lt"/>
              </a:rPr>
              <a:t>          </a:t>
            </a:r>
            <a:r>
              <a:rPr lang="ru-RU" sz="1100" dirty="0" smtClean="0">
                <a:latin typeface="+mj-lt"/>
              </a:rPr>
              <a:t>Ругая девочку, помните об её эмоциональной бурной реакции, которая помешает ей понять, за что её ругают. Спокойно разберите её ошибки.</a:t>
            </a:r>
          </a:p>
          <a:p>
            <a:r>
              <a:rPr lang="ru-RU" sz="1100" dirty="0" smtClean="0">
                <a:latin typeface="+mj-lt"/>
              </a:rPr>
              <a:t>•</a:t>
            </a:r>
            <a:r>
              <a:rPr lang="en-US" sz="1100" dirty="0" smtClean="0">
                <a:latin typeface="+mj-lt"/>
              </a:rPr>
              <a:t>          </a:t>
            </a:r>
            <a:r>
              <a:rPr lang="ru-RU" sz="1100" dirty="0" smtClean="0">
                <a:latin typeface="+mj-lt"/>
              </a:rPr>
              <a:t>Девочки могут капризничать из-за усталости (истощение правого эмоционального полушария), мальчики же в этом случае истощаются информационно (снижение активности левого логического полушария). Ругать их за это бесполезно и безнравственно. </a:t>
            </a:r>
          </a:p>
          <a:p>
            <a:pPr marL="342900" lvl="0" indent="-342900" fontAlgn="base">
              <a:spcBef>
                <a:spcPct val="0"/>
              </a:spcBef>
              <a:spcAft>
                <a:spcPct val="0"/>
              </a:spcAft>
              <a:buFontTx/>
              <a:buAutoNum type="arabicParenR"/>
            </a:pPr>
            <a:endParaRPr lang="ru-RU" b="1" dirty="0" smtClean="0">
              <a:solidFill>
                <a:srgbClr val="C00000"/>
              </a:solidFill>
            </a:endParaRPr>
          </a:p>
          <a:p>
            <a:pPr marL="342900" lvl="0" indent="-342900" fontAlgn="base">
              <a:spcBef>
                <a:spcPct val="0"/>
              </a:spcBef>
              <a:spcAft>
                <a:spcPct val="0"/>
              </a:spcAft>
              <a:buFontTx/>
              <a:buAutoNum type="arabicParenR"/>
            </a:pPr>
            <a:endParaRPr kumimoji="0" lang="ru-RU" b="1" i="0" u="none" strike="noStrike" cap="none" normalizeH="0" baseline="0" dirty="0" smtClean="0">
              <a:ln>
                <a:noFill/>
              </a:ln>
              <a:solidFill>
                <a:srgbClr val="C00000"/>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1"/>
          <p:cNvSpPr>
            <a:spLocks noChangeArrowheads="1"/>
          </p:cNvSpPr>
          <p:nvPr/>
        </p:nvSpPr>
        <p:spPr bwMode="auto">
          <a:xfrm>
            <a:off x="179512" y="0"/>
            <a:ext cx="8964488" cy="58785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4400" b="0" i="0" u="none" strike="noStrike" cap="none" normalizeH="0" baseline="0" dirty="0" smtClean="0">
                <a:ln>
                  <a:noFill/>
                </a:ln>
                <a:solidFill>
                  <a:schemeClr val="tx2"/>
                </a:solidFill>
                <a:effectLst>
                  <a:glow rad="101600">
                    <a:schemeClr val="bg1">
                      <a:alpha val="60000"/>
                    </a:schemeClr>
                  </a:glow>
                </a:effectLst>
                <a:ea typeface="Times New Roman" pitchFamily="18" charset="0"/>
                <a:cs typeface="Arial" pitchFamily="34" charset="0"/>
              </a:rPr>
              <a:t> </a:t>
            </a:r>
            <a:r>
              <a:rPr kumimoji="0" lang="ru-RU" sz="4400" b="1" i="0" u="none" strike="noStrike" cap="none" normalizeH="0" baseline="0" dirty="0" smtClean="0">
                <a:ln>
                  <a:noFill/>
                </a:ln>
                <a:solidFill>
                  <a:schemeClr val="tx2"/>
                </a:solidFill>
                <a:effectLst>
                  <a:glow rad="101600">
                    <a:schemeClr val="bg1">
                      <a:alpha val="60000"/>
                    </a:schemeClr>
                  </a:glow>
                </a:effectLst>
                <a:ea typeface="Times New Roman" pitchFamily="18" charset="0"/>
                <a:cs typeface="Arial" pitchFamily="34" charset="0"/>
              </a:rPr>
              <a:t>Типы людей по ведущей сенсорной модальности</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4400" b="0" i="0" u="none" strike="noStrike" cap="none" normalizeH="0" baseline="0" dirty="0" smtClean="0">
              <a:ln>
                <a:noFill/>
              </a:ln>
              <a:solidFill>
                <a:schemeClr val="tx2"/>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endParaRPr kumimoji="0" lang="ru-RU" sz="800" b="1" i="0" u="sng"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ru-RU" sz="800" b="1" i="0" u="sng"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ru-RU"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ru-RU" sz="1600" dirty="0">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ru-RU"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ru-RU" sz="1600" dirty="0" smtClean="0">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ru-RU" sz="1600" dirty="0">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ru-RU" sz="1600" dirty="0" smtClean="0">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ru-RU" sz="1600" dirty="0">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ru-RU" sz="1600" dirty="0" smtClean="0">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ru-RU"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ru-RU" sz="1600" dirty="0">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ru-RU" sz="1600" b="1" i="0" u="sng" strike="noStrike" cap="none" normalizeH="0" baseline="0" dirty="0" smtClean="0">
              <a:ln>
                <a:noFill/>
              </a:ln>
              <a:solidFill>
                <a:srgbClr val="C00000"/>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ru-RU" sz="1600" b="1" u="sng" dirty="0">
              <a:solidFill>
                <a:srgbClr val="C00000"/>
              </a:solidFill>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ru-RU" sz="1600" b="1" i="0" u="sng" strike="noStrike" cap="none" normalizeH="0" baseline="0" dirty="0" smtClean="0">
              <a:ln>
                <a:noFill/>
              </a:ln>
              <a:solidFill>
                <a:srgbClr val="C00000"/>
              </a:solidFill>
              <a:effectLst/>
              <a:latin typeface="Arial" pitchFamily="34" charset="0"/>
              <a:cs typeface="Arial" pitchFamily="34" charset="0"/>
            </a:endParaRPr>
          </a:p>
        </p:txBody>
      </p:sp>
      <p:pic>
        <p:nvPicPr>
          <p:cNvPr id="166915" name="Picture 3" descr="http://s020.radikal.ru/i721/1311/db/7bd94d8d8d72.jpg"/>
          <p:cNvPicPr>
            <a:picLocks noChangeAspect="1" noChangeArrowheads="1"/>
          </p:cNvPicPr>
          <p:nvPr/>
        </p:nvPicPr>
        <p:blipFill>
          <a:blip r:embed="rId2" cstate="print"/>
          <a:srcRect l="51974" t="19935" r="26764" b="55530"/>
          <a:stretch>
            <a:fillRect/>
          </a:stretch>
        </p:blipFill>
        <p:spPr bwMode="auto">
          <a:xfrm>
            <a:off x="7164288" y="1412776"/>
            <a:ext cx="1782198" cy="1584176"/>
          </a:xfrm>
          <a:prstGeom prst="rect">
            <a:avLst/>
          </a:prstGeom>
          <a:ln>
            <a:noFill/>
          </a:ln>
          <a:effectLst>
            <a:softEdge rad="112500"/>
          </a:effectLst>
        </p:spPr>
      </p:pic>
      <p:sp>
        <p:nvSpPr>
          <p:cNvPr id="5" name="Прямоугольник 4"/>
          <p:cNvSpPr/>
          <p:nvPr/>
        </p:nvSpPr>
        <p:spPr>
          <a:xfrm>
            <a:off x="395536" y="1340768"/>
            <a:ext cx="6858000" cy="1815882"/>
          </a:xfrm>
          <a:prstGeom prst="rect">
            <a:avLst/>
          </a:prstGeom>
        </p:spPr>
        <p:txBody>
          <a:bodyPr wrap="square">
            <a:spAutoFit/>
          </a:bodyPr>
          <a:lstStyle/>
          <a:p>
            <a:r>
              <a:rPr kumimoji="0" lang="ru-RU" sz="1400" b="1" i="0" u="sng" strike="noStrike" cap="none" normalizeH="0" baseline="0" dirty="0" smtClean="0">
                <a:ln>
                  <a:noFill/>
                </a:ln>
                <a:solidFill>
                  <a:srgbClr val="C00000"/>
                </a:solidFill>
                <a:effectLst/>
                <a:latin typeface="Arial" pitchFamily="34" charset="0"/>
                <a:ea typeface="Times New Roman" pitchFamily="18" charset="0"/>
                <a:cs typeface="Arial" pitchFamily="34" charset="0"/>
              </a:rPr>
              <a:t>Визуальный тип: </a:t>
            </a:r>
            <a: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вся воспринимаемая информация представляется этому типу людей в виде ярких картин, зрительных образов. Рассказывая что-то, эти люди часто жестикулируют, как бы рисуя в воздухе представляемые образы. Человек с визуальной репрезентативной системой, собираясь что-то сказать, перебирает и просматривает в памяти картинки, чтобы определить, что происходит в настоящий момент. Это совершается очень быстро. Темп речи у него выше, чем у людей с </a:t>
            </a:r>
            <a:r>
              <a:rPr kumimoji="0" lang="ru-RU"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аудиальной</a:t>
            </a:r>
            <a: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и кинестетической репрезентативными системами.</a:t>
            </a:r>
            <a:endParaRPr lang="ru-RU" sz="1400" dirty="0"/>
          </a:p>
        </p:txBody>
      </p:sp>
      <p:sp>
        <p:nvSpPr>
          <p:cNvPr id="6" name="Прямоугольник 5"/>
          <p:cNvSpPr/>
          <p:nvPr/>
        </p:nvSpPr>
        <p:spPr>
          <a:xfrm>
            <a:off x="3203848" y="3212976"/>
            <a:ext cx="5724128" cy="2031325"/>
          </a:xfrm>
          <a:prstGeom prst="rect">
            <a:avLst/>
          </a:prstGeom>
        </p:spPr>
        <p:txBody>
          <a:bodyPr wrap="square">
            <a:spAutoFit/>
          </a:bodyPr>
          <a:lstStyle/>
          <a:p>
            <a:pPr lvl="0" algn="just" eaLnBrk="0" fontAlgn="base" hangingPunct="0">
              <a:spcBef>
                <a:spcPct val="0"/>
              </a:spcBef>
              <a:spcAft>
                <a:spcPct val="0"/>
              </a:spcAft>
            </a:pPr>
            <a:r>
              <a:rPr kumimoji="0" lang="ru-RU" b="1" i="0" u="sng" strike="noStrike" cap="none" normalizeH="0" baseline="0" dirty="0" err="1" smtClean="0">
                <a:ln>
                  <a:noFill/>
                </a:ln>
                <a:solidFill>
                  <a:srgbClr val="C00000"/>
                </a:solidFill>
                <a:effectLst/>
                <a:latin typeface="Arial" pitchFamily="34" charset="0"/>
                <a:ea typeface="Times New Roman" pitchFamily="18" charset="0"/>
                <a:cs typeface="Arial" pitchFamily="34" charset="0"/>
              </a:rPr>
              <a:t>Аудиальный</a:t>
            </a:r>
            <a:r>
              <a:rPr kumimoji="0" lang="ru-RU" b="1" i="0" u="sng" strike="noStrike" cap="none" normalizeH="0" baseline="0" dirty="0" smtClean="0">
                <a:ln>
                  <a:noFill/>
                </a:ln>
                <a:solidFill>
                  <a:srgbClr val="C00000"/>
                </a:solidFill>
                <a:effectLst/>
                <a:latin typeface="Arial" pitchFamily="34" charset="0"/>
                <a:ea typeface="Times New Roman" pitchFamily="18" charset="0"/>
                <a:cs typeface="Arial" pitchFamily="34" charset="0"/>
              </a:rPr>
              <a:t> тип:</a:t>
            </a:r>
            <a:r>
              <a:rPr kumimoji="0" lang="ru-RU" b="1" i="0" strike="noStrike" cap="none" normalizeH="0" baseline="0" dirty="0" smtClean="0">
                <a:ln>
                  <a:noFill/>
                </a:ln>
                <a:solidFill>
                  <a:srgbClr val="C00000"/>
                </a:solidFill>
                <a:effectLst/>
                <a:latin typeface="Arial" pitchFamily="34" charset="0"/>
                <a:ea typeface="Times New Roman" pitchFamily="18" charset="0"/>
                <a:cs typeface="Arial" pitchFamily="34" charset="0"/>
              </a:rPr>
              <a:t> </a:t>
            </a:r>
            <a:r>
              <a:rPr kumimoji="0" lang="ru-RU"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человек с </a:t>
            </a:r>
            <a:r>
              <a:rPr kumimoji="0" lang="ru-RU"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аудиальной</a:t>
            </a:r>
            <a:r>
              <a:rPr kumimoji="0" lang="ru-RU"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репрезентативной системой, собираясь что-то сказать, прислушивается к своему внутреннему голосу. Ему трудно сделать выбор; внутренний голос постоянно ведёт дискуссию, не зная чему отдать предпочтение.</a:t>
            </a:r>
            <a:endParaRPr kumimoji="0" lang="ru-RU" b="0" i="0" u="none" strike="noStrike" cap="none" normalizeH="0" baseline="0" dirty="0" smtClean="0">
              <a:ln>
                <a:noFill/>
              </a:ln>
              <a:solidFill>
                <a:schemeClr val="tx1"/>
              </a:solidFill>
              <a:effectLst/>
              <a:latin typeface="Arial" pitchFamily="34" charset="0"/>
              <a:cs typeface="Arial" pitchFamily="34" charset="0"/>
            </a:endParaRPr>
          </a:p>
          <a:p>
            <a:pPr lvl="0" algn="just" eaLnBrk="0" fontAlgn="base" hangingPunct="0">
              <a:spcBef>
                <a:spcPct val="0"/>
              </a:spcBef>
              <a:spcAft>
                <a:spcPct val="0"/>
              </a:spcAft>
            </a:pPr>
            <a:endParaRPr kumimoji="0" lang="ru-RU" b="1" i="0" u="sng" strike="noStrike" cap="none" normalizeH="0" baseline="0" dirty="0" smtClean="0">
              <a:ln>
                <a:noFill/>
              </a:ln>
              <a:solidFill>
                <a:srgbClr val="C00000"/>
              </a:solidFill>
              <a:effectLst/>
              <a:latin typeface="Arial" pitchFamily="34" charset="0"/>
              <a:cs typeface="Arial" pitchFamily="34" charset="0"/>
            </a:endParaRPr>
          </a:p>
        </p:txBody>
      </p:sp>
      <p:pic>
        <p:nvPicPr>
          <p:cNvPr id="166917" name="Picture 5" descr="http://online-raskraski.ru/media/icons/color/1/ushastye-inoplanetjane_small.jpg"/>
          <p:cNvPicPr>
            <a:picLocks noChangeAspect="1" noChangeArrowheads="1"/>
          </p:cNvPicPr>
          <p:nvPr/>
        </p:nvPicPr>
        <p:blipFill>
          <a:blip r:embed="rId3" cstate="print"/>
          <a:srcRect t="10185"/>
          <a:stretch>
            <a:fillRect/>
          </a:stretch>
        </p:blipFill>
        <p:spPr bwMode="auto">
          <a:xfrm>
            <a:off x="1115616" y="3140968"/>
            <a:ext cx="2121024" cy="1905000"/>
          </a:xfrm>
          <a:prstGeom prst="rect">
            <a:avLst/>
          </a:prstGeom>
          <a:ln>
            <a:noFill/>
          </a:ln>
          <a:effectLst>
            <a:softEdge rad="112500"/>
          </a:effectLst>
        </p:spPr>
      </p:pic>
      <p:sp>
        <p:nvSpPr>
          <p:cNvPr id="8" name="Прямоугольник 7"/>
          <p:cNvSpPr/>
          <p:nvPr/>
        </p:nvSpPr>
        <p:spPr>
          <a:xfrm>
            <a:off x="0" y="5103674"/>
            <a:ext cx="6012160" cy="1754326"/>
          </a:xfrm>
          <a:prstGeom prst="rect">
            <a:avLst/>
          </a:prstGeom>
        </p:spPr>
        <p:txBody>
          <a:bodyPr wrap="square">
            <a:spAutoFit/>
          </a:bodyPr>
          <a:lstStyle/>
          <a:p>
            <a:pPr lvl="0" algn="just" eaLnBrk="0" fontAlgn="base" hangingPunct="0">
              <a:spcBef>
                <a:spcPct val="0"/>
              </a:spcBef>
              <a:spcAft>
                <a:spcPct val="0"/>
              </a:spcAft>
            </a:pPr>
            <a:r>
              <a:rPr kumimoji="0" lang="ru-RU" b="1" i="0" u="sng" strike="noStrike" cap="none" normalizeH="0" baseline="0" dirty="0" smtClean="0">
                <a:ln>
                  <a:noFill/>
                </a:ln>
                <a:solidFill>
                  <a:srgbClr val="C00000"/>
                </a:solidFill>
                <a:effectLst/>
                <a:latin typeface="Arial" pitchFamily="34" charset="0"/>
                <a:ea typeface="Times New Roman" pitchFamily="18" charset="0"/>
                <a:cs typeface="Arial" pitchFamily="34" charset="0"/>
              </a:rPr>
              <a:t>Кинестетический тип: </a:t>
            </a:r>
            <a:r>
              <a:rPr kumimoji="0" lang="ru-RU"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эти люди хорошо запоминают ощущения, движения. Вспоминая, они как бы сначала воссоздают, повторяют движения и ощущения тела. Люди с кинестетической репрезентативной системой прежде чём сказать, прислушиваются к своим внутренним чувствам.</a:t>
            </a:r>
            <a:endParaRPr kumimoji="0" lang="ru-RU" b="0" i="0" u="none" strike="noStrike" cap="none" normalizeH="0" baseline="0" dirty="0" smtClean="0">
              <a:ln>
                <a:noFill/>
              </a:ln>
              <a:solidFill>
                <a:schemeClr val="tx1"/>
              </a:solidFill>
              <a:effectLst/>
              <a:latin typeface="Arial" pitchFamily="34" charset="0"/>
              <a:cs typeface="Arial" pitchFamily="34" charset="0"/>
            </a:endParaRPr>
          </a:p>
        </p:txBody>
      </p:sp>
      <p:pic>
        <p:nvPicPr>
          <p:cNvPr id="166919" name="Picture 7" descr="http://www.infokr.com.ua/upload/blog/494/ynft%203.jpg"/>
          <p:cNvPicPr>
            <a:picLocks noChangeAspect="1" noChangeArrowheads="1"/>
          </p:cNvPicPr>
          <p:nvPr/>
        </p:nvPicPr>
        <p:blipFill>
          <a:blip r:embed="rId4" cstate="print"/>
          <a:srcRect t="15133"/>
          <a:stretch>
            <a:fillRect/>
          </a:stretch>
        </p:blipFill>
        <p:spPr bwMode="auto">
          <a:xfrm>
            <a:off x="6156176" y="4581128"/>
            <a:ext cx="1914830" cy="2083096"/>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1"/>
          <p:cNvSpPr>
            <a:spLocks noChangeArrowheads="1"/>
          </p:cNvSpPr>
          <p:nvPr/>
        </p:nvSpPr>
        <p:spPr bwMode="auto">
          <a:xfrm>
            <a:off x="0" y="0"/>
            <a:ext cx="9144000" cy="687880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209550" algn="ctr"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Организация учебно-воспитательного процесса</a:t>
            </a:r>
            <a:r>
              <a:rPr lang="ru-RU" sz="1000" dirty="0">
                <a:solidFill>
                  <a:srgbClr val="C00000"/>
                </a:solidFill>
                <a:latin typeface="Arial" pitchFamily="34" charset="0"/>
                <a:cs typeface="Arial" pitchFamily="34" charset="0"/>
              </a:rPr>
              <a:t> </a:t>
            </a:r>
            <a:r>
              <a:rPr lang="ru-RU" sz="1000" dirty="0" smtClean="0">
                <a:solidFill>
                  <a:srgbClr val="C00000"/>
                </a:solidFill>
                <a:latin typeface="Arial" pitchFamily="34" charset="0"/>
                <a:cs typeface="Arial" pitchFamily="34" charset="0"/>
              </a:rPr>
              <a:t>  </a:t>
            </a:r>
            <a:r>
              <a:rPr kumimoji="0" lang="ru-RU" sz="1000" b="1"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с учётом ведущей визуальной модальности ученика</a:t>
            </a:r>
            <a:endParaRPr kumimoji="0" lang="ru-RU" sz="1000" b="0" i="0" u="none" strike="noStrike" cap="none" normalizeH="0" baseline="0" dirty="0" smtClean="0">
              <a:ln>
                <a:noFill/>
              </a:ln>
              <a:solidFill>
                <a:srgbClr val="C00000"/>
              </a:solidFill>
              <a:effectLst/>
              <a:latin typeface="Arial" pitchFamily="34" charset="0"/>
              <a:cs typeface="Arial" pitchFamily="34" charset="0"/>
            </a:endParaRPr>
          </a:p>
          <a:p>
            <a:pPr marL="0" marR="0" lvl="0" indent="209550" algn="just"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ru-RU" sz="1000" b="0" i="0" u="none" strike="noStrike" cap="none" normalizeH="0" baseline="0" dirty="0" smtClean="0">
              <a:ln>
                <a:noFill/>
              </a:ln>
              <a:solidFill>
                <a:schemeClr val="tx1"/>
              </a:solidFill>
              <a:effectLst/>
              <a:latin typeface="Arial" pitchFamily="34" charset="0"/>
              <a:cs typeface="Arial" pitchFamily="34" charset="0"/>
            </a:endParaRPr>
          </a:p>
          <a:p>
            <a:pPr marL="0" marR="0" lvl="0" indent="209550" algn="just" defTabSz="914400" rtl="0" eaLnBrk="0" fontAlgn="base" latinLnBrk="0" hangingPunct="0">
              <a:lnSpc>
                <a:spcPct val="100000"/>
              </a:lnSpc>
              <a:spcBef>
                <a:spcPct val="0"/>
              </a:spcBef>
              <a:spcAft>
                <a:spcPct val="0"/>
              </a:spcAft>
              <a:buClrTx/>
              <a:buSzTx/>
              <a:buFontTx/>
              <a:buNone/>
              <a:tabLst/>
            </a:pPr>
            <a:r>
              <a:rPr kumimoji="0" lang="ru-RU" sz="10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Для </a:t>
            </a:r>
            <a:r>
              <a:rPr kumimoji="0" lang="ru-RU" sz="10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визуалов</a:t>
            </a:r>
            <a:r>
              <a:rPr kumimoji="0" lang="ru-RU" sz="10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вся информация должна быть представлена в картинках, таблицах, схемах и диаграммах. Такие учащиеся предпочитают сами читать текст учебника, чем слушать устное объяснение учителя.</a:t>
            </a:r>
            <a:endParaRPr kumimoji="0" lang="ru-RU" sz="1000" b="0" i="0" u="none" strike="noStrike" cap="none" normalizeH="0" baseline="0" dirty="0" smtClean="0">
              <a:ln>
                <a:noFill/>
              </a:ln>
              <a:solidFill>
                <a:schemeClr val="tx1"/>
              </a:solidFill>
              <a:effectLst/>
              <a:latin typeface="Arial" pitchFamily="34" charset="0"/>
              <a:cs typeface="Arial" pitchFamily="34" charset="0"/>
            </a:endParaRPr>
          </a:p>
          <a:p>
            <a:pPr marL="0" marR="0" lvl="0" indent="209550" algn="just" defTabSz="914400" rtl="0" eaLnBrk="0" fontAlgn="base" latinLnBrk="0" hangingPunct="0">
              <a:lnSpc>
                <a:spcPct val="100000"/>
              </a:lnSpc>
              <a:spcBef>
                <a:spcPct val="0"/>
              </a:spcBef>
              <a:spcAft>
                <a:spcPct val="0"/>
              </a:spcAft>
              <a:buClrTx/>
              <a:buSzTx/>
              <a:buFontTx/>
              <a:buNone/>
              <a:tabLst/>
            </a:pPr>
            <a:r>
              <a:rPr kumimoji="0" lang="ru-RU" sz="10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Для </a:t>
            </a:r>
            <a:r>
              <a:rPr kumimoji="0" lang="ru-RU" sz="10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визуалов</a:t>
            </a:r>
            <a:r>
              <a:rPr kumimoji="0" lang="ru-RU" sz="10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необходимо хорошее освещение рабочего места, в сумерках и при плохом освещении у них снижается работоспособность. </a:t>
            </a:r>
            <a:r>
              <a:rPr kumimoji="0" lang="ru-RU" sz="10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Визуалистов</a:t>
            </a:r>
            <a:r>
              <a:rPr kumimoji="0" lang="ru-RU" sz="10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следует посадить на первые парты.</a:t>
            </a:r>
            <a:endParaRPr kumimoji="0" lang="ru-RU" sz="1000" b="0" i="0" u="none" strike="noStrike" cap="none" normalizeH="0" baseline="0" dirty="0" smtClean="0">
              <a:ln>
                <a:noFill/>
              </a:ln>
              <a:solidFill>
                <a:schemeClr val="tx1"/>
              </a:solidFill>
              <a:effectLst/>
              <a:latin typeface="Arial" pitchFamily="34" charset="0"/>
              <a:cs typeface="Arial" pitchFamily="34" charset="0"/>
            </a:endParaRPr>
          </a:p>
          <a:p>
            <a:pPr marL="0" marR="0" lvl="0" indent="209550" algn="just" defTabSz="914400" rtl="0" eaLnBrk="0" fontAlgn="base" latinLnBrk="0" hangingPunct="0">
              <a:lnSpc>
                <a:spcPct val="100000"/>
              </a:lnSpc>
              <a:spcBef>
                <a:spcPct val="0"/>
              </a:spcBef>
              <a:spcAft>
                <a:spcPct val="0"/>
              </a:spcAft>
              <a:buClrTx/>
              <a:buSzTx/>
              <a:buFontTx/>
              <a:buNone/>
              <a:tabLst/>
            </a:pPr>
            <a:r>
              <a:rPr kumimoji="0" lang="ru-RU" sz="10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Работая с </a:t>
            </a:r>
            <a:r>
              <a:rPr kumimoji="0" lang="ru-RU" sz="10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учеником-визуалом</a:t>
            </a:r>
            <a:r>
              <a:rPr kumimoji="0" lang="ru-RU" sz="10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нужно использовать слова, описывающие цвет, размер, форму, местоположение с высокой скоростью смены деятельности. Выделять цветом различные пункты" или аспекты содержания. Записывать действия, использовать схемы, таблицы, наглядные пособия. Активизировать визуальный канал восприятия через яркость таблицы, разнообразие цветов.</a:t>
            </a:r>
            <a:endParaRPr kumimoji="0" lang="ru-RU" sz="1000" b="0" i="0" u="none" strike="noStrike" cap="none" normalizeH="0" baseline="0" dirty="0" smtClean="0">
              <a:ln>
                <a:noFill/>
              </a:ln>
              <a:solidFill>
                <a:schemeClr val="tx1"/>
              </a:solidFill>
              <a:effectLst/>
              <a:latin typeface="Arial" pitchFamily="34" charset="0"/>
              <a:cs typeface="Arial" pitchFamily="34" charset="0"/>
            </a:endParaRPr>
          </a:p>
          <a:p>
            <a:pPr marL="0" marR="0" lvl="0" indent="209550" algn="just" defTabSz="914400" rtl="0" eaLnBrk="0" fontAlgn="base" latinLnBrk="0" hangingPunct="0">
              <a:lnSpc>
                <a:spcPct val="100000"/>
              </a:lnSpc>
              <a:spcBef>
                <a:spcPct val="0"/>
              </a:spcBef>
              <a:spcAft>
                <a:spcPct val="0"/>
              </a:spcAft>
              <a:buClrTx/>
              <a:buSzTx/>
              <a:buFontTx/>
              <a:buNone/>
              <a:tabLst/>
            </a:pPr>
            <a:r>
              <a:rPr kumimoji="0" lang="ru-RU" sz="10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Ключевые слова визуальной модальности: видеть, наблюдать, смотреть, сфокусировать, мелькать, перспектива, картина, ракурс, отчётливо, ярко, туманно и т.д.</a:t>
            </a:r>
            <a:endParaRPr kumimoji="0" lang="ru-RU" sz="1000" b="0" i="0" u="none" strike="noStrike" cap="none" normalizeH="0" baseline="0" dirty="0" smtClean="0">
              <a:ln>
                <a:noFill/>
              </a:ln>
              <a:solidFill>
                <a:schemeClr val="tx1"/>
              </a:solidFill>
              <a:effectLst/>
              <a:latin typeface="Arial" pitchFamily="34" charset="0"/>
              <a:cs typeface="Arial" pitchFamily="34" charset="0"/>
            </a:endParaRPr>
          </a:p>
          <a:p>
            <a:pPr marL="0" marR="0" lvl="0" indent="209550" algn="just" defTabSz="914400" rtl="0" eaLnBrk="0" fontAlgn="base" latinLnBrk="0" hangingPunct="0">
              <a:lnSpc>
                <a:spcPct val="100000"/>
              </a:lnSpc>
              <a:spcBef>
                <a:spcPct val="0"/>
              </a:spcBef>
              <a:spcAft>
                <a:spcPct val="0"/>
              </a:spcAft>
              <a:buClrTx/>
              <a:buSzTx/>
              <a:buFontTx/>
              <a:buNone/>
              <a:tabLst/>
            </a:pPr>
            <a:r>
              <a:rPr kumimoji="0" lang="ru-RU" sz="10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r>
              <a:rPr kumimoji="0" lang="ru-RU" sz="10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Визуалу</a:t>
            </a:r>
            <a:r>
              <a:rPr kumimoji="0" lang="ru-RU" sz="10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необходимо разрешить иметь на уроке листок, на котором он в процессе запоминания может чертить, штриховать, рисовать и т.д.</a:t>
            </a:r>
            <a:endParaRPr kumimoji="0" lang="ru-RU" sz="1000" b="0" i="0" u="none" strike="noStrike" cap="none" normalizeH="0" baseline="0" dirty="0" smtClean="0">
              <a:ln>
                <a:noFill/>
              </a:ln>
              <a:solidFill>
                <a:schemeClr val="tx1"/>
              </a:solidFill>
              <a:effectLst/>
              <a:latin typeface="Arial" pitchFamily="34" charset="0"/>
              <a:cs typeface="Arial" pitchFamily="34" charset="0"/>
            </a:endParaRPr>
          </a:p>
          <a:p>
            <a:pPr marL="0" marR="0" lvl="0" indent="209550" algn="just" defTabSz="914400" rtl="0" eaLnBrk="0" fontAlgn="base" latinLnBrk="0" hangingPunct="0">
              <a:lnSpc>
                <a:spcPct val="100000"/>
              </a:lnSpc>
              <a:spcBef>
                <a:spcPct val="0"/>
              </a:spcBef>
              <a:spcAft>
                <a:spcPct val="0"/>
              </a:spcAft>
              <a:buClrTx/>
              <a:buSzTx/>
              <a:buFontTx/>
              <a:buNone/>
              <a:tabLst/>
            </a:pPr>
            <a:r>
              <a:rPr kumimoji="0" lang="ru-RU" sz="10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Замечание необходимо делать на языке </a:t>
            </a:r>
            <a:r>
              <a:rPr kumimoji="0" lang="ru-RU" sz="10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визуалов</a:t>
            </a:r>
            <a:r>
              <a:rPr kumimoji="0" lang="ru-RU" sz="10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 покачать головой, погрозить пальцем.</a:t>
            </a:r>
          </a:p>
          <a:p>
            <a:pPr marL="0" marR="0" lvl="0" indent="209550" algn="ctr" defTabSz="914400" rtl="0" eaLnBrk="0" fontAlgn="base" latinLnBrk="0" hangingPunct="0">
              <a:lnSpc>
                <a:spcPct val="100000"/>
              </a:lnSpc>
              <a:spcBef>
                <a:spcPct val="0"/>
              </a:spcBef>
              <a:spcAft>
                <a:spcPct val="0"/>
              </a:spcAft>
              <a:buClrTx/>
              <a:buSzTx/>
              <a:buFontTx/>
              <a:buNone/>
              <a:tabLst/>
            </a:pPr>
            <a:endParaRPr lang="ru-RU" sz="1000" dirty="0">
              <a:solidFill>
                <a:srgbClr val="C00000"/>
              </a:solidFill>
              <a:latin typeface="Arial" pitchFamily="34" charset="0"/>
              <a:cs typeface="Arial" pitchFamily="34" charset="0"/>
            </a:endParaRPr>
          </a:p>
          <a:p>
            <a:pPr algn="ctr"/>
            <a:r>
              <a:rPr lang="ru-RU" sz="1000" b="1" dirty="0">
                <a:solidFill>
                  <a:srgbClr val="C00000"/>
                </a:solidFill>
                <a:latin typeface="Arial" pitchFamily="34" charset="0"/>
                <a:cs typeface="Arial" pitchFamily="34" charset="0"/>
              </a:rPr>
              <a:t>Организация учебно-воспитательного </a:t>
            </a:r>
            <a:r>
              <a:rPr lang="ru-RU" sz="1000" b="1" dirty="0" smtClean="0">
                <a:solidFill>
                  <a:srgbClr val="C00000"/>
                </a:solidFill>
                <a:latin typeface="Arial" pitchFamily="34" charset="0"/>
                <a:cs typeface="Arial" pitchFamily="34" charset="0"/>
              </a:rPr>
              <a:t>процесса</a:t>
            </a:r>
            <a:r>
              <a:rPr lang="ru-RU" sz="1000" dirty="0" smtClean="0">
                <a:solidFill>
                  <a:srgbClr val="C00000"/>
                </a:solidFill>
                <a:latin typeface="Arial" pitchFamily="34" charset="0"/>
                <a:cs typeface="Arial" pitchFamily="34" charset="0"/>
              </a:rPr>
              <a:t>  </a:t>
            </a:r>
            <a:r>
              <a:rPr lang="ru-RU" sz="1000" b="1" dirty="0" smtClean="0">
                <a:solidFill>
                  <a:srgbClr val="C00000"/>
                </a:solidFill>
                <a:latin typeface="Arial" pitchFamily="34" charset="0"/>
                <a:cs typeface="Arial" pitchFamily="34" charset="0"/>
              </a:rPr>
              <a:t>с </a:t>
            </a:r>
            <a:r>
              <a:rPr lang="ru-RU" sz="1000" b="1" dirty="0">
                <a:solidFill>
                  <a:srgbClr val="C00000"/>
                </a:solidFill>
                <a:latin typeface="Arial" pitchFamily="34" charset="0"/>
                <a:cs typeface="Arial" pitchFamily="34" charset="0"/>
              </a:rPr>
              <a:t>учётом ведущей </a:t>
            </a:r>
            <a:r>
              <a:rPr lang="ru-RU" sz="1000" b="1" dirty="0" err="1">
                <a:solidFill>
                  <a:srgbClr val="C00000"/>
                </a:solidFill>
                <a:latin typeface="Arial" pitchFamily="34" charset="0"/>
                <a:cs typeface="Arial" pitchFamily="34" charset="0"/>
              </a:rPr>
              <a:t>аудиальной</a:t>
            </a:r>
            <a:r>
              <a:rPr lang="ru-RU" sz="1000" b="1" dirty="0">
                <a:solidFill>
                  <a:srgbClr val="C00000"/>
                </a:solidFill>
                <a:latin typeface="Arial" pitchFamily="34" charset="0"/>
                <a:cs typeface="Arial" pitchFamily="34" charset="0"/>
              </a:rPr>
              <a:t> модальности ученика</a:t>
            </a:r>
            <a:endParaRPr lang="ru-RU" sz="1000" dirty="0">
              <a:solidFill>
                <a:srgbClr val="C00000"/>
              </a:solidFill>
              <a:latin typeface="Arial" pitchFamily="34" charset="0"/>
              <a:cs typeface="Arial" pitchFamily="34" charset="0"/>
            </a:endParaRPr>
          </a:p>
          <a:p>
            <a:r>
              <a:rPr lang="en-US" sz="1000" dirty="0">
                <a:latin typeface="Arial" pitchFamily="34" charset="0"/>
                <a:cs typeface="Arial" pitchFamily="34" charset="0"/>
              </a:rPr>
              <a:t> </a:t>
            </a:r>
            <a:endParaRPr lang="ru-RU" sz="1000" dirty="0">
              <a:latin typeface="Arial" pitchFamily="34" charset="0"/>
              <a:cs typeface="Arial" pitchFamily="34" charset="0"/>
            </a:endParaRPr>
          </a:p>
          <a:p>
            <a:r>
              <a:rPr lang="ru-RU" sz="1000" dirty="0">
                <a:latin typeface="Arial" pitchFamily="34" charset="0"/>
                <a:cs typeface="Arial" pitchFamily="34" charset="0"/>
              </a:rPr>
              <a:t>• </a:t>
            </a:r>
            <a:r>
              <a:rPr lang="ru-RU" sz="1000" dirty="0" err="1">
                <a:latin typeface="Arial" pitchFamily="34" charset="0"/>
                <a:cs typeface="Arial" pitchFamily="34" charset="0"/>
              </a:rPr>
              <a:t>Аудиалы</a:t>
            </a:r>
            <a:r>
              <a:rPr lang="ru-RU" sz="1000" dirty="0">
                <a:latin typeface="Arial" pitchFamily="34" charset="0"/>
                <a:cs typeface="Arial" pitchFamily="34" charset="0"/>
              </a:rPr>
              <a:t> должны обучаться при использовании лингафонной системы и лекционных методов. Так же они должны обучаться в условиях тишины, незначительный шум в классе мешает им усваивать информацию.</a:t>
            </a:r>
          </a:p>
          <a:p>
            <a:r>
              <a:rPr lang="ru-RU" sz="1000" dirty="0">
                <a:latin typeface="Arial" pitchFamily="34" charset="0"/>
                <a:cs typeface="Arial" pitchFamily="34" charset="0"/>
              </a:rPr>
              <a:t>• Работая с </a:t>
            </a:r>
            <a:r>
              <a:rPr lang="ru-RU" sz="1000" dirty="0" err="1">
                <a:latin typeface="Arial" pitchFamily="34" charset="0"/>
                <a:cs typeface="Arial" pitchFamily="34" charset="0"/>
              </a:rPr>
              <a:t>учеником-аудиалом</a:t>
            </a:r>
            <a:r>
              <a:rPr lang="ru-RU" sz="1000" dirty="0">
                <a:latin typeface="Arial" pitchFamily="34" charset="0"/>
                <a:cs typeface="Arial" pitchFamily="34" charset="0"/>
              </a:rPr>
              <a:t>, необходимо использовать вариации голоса (громкость, высота, паузы). Ключевые слова </a:t>
            </a:r>
            <a:r>
              <a:rPr lang="ru-RU" sz="1000" dirty="0" err="1">
                <a:latin typeface="Arial" pitchFamily="34" charset="0"/>
                <a:cs typeface="Arial" pitchFamily="34" charset="0"/>
              </a:rPr>
              <a:t>аудальной</a:t>
            </a:r>
            <a:r>
              <a:rPr lang="ru-RU" sz="1000" dirty="0">
                <a:latin typeface="Arial" pitchFamily="34" charset="0"/>
                <a:cs typeface="Arial" pitchFamily="34" charset="0"/>
              </a:rPr>
              <a:t> модальности: слышать, звучать, настраивать, кричать, оглушить, скрипеть, звенеть, скрежетать, согласовывать, громкий и т.д.</a:t>
            </a:r>
          </a:p>
          <a:p>
            <a:r>
              <a:rPr lang="ru-RU" sz="1000" dirty="0">
                <a:latin typeface="Arial" pitchFamily="34" charset="0"/>
                <a:cs typeface="Arial" pitchFamily="34" charset="0"/>
              </a:rPr>
              <a:t>• Активизировать </a:t>
            </a:r>
            <a:r>
              <a:rPr lang="ru-RU" sz="1000" dirty="0" err="1">
                <a:latin typeface="Arial" pitchFamily="34" charset="0"/>
                <a:cs typeface="Arial" pitchFamily="34" charset="0"/>
              </a:rPr>
              <a:t>аудиальный</a:t>
            </a:r>
            <a:r>
              <a:rPr lang="ru-RU" sz="1000" dirty="0">
                <a:latin typeface="Arial" pitchFamily="34" charset="0"/>
                <a:cs typeface="Arial" pitchFamily="34" charset="0"/>
              </a:rPr>
              <a:t> канал восприятия через диалог с партнёром в паре, проговаривание вслух.</a:t>
            </a:r>
          </a:p>
          <a:p>
            <a:r>
              <a:rPr lang="ru-RU" sz="1000" dirty="0">
                <a:latin typeface="Arial" pitchFamily="34" charset="0"/>
                <a:cs typeface="Arial" pitchFamily="34" charset="0"/>
              </a:rPr>
              <a:t>• </a:t>
            </a:r>
            <a:r>
              <a:rPr lang="ru-RU" sz="1000" dirty="0" err="1">
                <a:latin typeface="Arial" pitchFamily="34" charset="0"/>
                <a:cs typeface="Arial" pitchFamily="34" charset="0"/>
              </a:rPr>
              <a:t>Аудиалу</a:t>
            </a:r>
            <a:r>
              <a:rPr lang="ru-RU" sz="1000" dirty="0">
                <a:latin typeface="Arial" pitchFamily="34" charset="0"/>
                <a:cs typeface="Arial" pitchFamily="34" charset="0"/>
              </a:rPr>
              <a:t> нельзя делать замечания, когда он в процессе выполнения сложного задания издаёт звуки, шевелит губами. Без этого он не может справиться с заданием.</a:t>
            </a:r>
          </a:p>
          <a:p>
            <a:r>
              <a:rPr lang="ru-RU" sz="1000" dirty="0">
                <a:latin typeface="Arial" pitchFamily="34" charset="0"/>
                <a:cs typeface="Arial" pitchFamily="34" charset="0"/>
              </a:rPr>
              <a:t>• Замечание необходимо делать на языке </a:t>
            </a:r>
            <a:r>
              <a:rPr lang="ru-RU" sz="1000" dirty="0" err="1">
                <a:latin typeface="Arial" pitchFamily="34" charset="0"/>
                <a:cs typeface="Arial" pitchFamily="34" charset="0"/>
              </a:rPr>
              <a:t>аудиалов</a:t>
            </a:r>
            <a:r>
              <a:rPr lang="ru-RU" sz="1000" dirty="0">
                <a:latin typeface="Arial" pitchFamily="34" charset="0"/>
                <a:cs typeface="Arial" pitchFamily="34" charset="0"/>
              </a:rPr>
              <a:t> — сказать шёпотом «</a:t>
            </a:r>
            <a:r>
              <a:rPr lang="ru-RU" sz="1000" dirty="0" err="1">
                <a:latin typeface="Arial" pitchFamily="34" charset="0"/>
                <a:cs typeface="Arial" pitchFamily="34" charset="0"/>
              </a:rPr>
              <a:t>Ш-ш-ш</a:t>
            </a:r>
            <a:r>
              <a:rPr lang="ru-RU" sz="1000" dirty="0">
                <a:latin typeface="Arial" pitchFamily="34" charset="0"/>
                <a:cs typeface="Arial" pitchFamily="34" charset="0"/>
              </a:rPr>
              <a:t>».</a:t>
            </a:r>
          </a:p>
          <a:p>
            <a:r>
              <a:rPr lang="en-US" sz="1000" dirty="0">
                <a:latin typeface="Arial" pitchFamily="34" charset="0"/>
                <a:cs typeface="Arial" pitchFamily="34" charset="0"/>
              </a:rPr>
              <a:t> </a:t>
            </a:r>
            <a:endParaRPr lang="ru-RU" sz="1000" dirty="0">
              <a:latin typeface="Arial" pitchFamily="34" charset="0"/>
              <a:cs typeface="Arial" pitchFamily="34" charset="0"/>
            </a:endParaRPr>
          </a:p>
          <a:p>
            <a:pPr algn="ctr"/>
            <a:r>
              <a:rPr lang="en-US" sz="1000" dirty="0">
                <a:solidFill>
                  <a:srgbClr val="C00000"/>
                </a:solidFill>
                <a:latin typeface="Arial" pitchFamily="34" charset="0"/>
                <a:cs typeface="Arial" pitchFamily="34" charset="0"/>
              </a:rPr>
              <a:t> </a:t>
            </a:r>
            <a:endParaRPr lang="ru-RU" sz="1000" dirty="0">
              <a:solidFill>
                <a:srgbClr val="C00000"/>
              </a:solidFill>
              <a:latin typeface="Arial" pitchFamily="34" charset="0"/>
              <a:cs typeface="Arial" pitchFamily="34" charset="0"/>
            </a:endParaRPr>
          </a:p>
          <a:p>
            <a:pPr algn="ctr"/>
            <a:r>
              <a:rPr lang="ru-RU" sz="1000" b="1" dirty="0">
                <a:solidFill>
                  <a:srgbClr val="C00000"/>
                </a:solidFill>
                <a:latin typeface="Arial" pitchFamily="34" charset="0"/>
                <a:cs typeface="Arial" pitchFamily="34" charset="0"/>
              </a:rPr>
              <a:t>Организация учебно-воспитательного </a:t>
            </a:r>
            <a:r>
              <a:rPr lang="ru-RU" sz="1000" b="1" dirty="0" smtClean="0">
                <a:solidFill>
                  <a:srgbClr val="C00000"/>
                </a:solidFill>
                <a:latin typeface="Arial" pitchFamily="34" charset="0"/>
                <a:cs typeface="Arial" pitchFamily="34" charset="0"/>
              </a:rPr>
              <a:t>процесса</a:t>
            </a:r>
            <a:r>
              <a:rPr lang="ru-RU" sz="1000" dirty="0" smtClean="0">
                <a:solidFill>
                  <a:srgbClr val="C00000"/>
                </a:solidFill>
                <a:latin typeface="Arial" pitchFamily="34" charset="0"/>
                <a:cs typeface="Arial" pitchFamily="34" charset="0"/>
              </a:rPr>
              <a:t> </a:t>
            </a:r>
            <a:r>
              <a:rPr lang="ru-RU" sz="1000" b="1" dirty="0" smtClean="0">
                <a:solidFill>
                  <a:srgbClr val="C00000"/>
                </a:solidFill>
                <a:latin typeface="Arial" pitchFamily="34" charset="0"/>
                <a:cs typeface="Arial" pitchFamily="34" charset="0"/>
              </a:rPr>
              <a:t>с </a:t>
            </a:r>
            <a:r>
              <a:rPr lang="ru-RU" sz="1000" b="1" dirty="0">
                <a:solidFill>
                  <a:srgbClr val="C00000"/>
                </a:solidFill>
                <a:latin typeface="Arial" pitchFamily="34" charset="0"/>
                <a:cs typeface="Arial" pitchFamily="34" charset="0"/>
              </a:rPr>
              <a:t>учётом ведущей кинестетической модальности ученика</a:t>
            </a:r>
            <a:endParaRPr lang="ru-RU" sz="1000" dirty="0">
              <a:solidFill>
                <a:srgbClr val="C00000"/>
              </a:solidFill>
              <a:latin typeface="Arial" pitchFamily="34" charset="0"/>
              <a:cs typeface="Arial" pitchFamily="34" charset="0"/>
            </a:endParaRPr>
          </a:p>
          <a:p>
            <a:r>
              <a:rPr lang="en-US" sz="1000" dirty="0">
                <a:latin typeface="Arial" pitchFamily="34" charset="0"/>
                <a:cs typeface="Arial" pitchFamily="34" charset="0"/>
              </a:rPr>
              <a:t> </a:t>
            </a:r>
            <a:endParaRPr lang="ru-RU" sz="1000" dirty="0">
              <a:latin typeface="Arial" pitchFamily="34" charset="0"/>
              <a:cs typeface="Arial" pitchFamily="34" charset="0"/>
            </a:endParaRPr>
          </a:p>
          <a:p>
            <a:r>
              <a:rPr lang="ru-RU" sz="1000" dirty="0">
                <a:latin typeface="Arial" pitchFamily="34" charset="0"/>
                <a:cs typeface="Arial" pitchFamily="34" charset="0"/>
              </a:rPr>
              <a:t>• </a:t>
            </a:r>
            <a:r>
              <a:rPr lang="ru-RU" sz="1000" dirty="0" err="1">
                <a:latin typeface="Arial" pitchFamily="34" charset="0"/>
                <a:cs typeface="Arial" pitchFamily="34" charset="0"/>
              </a:rPr>
              <a:t>Кинестетики</a:t>
            </a:r>
            <a:r>
              <a:rPr lang="ru-RU" sz="1000" dirty="0">
                <a:latin typeface="Arial" pitchFamily="34" charset="0"/>
                <a:cs typeface="Arial" pitchFamily="34" charset="0"/>
              </a:rPr>
              <a:t> лучше воспринимают информацию во время практической деятельности: выполнение иллюстраций, лепка, сбор гербария, лабораторная работа и т.д.</a:t>
            </a:r>
          </a:p>
          <a:p>
            <a:r>
              <a:rPr lang="ru-RU" sz="1000" dirty="0">
                <a:latin typeface="Arial" pitchFamily="34" charset="0"/>
                <a:cs typeface="Arial" pitchFamily="34" charset="0"/>
              </a:rPr>
              <a:t>• </a:t>
            </a:r>
            <a:r>
              <a:rPr lang="ru-RU" sz="1000" dirty="0" err="1">
                <a:latin typeface="Arial" pitchFamily="34" charset="0"/>
                <a:cs typeface="Arial" pitchFamily="34" charset="0"/>
              </a:rPr>
              <a:t>Кинестетиков</a:t>
            </a:r>
            <a:r>
              <a:rPr lang="ru-RU" sz="1000" dirty="0">
                <a:latin typeface="Arial" pitchFamily="34" charset="0"/>
                <a:cs typeface="Arial" pitchFamily="34" charset="0"/>
              </a:rPr>
              <a:t> следует садить на последние парты, они подвержены влиянию удобства рабочего места. Для активизации умственной деятельности </a:t>
            </a:r>
            <a:r>
              <a:rPr lang="ru-RU" sz="1000" dirty="0" err="1">
                <a:latin typeface="Arial" pitchFamily="34" charset="0"/>
                <a:cs typeface="Arial" pitchFamily="34" charset="0"/>
              </a:rPr>
              <a:t>кинестетиков</a:t>
            </a:r>
            <a:r>
              <a:rPr lang="ru-RU" sz="1000" dirty="0">
                <a:latin typeface="Arial" pitchFamily="34" charset="0"/>
                <a:cs typeface="Arial" pitchFamily="34" charset="0"/>
              </a:rPr>
              <a:t> во время урока желательны движения. Например, они могут мять пальцами пластилин, перебирать чётки или шарики, массажировать пальцы и др.</a:t>
            </a:r>
          </a:p>
          <a:p>
            <a:r>
              <a:rPr lang="ru-RU" sz="1000" dirty="0">
                <a:latin typeface="Arial" pitchFamily="34" charset="0"/>
                <a:cs typeface="Arial" pitchFamily="34" charset="0"/>
              </a:rPr>
              <a:t>•</a:t>
            </a:r>
            <a:r>
              <a:rPr lang="en-US" sz="1000" dirty="0">
                <a:latin typeface="Arial" pitchFamily="34" charset="0"/>
                <a:cs typeface="Arial" pitchFamily="34" charset="0"/>
              </a:rPr>
              <a:t>  </a:t>
            </a:r>
            <a:r>
              <a:rPr lang="ru-RU" sz="1000" dirty="0" err="1">
                <a:latin typeface="Arial" pitchFamily="34" charset="0"/>
                <a:cs typeface="Arial" pitchFamily="34" charset="0"/>
              </a:rPr>
              <a:t>Кинестетикам</a:t>
            </a:r>
            <a:r>
              <a:rPr lang="ru-RU" sz="1000" dirty="0">
                <a:latin typeface="Arial" pitchFamily="34" charset="0"/>
                <a:cs typeface="Arial" pitchFamily="34" charset="0"/>
              </a:rPr>
              <a:t> необходим комфорт. Тесная обувь или низкая температура в классе негативно влияет на протекание у них познавательных процессов.</a:t>
            </a:r>
          </a:p>
          <a:p>
            <a:r>
              <a:rPr lang="ru-RU" sz="1000" dirty="0">
                <a:latin typeface="Arial" pitchFamily="34" charset="0"/>
                <a:cs typeface="Arial" pitchFamily="34" charset="0"/>
              </a:rPr>
              <a:t>•</a:t>
            </a:r>
            <a:r>
              <a:rPr lang="en-US" sz="1000" dirty="0">
                <a:latin typeface="Arial" pitchFamily="34" charset="0"/>
                <a:cs typeface="Arial" pitchFamily="34" charset="0"/>
              </a:rPr>
              <a:t>  </a:t>
            </a:r>
            <a:r>
              <a:rPr lang="ru-RU" sz="1000" dirty="0">
                <a:latin typeface="Arial" pitchFamily="34" charset="0"/>
                <a:cs typeface="Arial" pitchFamily="34" charset="0"/>
              </a:rPr>
              <a:t>Работая с </a:t>
            </a:r>
            <a:r>
              <a:rPr lang="ru-RU" sz="1000" dirty="0" err="1">
                <a:latin typeface="Arial" pitchFamily="34" charset="0"/>
                <a:cs typeface="Arial" pitchFamily="34" charset="0"/>
              </a:rPr>
              <a:t>учеником-кинестетиком</a:t>
            </a:r>
            <a:r>
              <a:rPr lang="ru-RU" sz="1000" dirty="0">
                <a:latin typeface="Arial" pitchFamily="34" charset="0"/>
                <a:cs typeface="Arial" pitchFamily="34" charset="0"/>
              </a:rPr>
              <a:t>, необходимо использовать жесты и прикосновения, помнить, что </a:t>
            </a:r>
            <a:r>
              <a:rPr lang="ru-RU" sz="1000" dirty="0" err="1">
                <a:latin typeface="Arial" pitchFamily="34" charset="0"/>
                <a:cs typeface="Arial" pitchFamily="34" charset="0"/>
              </a:rPr>
              <a:t>кинестетики</a:t>
            </a:r>
            <a:r>
              <a:rPr lang="ru-RU" sz="1000" dirty="0">
                <a:latin typeface="Arial" pitchFamily="34" charset="0"/>
                <a:cs typeface="Arial" pitchFamily="34" charset="0"/>
              </a:rPr>
              <a:t> обучаются посредством мышечной памяти. Чем больше прикосновений, тем лучше они запомнят материал. Позволяйте им «играть» роль различных частей из вашей информации. Учителю можно отражать телом ритм метронома (головой). Ключевые слова кинестетической модальности: чувствовать, ощущать, притрагиваться, хватать, гладкий, шероховатый, холодный и т.д.</a:t>
            </a:r>
          </a:p>
          <a:p>
            <a:r>
              <a:rPr lang="ru-RU" sz="1000" dirty="0">
                <a:latin typeface="Arial" pitchFamily="34" charset="0"/>
                <a:cs typeface="Arial" pitchFamily="34" charset="0"/>
              </a:rPr>
              <a:t>•</a:t>
            </a:r>
            <a:r>
              <a:rPr lang="en-US" sz="1000" dirty="0">
                <a:latin typeface="Arial" pitchFamily="34" charset="0"/>
                <a:cs typeface="Arial" pitchFamily="34" charset="0"/>
              </a:rPr>
              <a:t>  </a:t>
            </a:r>
            <a:r>
              <a:rPr lang="ru-RU" sz="1000" dirty="0">
                <a:latin typeface="Arial" pitchFamily="34" charset="0"/>
                <a:cs typeface="Arial" pitchFamily="34" charset="0"/>
              </a:rPr>
              <a:t>Нельзя заставлять </a:t>
            </a:r>
            <a:r>
              <a:rPr lang="ru-RU" sz="1000" dirty="0" err="1">
                <a:latin typeface="Arial" pitchFamily="34" charset="0"/>
                <a:cs typeface="Arial" pitchFamily="34" charset="0"/>
              </a:rPr>
              <a:t>кинестетика</a:t>
            </a:r>
            <a:r>
              <a:rPr lang="ru-RU" sz="1000" dirty="0">
                <a:latin typeface="Arial" pitchFamily="34" charset="0"/>
                <a:cs typeface="Arial" pitchFamily="34" charset="0"/>
              </a:rPr>
              <a:t> сидеть на уроке неподвижно, так как во время движения у него идёт более прочное запоминание материала. Активизировать кинестетический канал восприятия через вождение пальцем по книге, таблице.</a:t>
            </a:r>
          </a:p>
          <a:p>
            <a:r>
              <a:rPr lang="ru-RU" sz="1000" dirty="0">
                <a:latin typeface="Arial" pitchFamily="34" charset="0"/>
                <a:cs typeface="Arial" pitchFamily="34" charset="0"/>
              </a:rPr>
              <a:t>•</a:t>
            </a:r>
            <a:r>
              <a:rPr lang="en-US" sz="1000" dirty="0">
                <a:latin typeface="Arial" pitchFamily="34" charset="0"/>
                <a:cs typeface="Arial" pitchFamily="34" charset="0"/>
              </a:rPr>
              <a:t>  </a:t>
            </a:r>
            <a:r>
              <a:rPr lang="ru-RU" sz="1000" dirty="0">
                <a:latin typeface="Arial" pitchFamily="34" charset="0"/>
                <a:cs typeface="Arial" pitchFamily="34" charset="0"/>
              </a:rPr>
              <a:t>Замечание необходимо делать на языке </a:t>
            </a:r>
            <a:r>
              <a:rPr lang="ru-RU" sz="1000" dirty="0" err="1">
                <a:latin typeface="Arial" pitchFamily="34" charset="0"/>
                <a:cs typeface="Arial" pitchFamily="34" charset="0"/>
              </a:rPr>
              <a:t>кинестетиков</a:t>
            </a:r>
            <a:r>
              <a:rPr lang="ru-RU" sz="1000" dirty="0">
                <a:latin typeface="Arial" pitchFamily="34" charset="0"/>
                <a:cs typeface="Arial" pitchFamily="34" charset="0"/>
              </a:rPr>
              <a:t> — положить руку на плечо, легко похлопать по нему.</a:t>
            </a:r>
          </a:p>
          <a:p>
            <a:pPr marL="0" marR="0" lvl="0" indent="209550" algn="just" defTabSz="914400" rtl="0" eaLnBrk="0" fontAlgn="base" latinLnBrk="0" hangingPunct="0">
              <a:lnSpc>
                <a:spcPct val="100000"/>
              </a:lnSpc>
              <a:spcBef>
                <a:spcPct val="0"/>
              </a:spcBef>
              <a:spcAft>
                <a:spcPct val="0"/>
              </a:spcAft>
              <a:buClrTx/>
              <a:buSzTx/>
              <a:buFontTx/>
              <a:buNone/>
              <a:tabLst/>
            </a:pPr>
            <a:endParaRPr kumimoji="0" lang="ru-RU" sz="11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1"/>
          <p:cNvSpPr>
            <a:spLocks noChangeArrowheads="1"/>
          </p:cNvSpPr>
          <p:nvPr/>
        </p:nvSpPr>
        <p:spPr bwMode="auto">
          <a:xfrm>
            <a:off x="0" y="0"/>
            <a:ext cx="9144000" cy="206210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tab pos="457200" algn="l"/>
              </a:tabLst>
            </a:pPr>
            <a:r>
              <a:rPr kumimoji="0" lang="ru-RU" sz="4400" b="1" i="0" u="none" strike="noStrike" cap="none" normalizeH="0" baseline="0" dirty="0" smtClean="0">
                <a:ln>
                  <a:noFill/>
                </a:ln>
                <a:solidFill>
                  <a:schemeClr val="accent2">
                    <a:lumMod val="50000"/>
                  </a:schemeClr>
                </a:solidFill>
                <a:effectLst/>
                <a:ea typeface="Times New Roman" pitchFamily="18" charset="0"/>
                <a:cs typeface="Arial" pitchFamily="34" charset="0"/>
              </a:rPr>
              <a:t>Технология индивидуального обучения </a:t>
            </a:r>
          </a:p>
          <a:p>
            <a:pPr marL="0" marR="0" lvl="0" indent="0" algn="ctr" defTabSz="914400" rtl="0" eaLnBrk="1" fontAlgn="base" latinLnBrk="0" hangingPunct="1">
              <a:lnSpc>
                <a:spcPct val="100000"/>
              </a:lnSpc>
              <a:spcBef>
                <a:spcPct val="0"/>
              </a:spcBef>
              <a:spcAft>
                <a:spcPct val="0"/>
              </a:spcAft>
              <a:buClrTx/>
              <a:buSzTx/>
              <a:tabLst>
                <a:tab pos="457200" algn="l"/>
              </a:tabLst>
            </a:pPr>
            <a:r>
              <a:rPr kumimoji="0" lang="ru-RU" sz="2000" b="1" i="1" u="none" strike="noStrike" cap="none" normalizeH="0" baseline="0" dirty="0" smtClean="0">
                <a:ln>
                  <a:noFill/>
                </a:ln>
                <a:solidFill>
                  <a:schemeClr val="accent2">
                    <a:lumMod val="50000"/>
                  </a:schemeClr>
                </a:solidFill>
                <a:effectLst/>
                <a:ea typeface="Times New Roman" pitchFamily="18" charset="0"/>
                <a:cs typeface="Arial" pitchFamily="34" charset="0"/>
              </a:rPr>
              <a:t>(индивидуальный подход, индивидуализация обучения, метод проектов)</a:t>
            </a:r>
            <a:endParaRPr kumimoji="0" lang="ru-RU" sz="2000" b="0" i="1" u="none" strike="noStrike" cap="none" normalizeH="0" baseline="0" dirty="0" smtClean="0">
              <a:ln>
                <a:noFill/>
              </a:ln>
              <a:solidFill>
                <a:schemeClr val="accent2">
                  <a:lumMod val="50000"/>
                </a:schemeClr>
              </a:solidFill>
              <a:effectLst/>
              <a:cs typeface="Arial" pitchFamily="34" charset="0"/>
            </a:endParaRPr>
          </a:p>
        </p:txBody>
      </p:sp>
      <p:sp>
        <p:nvSpPr>
          <p:cNvPr id="3" name="TextBox 2"/>
          <p:cNvSpPr txBox="1"/>
          <p:nvPr/>
        </p:nvSpPr>
        <p:spPr>
          <a:xfrm rot="10800000" flipV="1">
            <a:off x="467544" y="2199347"/>
            <a:ext cx="8424936" cy="5078313"/>
          </a:xfrm>
          <a:prstGeom prst="rect">
            <a:avLst/>
          </a:prstGeom>
          <a:noFill/>
        </p:spPr>
        <p:txBody>
          <a:bodyPr wrap="square" rtlCol="0">
            <a:spAutoFit/>
          </a:bodyPr>
          <a:lstStyle/>
          <a:p>
            <a:pPr algn="just"/>
            <a:r>
              <a:rPr lang="ru-RU" dirty="0" smtClean="0">
                <a:latin typeface="+mj-lt"/>
                <a:cs typeface="Arial" pitchFamily="34" charset="0"/>
              </a:rPr>
              <a:t>В работе СГОАН мы активно применяем </a:t>
            </a:r>
            <a:r>
              <a:rPr lang="en-US" dirty="0" err="1" smtClean="0">
                <a:latin typeface="+mj-lt"/>
                <a:cs typeface="Arial" pitchFamily="34" charset="0"/>
              </a:rPr>
              <a:t>исследовательскую</a:t>
            </a:r>
            <a:r>
              <a:rPr lang="en-US" dirty="0" smtClean="0">
                <a:latin typeface="+mj-lt"/>
                <a:cs typeface="Arial" pitchFamily="34" charset="0"/>
              </a:rPr>
              <a:t>  </a:t>
            </a:r>
            <a:r>
              <a:rPr lang="en-US" dirty="0" err="1" smtClean="0">
                <a:latin typeface="+mj-lt"/>
                <a:cs typeface="Arial" pitchFamily="34" charset="0"/>
              </a:rPr>
              <a:t>деятельность</a:t>
            </a:r>
            <a:r>
              <a:rPr lang="en-US" dirty="0" smtClean="0">
                <a:latin typeface="+mj-lt"/>
                <a:cs typeface="Arial" pitchFamily="34" charset="0"/>
              </a:rPr>
              <a:t>, </a:t>
            </a:r>
            <a:r>
              <a:rPr lang="en-US" dirty="0" err="1" smtClean="0">
                <a:latin typeface="+mj-lt"/>
                <a:cs typeface="Arial" pitchFamily="34" charset="0"/>
              </a:rPr>
              <a:t>состоящую</a:t>
            </a:r>
            <a:r>
              <a:rPr lang="en-US" dirty="0" smtClean="0">
                <a:latin typeface="+mj-lt"/>
                <a:cs typeface="Arial" pitchFamily="34" charset="0"/>
              </a:rPr>
              <a:t> в </a:t>
            </a:r>
            <a:r>
              <a:rPr lang="en-US" dirty="0" err="1" smtClean="0">
                <a:latin typeface="+mj-lt"/>
                <a:cs typeface="Arial" pitchFamily="34" charset="0"/>
              </a:rPr>
              <a:t>практическом</a:t>
            </a:r>
            <a:r>
              <a:rPr lang="en-US" dirty="0" smtClean="0">
                <a:latin typeface="+mj-lt"/>
                <a:cs typeface="Arial" pitchFamily="34" charset="0"/>
              </a:rPr>
              <a:t> </a:t>
            </a:r>
            <a:r>
              <a:rPr lang="en-US" dirty="0" err="1" smtClean="0">
                <a:latin typeface="+mj-lt"/>
                <a:cs typeface="Arial" pitchFamily="34" charset="0"/>
              </a:rPr>
              <a:t>изучении</a:t>
            </a:r>
            <a:r>
              <a:rPr lang="en-US" dirty="0" smtClean="0">
                <a:latin typeface="+mj-lt"/>
                <a:cs typeface="Arial" pitchFamily="34" charset="0"/>
              </a:rPr>
              <a:t> </a:t>
            </a:r>
            <a:r>
              <a:rPr lang="en-US" dirty="0" err="1" smtClean="0">
                <a:latin typeface="+mj-lt"/>
                <a:cs typeface="Arial" pitchFamily="34" charset="0"/>
              </a:rPr>
              <a:t>биологических</a:t>
            </a:r>
            <a:r>
              <a:rPr lang="en-US" dirty="0" smtClean="0">
                <a:latin typeface="+mj-lt"/>
                <a:cs typeface="Arial" pitchFamily="34" charset="0"/>
              </a:rPr>
              <a:t> </a:t>
            </a:r>
            <a:r>
              <a:rPr lang="en-US" dirty="0" err="1" smtClean="0">
                <a:latin typeface="+mj-lt"/>
                <a:cs typeface="Arial" pitchFamily="34" charset="0"/>
              </a:rPr>
              <a:t>закономерностей</a:t>
            </a:r>
            <a:r>
              <a:rPr lang="en-US" dirty="0" smtClean="0">
                <a:latin typeface="+mj-lt"/>
                <a:cs typeface="Arial" pitchFamily="34" charset="0"/>
              </a:rPr>
              <a:t>, </a:t>
            </a:r>
            <a:r>
              <a:rPr lang="en-US" dirty="0" err="1" smtClean="0">
                <a:latin typeface="+mj-lt"/>
                <a:cs typeface="Arial" pitchFamily="34" charset="0"/>
              </a:rPr>
              <a:t>явлений</a:t>
            </a:r>
            <a:r>
              <a:rPr lang="en-US" dirty="0" smtClean="0">
                <a:latin typeface="+mj-lt"/>
                <a:cs typeface="Arial" pitchFamily="34" charset="0"/>
              </a:rPr>
              <a:t>, </a:t>
            </a:r>
            <a:r>
              <a:rPr lang="en-US" dirty="0" err="1" smtClean="0">
                <a:latin typeface="+mj-lt"/>
                <a:cs typeface="Arial" pitchFamily="34" charset="0"/>
              </a:rPr>
              <a:t>применяя</a:t>
            </a:r>
            <a:r>
              <a:rPr lang="en-US" dirty="0" smtClean="0">
                <a:latin typeface="+mj-lt"/>
                <a:cs typeface="Arial" pitchFamily="34" charset="0"/>
              </a:rPr>
              <a:t> </a:t>
            </a:r>
            <a:r>
              <a:rPr lang="en-US" dirty="0" err="1" smtClean="0">
                <a:latin typeface="+mj-lt"/>
                <a:cs typeface="Arial" pitchFamily="34" charset="0"/>
              </a:rPr>
              <a:t>методы</a:t>
            </a:r>
            <a:r>
              <a:rPr lang="en-US" dirty="0" smtClean="0">
                <a:latin typeface="+mj-lt"/>
                <a:cs typeface="Arial" pitchFamily="34" charset="0"/>
              </a:rPr>
              <a:t> </a:t>
            </a:r>
            <a:r>
              <a:rPr lang="en-US" dirty="0" err="1" smtClean="0">
                <a:latin typeface="+mj-lt"/>
                <a:cs typeface="Arial" pitchFamily="34" charset="0"/>
              </a:rPr>
              <a:t>наблюдения</a:t>
            </a:r>
            <a:r>
              <a:rPr lang="en-US" dirty="0" smtClean="0">
                <a:latin typeface="+mj-lt"/>
                <a:cs typeface="Arial" pitchFamily="34" charset="0"/>
              </a:rPr>
              <a:t>, </a:t>
            </a:r>
            <a:r>
              <a:rPr lang="en-US" dirty="0" err="1" smtClean="0">
                <a:latin typeface="+mj-lt"/>
                <a:cs typeface="Arial" pitchFamily="34" charset="0"/>
              </a:rPr>
              <a:t>сопоставления</a:t>
            </a:r>
            <a:r>
              <a:rPr lang="en-US" dirty="0" smtClean="0">
                <a:latin typeface="+mj-lt"/>
                <a:cs typeface="Arial" pitchFamily="34" charset="0"/>
              </a:rPr>
              <a:t> </a:t>
            </a:r>
            <a:r>
              <a:rPr lang="en-US" dirty="0" err="1" smtClean="0">
                <a:latin typeface="+mj-lt"/>
                <a:cs typeface="Arial" pitchFamily="34" charset="0"/>
              </a:rPr>
              <a:t>фактов</a:t>
            </a:r>
            <a:r>
              <a:rPr lang="en-US" dirty="0" smtClean="0">
                <a:latin typeface="+mj-lt"/>
                <a:cs typeface="Arial" pitchFamily="34" charset="0"/>
              </a:rPr>
              <a:t>, </a:t>
            </a:r>
            <a:r>
              <a:rPr lang="en-US" dirty="0" err="1" smtClean="0">
                <a:latin typeface="+mj-lt"/>
                <a:cs typeface="Arial" pitchFamily="34" charset="0"/>
              </a:rPr>
              <a:t>сравнения</a:t>
            </a:r>
            <a:r>
              <a:rPr lang="en-US" dirty="0" smtClean="0">
                <a:latin typeface="+mj-lt"/>
                <a:cs typeface="Arial" pitchFamily="34" charset="0"/>
              </a:rPr>
              <a:t>, </a:t>
            </a:r>
            <a:r>
              <a:rPr lang="en-US" dirty="0" err="1" smtClean="0">
                <a:latin typeface="+mj-lt"/>
                <a:cs typeface="Arial" pitchFamily="34" charset="0"/>
              </a:rPr>
              <a:t>анализа</a:t>
            </a:r>
            <a:r>
              <a:rPr lang="en-US" dirty="0" smtClean="0">
                <a:latin typeface="+mj-lt"/>
                <a:cs typeface="Arial" pitchFamily="34" charset="0"/>
              </a:rPr>
              <a:t>, </a:t>
            </a:r>
            <a:r>
              <a:rPr lang="en-US" dirty="0" err="1" smtClean="0">
                <a:latin typeface="+mj-lt"/>
                <a:cs typeface="Arial" pitchFamily="34" charset="0"/>
              </a:rPr>
              <a:t>синтеза</a:t>
            </a:r>
            <a:r>
              <a:rPr lang="en-US" dirty="0" smtClean="0">
                <a:latin typeface="+mj-lt"/>
                <a:cs typeface="Arial" pitchFamily="34" charset="0"/>
              </a:rPr>
              <a:t>, </a:t>
            </a:r>
            <a:r>
              <a:rPr lang="en-US" dirty="0" err="1" smtClean="0">
                <a:latin typeface="+mj-lt"/>
                <a:cs typeface="Arial" pitchFamily="34" charset="0"/>
              </a:rPr>
              <a:t>математического</a:t>
            </a:r>
            <a:r>
              <a:rPr lang="en-US" dirty="0" smtClean="0">
                <a:latin typeface="+mj-lt"/>
                <a:cs typeface="Arial" pitchFamily="34" charset="0"/>
              </a:rPr>
              <a:t> </a:t>
            </a:r>
            <a:r>
              <a:rPr lang="en-US" dirty="0" err="1" smtClean="0">
                <a:latin typeface="+mj-lt"/>
                <a:cs typeface="Arial" pitchFamily="34" charset="0"/>
              </a:rPr>
              <a:t>учета</a:t>
            </a:r>
            <a:r>
              <a:rPr lang="en-US" dirty="0" smtClean="0">
                <a:latin typeface="+mj-lt"/>
                <a:cs typeface="Arial" pitchFamily="34" charset="0"/>
              </a:rPr>
              <a:t>. </a:t>
            </a:r>
            <a:r>
              <a:rPr lang="ru-RU" dirty="0" smtClean="0">
                <a:latin typeface="+mj-lt"/>
                <a:cs typeface="Arial" pitchFamily="34" charset="0"/>
              </a:rPr>
              <a:t>Биологические проекты мы представляем на научно-исследовательской </a:t>
            </a:r>
            <a:r>
              <a:rPr lang="ru-RU" b="1" dirty="0" smtClean="0">
                <a:solidFill>
                  <a:schemeClr val="tx2"/>
                </a:solidFill>
                <a:latin typeface="+mj-lt"/>
                <a:cs typeface="Arial" pitchFamily="34" charset="0"/>
              </a:rPr>
              <a:t>конференции «Наука. Творчество» </a:t>
            </a:r>
            <a:r>
              <a:rPr lang="ru-RU" dirty="0" smtClean="0">
                <a:latin typeface="+mj-lt"/>
                <a:cs typeface="Arial" pitchFamily="34" charset="0"/>
              </a:rPr>
              <a:t>и на </a:t>
            </a:r>
            <a:r>
              <a:rPr lang="en-US" b="1" dirty="0" err="1">
                <a:solidFill>
                  <a:schemeClr val="tx2"/>
                </a:solidFill>
                <a:latin typeface="+mj-lt"/>
                <a:cs typeface="Arial" pitchFamily="34" charset="0"/>
              </a:rPr>
              <a:t>Фестивале</a:t>
            </a:r>
            <a:r>
              <a:rPr lang="en-US" b="1" dirty="0">
                <a:solidFill>
                  <a:schemeClr val="tx2"/>
                </a:solidFill>
                <a:latin typeface="+mj-lt"/>
                <a:cs typeface="Arial" pitchFamily="34" charset="0"/>
              </a:rPr>
              <a:t> </a:t>
            </a:r>
            <a:r>
              <a:rPr lang="en-US" b="1" dirty="0" err="1">
                <a:solidFill>
                  <a:schemeClr val="tx2"/>
                </a:solidFill>
                <a:latin typeface="+mj-lt"/>
                <a:cs typeface="Arial" pitchFamily="34" charset="0"/>
              </a:rPr>
              <a:t>исследовательских</a:t>
            </a:r>
            <a:r>
              <a:rPr lang="en-US" b="1" dirty="0">
                <a:solidFill>
                  <a:schemeClr val="tx2"/>
                </a:solidFill>
                <a:latin typeface="+mj-lt"/>
                <a:cs typeface="Arial" pitchFamily="34" charset="0"/>
              </a:rPr>
              <a:t> и </a:t>
            </a:r>
            <a:r>
              <a:rPr lang="en-US" b="1" dirty="0" err="1">
                <a:solidFill>
                  <a:schemeClr val="tx2"/>
                </a:solidFill>
                <a:latin typeface="+mj-lt"/>
                <a:cs typeface="Arial" pitchFamily="34" charset="0"/>
              </a:rPr>
              <a:t>творческих</a:t>
            </a:r>
            <a:r>
              <a:rPr lang="en-US" b="1" dirty="0">
                <a:solidFill>
                  <a:schemeClr val="tx2"/>
                </a:solidFill>
                <a:latin typeface="+mj-lt"/>
                <a:cs typeface="Arial" pitchFamily="34" charset="0"/>
              </a:rPr>
              <a:t> </a:t>
            </a:r>
            <a:r>
              <a:rPr lang="en-US" b="1" dirty="0" err="1">
                <a:solidFill>
                  <a:schemeClr val="tx2"/>
                </a:solidFill>
                <a:latin typeface="+mj-lt"/>
                <a:cs typeface="Arial" pitchFamily="34" charset="0"/>
              </a:rPr>
              <a:t>работ</a:t>
            </a:r>
            <a:r>
              <a:rPr lang="en-US" b="1" dirty="0">
                <a:solidFill>
                  <a:schemeClr val="tx2"/>
                </a:solidFill>
                <a:latin typeface="+mj-lt"/>
                <a:cs typeface="Arial" pitchFamily="34" charset="0"/>
              </a:rPr>
              <a:t> </a:t>
            </a:r>
            <a:r>
              <a:rPr lang="en-US" b="1" dirty="0" err="1">
                <a:solidFill>
                  <a:schemeClr val="tx2"/>
                </a:solidFill>
                <a:latin typeface="+mj-lt"/>
                <a:cs typeface="Arial" pitchFamily="34" charset="0"/>
              </a:rPr>
              <a:t>учащихся</a:t>
            </a:r>
            <a:r>
              <a:rPr lang="en-US" b="1" dirty="0">
                <a:solidFill>
                  <a:schemeClr val="tx2"/>
                </a:solidFill>
                <a:latin typeface="+mj-lt"/>
                <a:cs typeface="Arial" pitchFamily="34" charset="0"/>
              </a:rPr>
              <a:t> «</a:t>
            </a:r>
            <a:r>
              <a:rPr lang="en-US" b="1" dirty="0" err="1">
                <a:solidFill>
                  <a:schemeClr val="tx2"/>
                </a:solidFill>
                <a:latin typeface="+mj-lt"/>
                <a:cs typeface="Arial" pitchFamily="34" charset="0"/>
              </a:rPr>
              <a:t>Портфолио</a:t>
            </a:r>
            <a:r>
              <a:rPr lang="en-US" b="1" dirty="0">
                <a:solidFill>
                  <a:schemeClr val="tx2"/>
                </a:solidFill>
                <a:latin typeface="+mj-lt"/>
                <a:cs typeface="Arial" pitchFamily="34" charset="0"/>
              </a:rPr>
              <a:t> </a:t>
            </a:r>
            <a:r>
              <a:rPr lang="en-US" b="1" dirty="0" err="1">
                <a:solidFill>
                  <a:schemeClr val="tx2"/>
                </a:solidFill>
                <a:latin typeface="+mj-lt"/>
                <a:cs typeface="Arial" pitchFamily="34" charset="0"/>
              </a:rPr>
              <a:t>ученика</a:t>
            </a:r>
            <a:r>
              <a:rPr lang="en-US" b="1" dirty="0" smtClean="0">
                <a:solidFill>
                  <a:schemeClr val="tx2"/>
                </a:solidFill>
                <a:latin typeface="+mj-lt"/>
                <a:cs typeface="Arial" pitchFamily="34" charset="0"/>
              </a:rPr>
              <a:t>»</a:t>
            </a:r>
            <a:r>
              <a:rPr lang="ru-RU" b="1" dirty="0" smtClean="0">
                <a:solidFill>
                  <a:schemeClr val="tx2"/>
                </a:solidFill>
                <a:latin typeface="+mj-lt"/>
                <a:cs typeface="Arial" pitchFamily="34" charset="0"/>
              </a:rPr>
              <a:t>.</a:t>
            </a:r>
          </a:p>
          <a:p>
            <a:pPr algn="ctr"/>
            <a:r>
              <a:rPr lang="ru-RU" dirty="0" smtClean="0">
                <a:latin typeface="+mj-lt"/>
                <a:cs typeface="Arial" pitchFamily="34" charset="0"/>
              </a:rPr>
              <a:t> </a:t>
            </a:r>
            <a:r>
              <a:rPr lang="ru-RU" b="1" u="sng" dirty="0" smtClean="0">
                <a:solidFill>
                  <a:srgbClr val="C00000"/>
                </a:solidFill>
                <a:latin typeface="+mj-lt"/>
                <a:cs typeface="Arial" pitchFamily="34" charset="0"/>
              </a:rPr>
              <a:t>Были представлены работы под моим руководством:</a:t>
            </a:r>
          </a:p>
          <a:p>
            <a:pPr algn="just"/>
            <a:r>
              <a:rPr lang="ru-RU" b="1" dirty="0">
                <a:latin typeface="+mj-lt"/>
                <a:cs typeface="Arial" pitchFamily="34" charset="0"/>
              </a:rPr>
              <a:t>Ермолаева Елена</a:t>
            </a:r>
            <a:r>
              <a:rPr lang="ru-RU" b="1" dirty="0" smtClean="0">
                <a:latin typeface="+mj-lt"/>
                <a:cs typeface="Arial" pitchFamily="34" charset="0"/>
              </a:rPr>
              <a:t> </a:t>
            </a:r>
            <a:r>
              <a:rPr lang="ru-RU" dirty="0" smtClean="0">
                <a:latin typeface="+mj-lt"/>
              </a:rPr>
              <a:t>«Исследование влияния препарата от наледи «</a:t>
            </a:r>
            <a:r>
              <a:rPr lang="ru-RU" dirty="0" err="1" smtClean="0">
                <a:latin typeface="+mj-lt"/>
              </a:rPr>
              <a:t>Бионорд</a:t>
            </a:r>
            <a:r>
              <a:rPr lang="ru-RU" dirty="0" smtClean="0">
                <a:latin typeface="+mj-lt"/>
              </a:rPr>
              <a:t>» на рост растений травяной смеси «Сибиряк», работа,  посвященная исследованию на базе лаборатории городской поликлиники №5 заболеванию крови «Мононуклеоз». </a:t>
            </a:r>
          </a:p>
          <a:p>
            <a:pPr algn="just"/>
            <a:r>
              <a:rPr lang="ru-RU" b="1" dirty="0" smtClean="0">
                <a:latin typeface="+mj-lt"/>
              </a:rPr>
              <a:t>Гулиева </a:t>
            </a:r>
            <a:r>
              <a:rPr lang="ru-RU" b="1" dirty="0">
                <a:latin typeface="+mj-lt"/>
              </a:rPr>
              <a:t>Ибрагима  </a:t>
            </a:r>
            <a:r>
              <a:rPr lang="ru-RU" dirty="0">
                <a:latin typeface="+mj-lt"/>
              </a:rPr>
              <a:t>«Очистка воды и экологическое состояние водных ресурсов»,  </a:t>
            </a:r>
            <a:r>
              <a:rPr lang="ru-RU" b="1" dirty="0">
                <a:latin typeface="+mj-lt"/>
              </a:rPr>
              <a:t>Петровой Алены </a:t>
            </a:r>
            <a:r>
              <a:rPr lang="ru-RU" dirty="0">
                <a:latin typeface="+mj-lt"/>
              </a:rPr>
              <a:t>«Редкие и исчезающие виды флоры и фауны Самарской Луки», </a:t>
            </a:r>
            <a:r>
              <a:rPr lang="ru-RU" b="1" dirty="0" smtClean="0">
                <a:latin typeface="+mj-lt"/>
              </a:rPr>
              <a:t>Царёвой </a:t>
            </a:r>
            <a:r>
              <a:rPr lang="ru-RU" b="1" dirty="0">
                <a:latin typeface="+mj-lt"/>
              </a:rPr>
              <a:t>Варвары </a:t>
            </a:r>
            <a:r>
              <a:rPr lang="ru-RU" dirty="0">
                <a:latin typeface="+mj-lt"/>
              </a:rPr>
              <a:t>«Аллергия</a:t>
            </a:r>
            <a:r>
              <a:rPr lang="ru-RU" dirty="0" smtClean="0">
                <a:latin typeface="+mj-lt"/>
              </a:rPr>
              <a:t>», </a:t>
            </a:r>
            <a:r>
              <a:rPr lang="ru-RU" b="1" dirty="0">
                <a:latin typeface="+mj-lt"/>
              </a:rPr>
              <a:t>Рябовой Маргариты и Сахаровой Анастасии </a:t>
            </a:r>
            <a:r>
              <a:rPr lang="ru-RU" dirty="0">
                <a:latin typeface="+mj-lt"/>
              </a:rPr>
              <a:t>«Асимметрия полушарий. Определение ведущих полушарий по методу И.П. Павлова», </a:t>
            </a:r>
            <a:r>
              <a:rPr lang="ru-RU" b="1" dirty="0">
                <a:latin typeface="+mj-lt"/>
              </a:rPr>
              <a:t>Карякина Кирилла </a:t>
            </a:r>
            <a:r>
              <a:rPr lang="ru-RU" b="1" dirty="0" smtClean="0">
                <a:latin typeface="+mj-lt"/>
              </a:rPr>
              <a:t>и Полякова Егора</a:t>
            </a:r>
            <a:r>
              <a:rPr lang="ru-RU" dirty="0" smtClean="0">
                <a:latin typeface="+mj-lt"/>
              </a:rPr>
              <a:t>. </a:t>
            </a:r>
            <a:endParaRPr lang="ru-RU" dirty="0">
              <a:latin typeface="+mj-lt"/>
            </a:endParaRPr>
          </a:p>
          <a:p>
            <a:pPr algn="just"/>
            <a:endParaRPr lang="ru-RU" dirty="0" smtClean="0"/>
          </a:p>
          <a:p>
            <a:pPr algn="just"/>
            <a:endParaRPr lang="ru-RU" dirty="0"/>
          </a:p>
          <a:p>
            <a:endParaRPr lang="ru-RU"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Picture 2" descr="C:\Users\Даша\Downloads\плак.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 name="TextBox 3"/>
          <p:cNvSpPr txBox="1"/>
          <p:nvPr/>
        </p:nvSpPr>
        <p:spPr>
          <a:xfrm>
            <a:off x="6876256" y="764704"/>
            <a:ext cx="2267744" cy="369332"/>
          </a:xfrm>
          <a:prstGeom prst="rect">
            <a:avLst/>
          </a:prstGeom>
          <a:noFill/>
        </p:spPr>
        <p:txBody>
          <a:bodyPr wrap="square" rtlCol="0">
            <a:spAutoFit/>
          </a:bodyPr>
          <a:lstStyle/>
          <a:p>
            <a:pPr algn="r"/>
            <a:r>
              <a:rPr lang="ru-RU" dirty="0" smtClean="0">
                <a:latin typeface="+mj-lt"/>
              </a:rPr>
              <a:t>Поляков Егор 6 г</a:t>
            </a:r>
            <a:endParaRPr lang="ru-RU" dirty="0">
              <a:latin typeface="+mj-lt"/>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2" descr="фото 3"/>
          <p:cNvPicPr>
            <a:picLocks noChangeAspect="1" noChangeArrowheads="1"/>
          </p:cNvPicPr>
          <p:nvPr/>
        </p:nvPicPr>
        <p:blipFill>
          <a:blip r:embed="rId2" cstate="print"/>
          <a:srcRect/>
          <a:stretch>
            <a:fillRect/>
          </a:stretch>
        </p:blipFill>
        <p:spPr bwMode="auto">
          <a:xfrm>
            <a:off x="395536" y="188640"/>
            <a:ext cx="3456384" cy="4536505"/>
          </a:xfrm>
          <a:prstGeom prst="rect">
            <a:avLst/>
          </a:prstGeom>
          <a:noFill/>
          <a:ln w="9525">
            <a:noFill/>
            <a:miter lim="800000"/>
            <a:headEnd/>
            <a:tailEnd/>
          </a:ln>
        </p:spPr>
      </p:pic>
      <p:pic>
        <p:nvPicPr>
          <p:cNvPr id="171011" name="Picture 3" descr="картинка мононукл"/>
          <p:cNvPicPr>
            <a:picLocks noChangeAspect="1" noChangeArrowheads="1"/>
          </p:cNvPicPr>
          <p:nvPr/>
        </p:nvPicPr>
        <p:blipFill>
          <a:blip r:embed="rId3" cstate="print"/>
          <a:srcRect/>
          <a:stretch>
            <a:fillRect/>
          </a:stretch>
        </p:blipFill>
        <p:spPr bwMode="auto">
          <a:xfrm>
            <a:off x="1691679" y="4365104"/>
            <a:ext cx="3342529" cy="2232248"/>
          </a:xfrm>
          <a:prstGeom prst="rect">
            <a:avLst/>
          </a:prstGeom>
          <a:ln>
            <a:noFill/>
          </a:ln>
          <a:effectLst>
            <a:softEdge rad="112500"/>
          </a:effectLst>
        </p:spPr>
      </p:pic>
      <p:pic>
        <p:nvPicPr>
          <p:cNvPr id="171012" name="Picture 4"/>
          <p:cNvPicPr>
            <a:picLocks noChangeAspect="1" noChangeArrowheads="1"/>
          </p:cNvPicPr>
          <p:nvPr/>
        </p:nvPicPr>
        <p:blipFill>
          <a:blip r:embed="rId4" cstate="print"/>
          <a:srcRect l="9390" t="25077" r="66050" b="4308"/>
          <a:stretch>
            <a:fillRect/>
          </a:stretch>
        </p:blipFill>
        <p:spPr bwMode="auto">
          <a:xfrm>
            <a:off x="5292080" y="836712"/>
            <a:ext cx="3456384" cy="52962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260648"/>
            <a:ext cx="8964488" cy="2308324"/>
          </a:xfrm>
          <a:prstGeom prst="rect">
            <a:avLst/>
          </a:prstGeom>
        </p:spPr>
        <p:txBody>
          <a:bodyPr wrap="square">
            <a:spAutoFit/>
          </a:bodyPr>
          <a:lstStyle/>
          <a:p>
            <a:pPr algn="just"/>
            <a:r>
              <a:rPr lang="ru-RU" sz="2400" dirty="0">
                <a:latin typeface="+mj-lt"/>
              </a:rPr>
              <a:t>Для понимания роли человека по влиянию на экологическое состояние окружающей среды, ребята делают практические исследовательские работы и участвуют в </a:t>
            </a:r>
            <a:r>
              <a:rPr lang="ru-RU" sz="2400" dirty="0" err="1">
                <a:latin typeface="+mj-lt"/>
              </a:rPr>
              <a:t>эко-волонтерской</a:t>
            </a:r>
            <a:r>
              <a:rPr lang="ru-RU" sz="2400" dirty="0">
                <a:latin typeface="+mj-lt"/>
              </a:rPr>
              <a:t> акции </a:t>
            </a:r>
            <a:r>
              <a:rPr lang="ru-RU" sz="2400" b="1" i="1" dirty="0">
                <a:solidFill>
                  <a:schemeClr val="accent1">
                    <a:lumMod val="40000"/>
                    <a:lumOff val="60000"/>
                  </a:schemeClr>
                </a:solidFill>
                <a:latin typeface="+mj-lt"/>
              </a:rPr>
              <a:t>«Чистые берега» </a:t>
            </a:r>
            <a:r>
              <a:rPr lang="ru-RU" sz="2400" dirty="0">
                <a:latin typeface="+mj-lt"/>
              </a:rPr>
              <a:t>под эгидой партии </a:t>
            </a:r>
            <a:r>
              <a:rPr lang="ru-RU" sz="2400" b="1" i="1" dirty="0">
                <a:solidFill>
                  <a:schemeClr val="accent5"/>
                </a:solidFill>
                <a:latin typeface="+mj-lt"/>
              </a:rPr>
              <a:t>«Зеленая Лига» </a:t>
            </a:r>
            <a:r>
              <a:rPr lang="ru-RU" sz="2400" dirty="0">
                <a:latin typeface="+mj-lt"/>
              </a:rPr>
              <a:t>под руководством </a:t>
            </a:r>
            <a:r>
              <a:rPr lang="ru-RU" sz="2400" dirty="0" err="1">
                <a:latin typeface="+mj-lt"/>
              </a:rPr>
              <a:t>С.В.Симака</a:t>
            </a:r>
            <a:r>
              <a:rPr lang="ru-RU" sz="2400" dirty="0">
                <a:latin typeface="+mj-lt"/>
              </a:rPr>
              <a:t>. Это позволяет внести посильный вклад в дело сохранения окружающей среды.</a:t>
            </a:r>
          </a:p>
        </p:txBody>
      </p:sp>
      <p:sp>
        <p:nvSpPr>
          <p:cNvPr id="172034" name="AutoShape 2" descr="https://apf.mail.ru/cgi-bin/readmsg/%D0%A4%D0%BE%D1%82%D0%BE-0055.jpg?id=14020868840000000033%3B0%3B1&amp;x-email=violetta-al%40mail.ru&amp;exif=1&amp;bs=2165&amp;bl=1319566&amp;ct=image%2Fjpeg&amp;cn=%D0%A4%D0%BE%D1%82%D0%BE-0055.jpg&amp;cte=binar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72035" name="Picture 3" descr="C:\Users\Даша\Downloads\Фото-0055.jpg"/>
          <p:cNvPicPr>
            <a:picLocks noChangeAspect="1" noChangeArrowheads="1"/>
          </p:cNvPicPr>
          <p:nvPr/>
        </p:nvPicPr>
        <p:blipFill>
          <a:blip r:embed="rId2" cstate="print"/>
          <a:srcRect l="8806" t="6709"/>
          <a:stretch>
            <a:fillRect/>
          </a:stretch>
        </p:blipFill>
        <p:spPr bwMode="auto">
          <a:xfrm>
            <a:off x="2051720" y="2603931"/>
            <a:ext cx="5544616" cy="4254069"/>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755576" y="2492896"/>
            <a:ext cx="7920880" cy="1477328"/>
          </a:xfrm>
          <a:prstGeom prst="rect">
            <a:avLst/>
          </a:prstGeom>
        </p:spPr>
        <p:txBody>
          <a:bodyPr wrap="square">
            <a:spAutoFit/>
          </a:bodyPr>
          <a:lstStyle/>
          <a:p>
            <a:pPr algn="just"/>
            <a:r>
              <a:rPr lang="ru-RU" dirty="0">
                <a:solidFill>
                  <a:schemeClr val="tx2"/>
                </a:solidFill>
                <a:latin typeface="Arial" pitchFamily="34" charset="0"/>
                <a:cs typeface="Arial" pitchFamily="34" charset="0"/>
              </a:rPr>
              <a:t>- в центре внимания - ученик, содействие развитию его творческих способностей;</a:t>
            </a:r>
          </a:p>
          <a:p>
            <a:pPr algn="just"/>
            <a:r>
              <a:rPr lang="ru-RU" dirty="0">
                <a:solidFill>
                  <a:schemeClr val="tx2"/>
                </a:solidFill>
                <a:latin typeface="Arial" pitchFamily="34" charset="0"/>
                <a:cs typeface="Arial" pitchFamily="34" charset="0"/>
              </a:rPr>
              <a:t>- образовательный процесс строится не в логике учебного предмета, а в логике деятельности, имеющей личностный смысл для ученика, что повышает его мотивацию в учении;</a:t>
            </a:r>
          </a:p>
        </p:txBody>
      </p:sp>
      <p:sp>
        <p:nvSpPr>
          <p:cNvPr id="5" name="Прямоугольник 4"/>
          <p:cNvSpPr/>
          <p:nvPr/>
        </p:nvSpPr>
        <p:spPr>
          <a:xfrm>
            <a:off x="611560" y="4149080"/>
            <a:ext cx="8136904" cy="1754326"/>
          </a:xfrm>
          <a:prstGeom prst="rect">
            <a:avLst/>
          </a:prstGeom>
        </p:spPr>
        <p:txBody>
          <a:bodyPr wrap="square">
            <a:spAutoFit/>
          </a:bodyPr>
          <a:lstStyle/>
          <a:p>
            <a:pPr algn="just"/>
            <a:r>
              <a:rPr lang="ru-RU" dirty="0">
                <a:solidFill>
                  <a:schemeClr val="tx2"/>
                </a:solidFill>
                <a:latin typeface="Arial" pitchFamily="34" charset="0"/>
                <a:cs typeface="Arial" pitchFamily="34" charset="0"/>
              </a:rPr>
              <a:t> Образовательная технология </a:t>
            </a:r>
            <a:r>
              <a:rPr lang="ru-RU" dirty="0" smtClean="0">
                <a:solidFill>
                  <a:schemeClr val="tx2"/>
                </a:solidFill>
                <a:latin typeface="Arial" pitchFamily="34" charset="0"/>
                <a:cs typeface="Arial" pitchFamily="34" charset="0"/>
              </a:rPr>
              <a:t>способствует </a:t>
            </a:r>
            <a:r>
              <a:rPr lang="ru-RU" dirty="0">
                <a:solidFill>
                  <a:schemeClr val="tx2"/>
                </a:solidFill>
                <a:latin typeface="Arial" pitchFamily="34" charset="0"/>
                <a:cs typeface="Arial" pitchFamily="34" charset="0"/>
              </a:rPr>
              <a:t>раскрытию субъектного опыта ученика: формированию личностно значимых для него способов учебной работы; овладению умениями самообразования.</a:t>
            </a:r>
            <a:r>
              <a:rPr lang="ru-RU" i="1" dirty="0">
                <a:solidFill>
                  <a:schemeClr val="tx2"/>
                </a:solidFill>
                <a:latin typeface="Arial" pitchFamily="34" charset="0"/>
                <a:cs typeface="Arial" pitchFamily="34" charset="0"/>
              </a:rPr>
              <a:t> </a:t>
            </a:r>
            <a:endParaRPr lang="ru-RU" b="1" dirty="0">
              <a:solidFill>
                <a:schemeClr val="tx2"/>
              </a:solidFill>
              <a:latin typeface="Arial" pitchFamily="34" charset="0"/>
              <a:cs typeface="Arial" pitchFamily="34" charset="0"/>
            </a:endParaRPr>
          </a:p>
          <a:p>
            <a:pPr algn="just"/>
            <a:r>
              <a:rPr lang="ru-RU" dirty="0">
                <a:solidFill>
                  <a:schemeClr val="tx2"/>
                </a:solidFill>
                <a:latin typeface="Arial" pitchFamily="34" charset="0"/>
                <a:cs typeface="Arial" pitchFamily="34" charset="0"/>
              </a:rPr>
              <a:t>Внедрение </a:t>
            </a:r>
            <a:r>
              <a:rPr lang="ru-RU" dirty="0" err="1">
                <a:solidFill>
                  <a:schemeClr val="tx2"/>
                </a:solidFill>
                <a:latin typeface="Arial" pitchFamily="34" charset="0"/>
                <a:cs typeface="Arial" pitchFamily="34" charset="0"/>
              </a:rPr>
              <a:t>системно-деятельностного</a:t>
            </a:r>
            <a:r>
              <a:rPr lang="ru-RU" dirty="0">
                <a:solidFill>
                  <a:schemeClr val="tx2"/>
                </a:solidFill>
                <a:latin typeface="Arial" pitchFamily="34" charset="0"/>
                <a:cs typeface="Arial" pitchFamily="34" charset="0"/>
              </a:rPr>
              <a:t> подхода через исследовательскую </a:t>
            </a:r>
            <a:r>
              <a:rPr lang="ru-RU" dirty="0" smtClean="0">
                <a:solidFill>
                  <a:schemeClr val="tx2"/>
                </a:solidFill>
                <a:latin typeface="Arial" pitchFamily="34" charset="0"/>
                <a:cs typeface="Arial" pitchFamily="34" charset="0"/>
              </a:rPr>
              <a:t>деятельность, формирование </a:t>
            </a:r>
            <a:r>
              <a:rPr lang="ru-RU" dirty="0">
                <a:solidFill>
                  <a:schemeClr val="tx2"/>
                </a:solidFill>
                <a:latin typeface="Arial" pitchFamily="34" charset="0"/>
                <a:cs typeface="Arial" pitchFamily="34" charset="0"/>
              </a:rPr>
              <a:t>личностной активности к профессиональной деятельности</a:t>
            </a:r>
            <a:r>
              <a:rPr lang="ru-RU" dirty="0" smtClean="0">
                <a:solidFill>
                  <a:schemeClr val="tx2"/>
                </a:solidFill>
                <a:latin typeface="Arial" pitchFamily="34" charset="0"/>
                <a:cs typeface="Arial" pitchFamily="34" charset="0"/>
              </a:rPr>
              <a:t>.</a:t>
            </a:r>
            <a:endParaRPr lang="ru-RU" dirty="0">
              <a:solidFill>
                <a:schemeClr val="tx2"/>
              </a:solidFill>
              <a:latin typeface="Arial" pitchFamily="34" charset="0"/>
              <a:cs typeface="Arial" pitchFamily="34" charset="0"/>
            </a:endParaRPr>
          </a:p>
        </p:txBody>
      </p:sp>
      <p:sp>
        <p:nvSpPr>
          <p:cNvPr id="6" name="TextBox 5"/>
          <p:cNvSpPr txBox="1"/>
          <p:nvPr/>
        </p:nvSpPr>
        <p:spPr>
          <a:xfrm>
            <a:off x="251520" y="836712"/>
            <a:ext cx="8496944" cy="1323439"/>
          </a:xfrm>
          <a:prstGeom prst="rect">
            <a:avLst/>
          </a:prstGeom>
          <a:noFill/>
        </p:spPr>
        <p:txBody>
          <a:bodyPr wrap="square" rtlCol="0">
            <a:spAutoFit/>
          </a:bodyPr>
          <a:lstStyle/>
          <a:p>
            <a:pPr algn="ctr"/>
            <a:r>
              <a:rPr lang="ru-RU" sz="4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rPr>
              <a:t>Характеристика изменений в образовательном процессе</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260648"/>
            <a:ext cx="9144000" cy="2123658"/>
          </a:xfrm>
          <a:prstGeom prst="rect">
            <a:avLst/>
          </a:prstGeom>
        </p:spPr>
        <p:txBody>
          <a:bodyPr wrap="square">
            <a:spAutoFit/>
          </a:bodyPr>
          <a:lstStyle/>
          <a:p>
            <a:pPr algn="ctr"/>
            <a:r>
              <a:rPr lang="ru-RU" sz="4400" b="1" dirty="0" smtClean="0">
                <a:solidFill>
                  <a:schemeClr val="accent1">
                    <a:lumMod val="50000"/>
                  </a:schemeClr>
                </a:solidFill>
              </a:rPr>
              <a:t>Условия,  обеспечивающие </a:t>
            </a:r>
            <a:r>
              <a:rPr lang="ru-RU" sz="4400" b="1" dirty="0">
                <a:solidFill>
                  <a:schemeClr val="accent1">
                    <a:lumMod val="50000"/>
                  </a:schemeClr>
                </a:solidFill>
              </a:rPr>
              <a:t>достижение новых образовательных результатов </a:t>
            </a:r>
          </a:p>
        </p:txBody>
      </p:sp>
      <p:sp>
        <p:nvSpPr>
          <p:cNvPr id="175105" name="Rectangle 1"/>
          <p:cNvSpPr>
            <a:spLocks noChangeArrowheads="1"/>
          </p:cNvSpPr>
          <p:nvPr/>
        </p:nvSpPr>
        <p:spPr bwMode="auto">
          <a:xfrm>
            <a:off x="467544" y="2492896"/>
            <a:ext cx="8352928" cy="30469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Char char="•"/>
              <a:tabLst/>
            </a:pPr>
            <a:r>
              <a:rPr kumimoji="0" lang="ru-RU" sz="2400" b="0" i="0" u="none" strike="noStrike" cap="none" normalizeH="0" baseline="0" dirty="0" smtClean="0">
                <a:ln>
                  <a:noFill/>
                </a:ln>
                <a:solidFill>
                  <a:srgbClr val="C00000"/>
                </a:solidFill>
                <a:effectLst/>
                <a:latin typeface="+mj-lt"/>
                <a:ea typeface="Times New Roman" pitchFamily="18" charset="0"/>
                <a:cs typeface="Arial" pitchFamily="34" charset="0"/>
              </a:rPr>
              <a:t>Занятия в рамках элективного курса уроков биологии;</a:t>
            </a:r>
          </a:p>
          <a:p>
            <a:pPr marL="0" marR="0" lvl="0" indent="0" algn="ctr" defTabSz="914400" rtl="0" eaLnBrk="1" fontAlgn="base" latinLnBrk="0" hangingPunct="1">
              <a:lnSpc>
                <a:spcPct val="100000"/>
              </a:lnSpc>
              <a:spcBef>
                <a:spcPct val="0"/>
              </a:spcBef>
              <a:spcAft>
                <a:spcPct val="0"/>
              </a:spcAft>
              <a:buClrTx/>
              <a:buSzTx/>
              <a:buFont typeface="Arial" pitchFamily="34" charset="0"/>
              <a:buChar char="•"/>
              <a:tabLst/>
            </a:pPr>
            <a:endParaRPr kumimoji="0" lang="ru-RU" sz="2400" b="0" i="0" u="none" strike="noStrike" cap="none" normalizeH="0" baseline="0" dirty="0" smtClean="0">
              <a:ln>
                <a:noFill/>
              </a:ln>
              <a:solidFill>
                <a:srgbClr val="C00000"/>
              </a:solidFill>
              <a:effectLst/>
              <a:latin typeface="+mj-lt"/>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 typeface="Arial" pitchFamily="34" charset="0"/>
              <a:buChar char="•"/>
              <a:tabLst/>
            </a:pPr>
            <a:r>
              <a:rPr kumimoji="0" lang="ru-RU" sz="2400" b="0" i="0" u="none" strike="noStrike" cap="none" normalizeH="0" baseline="0" dirty="0" smtClean="0">
                <a:ln>
                  <a:noFill/>
                </a:ln>
                <a:solidFill>
                  <a:srgbClr val="C00000"/>
                </a:solidFill>
                <a:effectLst/>
                <a:latin typeface="+mj-lt"/>
                <a:ea typeface="Times New Roman" pitchFamily="18" charset="0"/>
                <a:cs typeface="Arial" pitchFamily="34" charset="0"/>
              </a:rPr>
              <a:t>Совершенствование материально-технической базы, лабораторного оборудования, возможность работать в химических и медицинских лабораториях ;</a:t>
            </a:r>
          </a:p>
          <a:p>
            <a:pPr marL="0" marR="0" lvl="0" indent="0" algn="ctr" defTabSz="914400" rtl="0" eaLnBrk="0" fontAlgn="base" latinLnBrk="0" hangingPunct="0">
              <a:lnSpc>
                <a:spcPct val="100000"/>
              </a:lnSpc>
              <a:spcBef>
                <a:spcPct val="0"/>
              </a:spcBef>
              <a:spcAft>
                <a:spcPct val="0"/>
              </a:spcAft>
              <a:buClrTx/>
              <a:buSzTx/>
              <a:buFont typeface="Arial" pitchFamily="34" charset="0"/>
              <a:buChar char="•"/>
              <a:tabLst/>
            </a:pPr>
            <a:endParaRPr kumimoji="0" lang="ru-RU" sz="2400" b="0" i="0" u="none" strike="noStrike" cap="none" normalizeH="0" baseline="0" dirty="0" smtClean="0">
              <a:ln>
                <a:noFill/>
              </a:ln>
              <a:solidFill>
                <a:srgbClr val="C00000"/>
              </a:solidFill>
              <a:effectLst/>
              <a:latin typeface="+mj-lt"/>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 typeface="Arial" pitchFamily="34" charset="0"/>
              <a:buChar char="•"/>
              <a:tabLst/>
            </a:pPr>
            <a:r>
              <a:rPr kumimoji="0" lang="ru-RU" sz="2400" b="0" i="0" u="none" strike="noStrike" cap="none" normalizeH="0" baseline="0" dirty="0" smtClean="0">
                <a:ln>
                  <a:noFill/>
                </a:ln>
                <a:solidFill>
                  <a:srgbClr val="C00000"/>
                </a:solidFill>
                <a:effectLst/>
                <a:latin typeface="+mj-lt"/>
                <a:ea typeface="Times New Roman" pitchFamily="18" charset="0"/>
                <a:cs typeface="Arial" pitchFamily="34" charset="0"/>
              </a:rPr>
              <a:t>Через повышения квалификации педагога и постоянного самообразования.</a:t>
            </a:r>
            <a:endParaRPr kumimoji="0" lang="ru-RU" sz="2400" b="0" i="0" u="none" strike="noStrike" cap="none" normalizeH="0" baseline="0" dirty="0" smtClean="0">
              <a:ln>
                <a:noFill/>
              </a:ln>
              <a:solidFill>
                <a:srgbClr val="C00000"/>
              </a:solidFill>
              <a:effectLst/>
              <a:latin typeface="+mj-lt"/>
              <a:cs typeface="Arial" pitchFamily="3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83768" y="332656"/>
            <a:ext cx="4586192" cy="1200329"/>
          </a:xfrm>
          <a:prstGeom prst="rect">
            <a:avLst/>
          </a:prstGeom>
          <a:noFill/>
        </p:spPr>
        <p:txBody>
          <a:bodyPr wrap="none" rtlCol="0">
            <a:spAutoFit/>
          </a:bodyPr>
          <a:lstStyle/>
          <a:p>
            <a:r>
              <a:rPr lang="ru-RU" sz="7200" b="1" dirty="0" smtClean="0">
                <a:ln w="10541" cmpd="sng">
                  <a:solidFill>
                    <a:srgbClr val="002060"/>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228600">
                    <a:schemeClr val="accent2">
                      <a:satMod val="175000"/>
                      <a:alpha val="40000"/>
                    </a:schemeClr>
                  </a:glow>
                </a:effectLst>
              </a:rPr>
              <a:t>ВЫВОДЫ</a:t>
            </a:r>
            <a:endParaRPr lang="ru-RU" sz="7200" b="1" dirty="0">
              <a:ln w="10541" cmpd="sng">
                <a:solidFill>
                  <a:srgbClr val="002060"/>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228600">
                  <a:schemeClr val="accent2">
                    <a:satMod val="175000"/>
                    <a:alpha val="40000"/>
                  </a:schemeClr>
                </a:glow>
              </a:effectLst>
            </a:endParaRPr>
          </a:p>
        </p:txBody>
      </p:sp>
      <p:sp>
        <p:nvSpPr>
          <p:cNvPr id="174081" name="Rectangle 1"/>
          <p:cNvSpPr>
            <a:spLocks noChangeArrowheads="1"/>
          </p:cNvSpPr>
          <p:nvPr/>
        </p:nvSpPr>
        <p:spPr bwMode="auto">
          <a:xfrm>
            <a:off x="395536" y="1412776"/>
            <a:ext cx="8496944" cy="56323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Таким образом, мы рассмотрели технологии личностно-ориентированного обучения и их применение на уроках биологии . Подробно изучили  </a:t>
            </a:r>
            <a:r>
              <a:rPr kumimoji="0" lang="ru-RU" b="1" i="0" u="none" strike="noStrike" cap="none" normalizeH="0" baseline="0" dirty="0" smtClean="0">
                <a:ln>
                  <a:noFill/>
                </a:ln>
                <a:solidFill>
                  <a:schemeClr val="accent1">
                    <a:lumMod val="60000"/>
                    <a:lumOff val="40000"/>
                  </a:schemeClr>
                </a:solidFill>
                <a:effectLst/>
                <a:latin typeface="Arial" pitchFamily="34" charset="0"/>
                <a:ea typeface="Times New Roman" pitchFamily="18" charset="0"/>
                <a:cs typeface="Arial" pitchFamily="34" charset="0"/>
              </a:rPr>
              <a:t>методы индивидуального,  </a:t>
            </a:r>
            <a:r>
              <a:rPr kumimoji="0" lang="ru-RU" b="1" i="0" u="none" strike="noStrike" cap="none" normalizeH="0" baseline="0" dirty="0" err="1" smtClean="0">
                <a:ln>
                  <a:noFill/>
                </a:ln>
                <a:solidFill>
                  <a:schemeClr val="accent1">
                    <a:lumMod val="60000"/>
                    <a:lumOff val="40000"/>
                  </a:schemeClr>
                </a:solidFill>
                <a:effectLst/>
                <a:latin typeface="Arial" pitchFamily="34" charset="0"/>
                <a:ea typeface="Times New Roman" pitchFamily="18" charset="0"/>
                <a:cs typeface="Arial" pitchFamily="34" charset="0"/>
              </a:rPr>
              <a:t>разноуровневого</a:t>
            </a:r>
            <a:r>
              <a:rPr kumimoji="0" lang="ru-RU" b="1" i="0" u="none" strike="noStrike" cap="none" normalizeH="0" baseline="0" dirty="0" smtClean="0">
                <a:ln>
                  <a:noFill/>
                </a:ln>
                <a:solidFill>
                  <a:schemeClr val="accent1">
                    <a:lumMod val="60000"/>
                    <a:lumOff val="40000"/>
                  </a:schemeClr>
                </a:solidFill>
                <a:effectLst/>
                <a:latin typeface="Arial" pitchFamily="34" charset="0"/>
                <a:ea typeface="Times New Roman" pitchFamily="18" charset="0"/>
                <a:cs typeface="Arial" pitchFamily="34" charset="0"/>
              </a:rPr>
              <a:t> и дифференцированного обучения.</a:t>
            </a:r>
            <a:endParaRPr kumimoji="0" lang="ru-RU" b="1" i="0" u="none" strike="noStrike" cap="none" normalizeH="0" baseline="0" dirty="0" smtClean="0">
              <a:ln>
                <a:noFill/>
              </a:ln>
              <a:solidFill>
                <a:schemeClr val="accent1">
                  <a:lumMod val="60000"/>
                  <a:lumOff val="40000"/>
                </a:schemeClr>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Успехи в практическом применении личностно-ориентированных технологий образования  </a:t>
            </a:r>
            <a:r>
              <a:rPr kumimoji="0" lang="ru-RU"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коррелируют</a:t>
            </a:r>
            <a:r>
              <a:rPr kumimoji="0" lang="ru-RU"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с усилиями педагога, его квалификацией, способности к саморазвитию, и доскональном знании технологий.</a:t>
            </a:r>
            <a:endParaRPr kumimoji="0" lang="ru-RU"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Ведь от того, что даст ребенку школа, во многом зависит его будущее. Школьные успехи – залог будущей счастливой, духовной и насыщенной жизни взрослого.</a:t>
            </a:r>
            <a:endParaRPr kumimoji="0" lang="ru-RU" b="0" i="1"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Развитие творческих способностей не зависит от уровня интеллектуального развития, педагогической практикой доказано, что «знания ,  полученные в результате творческой работы, обладают несравненно большими положительными свойствами, чем знания, полученные при помощи выполнения работы по готовому образцу. Активное, творческое овладение знаниями является базой убеждений учащихся. На их основе развиваются творческие силы учащихся, углубляется их подлинно познавательный интерес».</a:t>
            </a:r>
            <a:r>
              <a:rPr kumimoji="0" lang="ru-RU"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 Щукина Г.И. Формирование познавательных интересов школьников. Л., 1960.]</a:t>
            </a:r>
            <a:endParaRPr kumimoji="0" lang="ru-RU" b="0" i="1"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1"/>
          <p:cNvSpPr>
            <a:spLocks noChangeArrowheads="1"/>
          </p:cNvSpPr>
          <p:nvPr/>
        </p:nvSpPr>
        <p:spPr bwMode="auto">
          <a:xfrm>
            <a:off x="755576" y="2060848"/>
            <a:ext cx="7704856" cy="40934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2000" b="0" i="0" u="none" strike="noStrike" cap="none" normalizeH="0" baseline="0" dirty="0" smtClean="0">
                <a:ln>
                  <a:noFill/>
                </a:ln>
                <a:solidFill>
                  <a:schemeClr val="tx1"/>
                </a:solidFill>
                <a:effectLst/>
                <a:latin typeface="Arial" pitchFamily="34" charset="0"/>
                <a:ea typeface="Times New Roman" pitchFamily="18" charset="0"/>
                <a:cs typeface="Times New Roman CYR" charset="-52"/>
              </a:rPr>
              <a:t>	В связи с социально-экономическими изменениями в мире и в современном обществе возникла потребность в активных, деятельных людях, которые могли бы быстро приспосабливаться к меняющимся трудовым и жизненным условиям, обладающими качественными знаниями, способными к саморазвитию и творческому профессиональному труду, к нестандартным решениям возникающих проблем. Изменился запрос общества с пассивной репродуцирующей личности -  на </a:t>
            </a:r>
            <a:r>
              <a:rPr kumimoji="0" lang="ru-RU" sz="2000" b="0" i="0" u="none" strike="noStrike" cap="none" normalizeH="0" baseline="0" dirty="0" err="1" smtClean="0">
                <a:ln>
                  <a:noFill/>
                </a:ln>
                <a:solidFill>
                  <a:schemeClr val="tx1"/>
                </a:solidFill>
                <a:effectLst/>
                <a:latin typeface="Arial" pitchFamily="34" charset="0"/>
                <a:ea typeface="Times New Roman" pitchFamily="18" charset="0"/>
                <a:cs typeface="Times New Roman CYR" charset="-52"/>
              </a:rPr>
              <a:t>конкурентноспособного</a:t>
            </a:r>
            <a:r>
              <a:rPr kumimoji="0" lang="ru-RU" sz="2000" b="0" i="0" u="none" strike="noStrike" cap="none" normalizeH="0" baseline="0" dirty="0" smtClean="0">
                <a:ln>
                  <a:noFill/>
                </a:ln>
                <a:solidFill>
                  <a:schemeClr val="tx1"/>
                </a:solidFill>
                <a:effectLst/>
                <a:latin typeface="Arial" pitchFamily="34" charset="0"/>
                <a:ea typeface="Times New Roman" pitchFamily="18" charset="0"/>
                <a:cs typeface="Times New Roman CYR" charset="-52"/>
              </a:rPr>
              <a:t> </a:t>
            </a:r>
            <a:r>
              <a:rPr kumimoji="0" lang="ru-RU" sz="2000" b="0" i="0" u="none" strike="noStrike" cap="none" normalizeH="0" baseline="0" dirty="0" err="1" smtClean="0">
                <a:ln>
                  <a:noFill/>
                </a:ln>
                <a:solidFill>
                  <a:schemeClr val="tx1"/>
                </a:solidFill>
                <a:effectLst/>
                <a:latin typeface="Arial" pitchFamily="34" charset="0"/>
                <a:ea typeface="Times New Roman" pitchFamily="18" charset="0"/>
                <a:cs typeface="Times New Roman CYR" charset="-52"/>
              </a:rPr>
              <a:t>на</a:t>
            </a:r>
            <a:r>
              <a:rPr kumimoji="0" lang="ru-RU" sz="2000" b="0" i="0" u="none" strike="noStrike" cap="none" normalizeH="0" baseline="0" dirty="0" smtClean="0">
                <a:ln>
                  <a:noFill/>
                </a:ln>
                <a:solidFill>
                  <a:schemeClr val="tx1"/>
                </a:solidFill>
                <a:effectLst/>
                <a:latin typeface="Arial" pitchFamily="34" charset="0"/>
                <a:ea typeface="Times New Roman" pitchFamily="18" charset="0"/>
                <a:cs typeface="Times New Roman CYR" charset="-52"/>
              </a:rPr>
              <a:t> рынке труда, социализированного, уверенного в своей успешности выпускника, способного достигать высоких результатов в профессиональной деятельности.</a:t>
            </a:r>
            <a:endParaRPr kumimoji="0" lang="ru-RU"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3" name="TextBox 2"/>
          <p:cNvSpPr txBox="1"/>
          <p:nvPr/>
        </p:nvSpPr>
        <p:spPr>
          <a:xfrm>
            <a:off x="683568" y="908720"/>
            <a:ext cx="8100392" cy="1107996"/>
          </a:xfrm>
          <a:prstGeom prst="rect">
            <a:avLst/>
          </a:prstGeom>
          <a:noFill/>
        </p:spPr>
        <p:txBody>
          <a:bodyPr wrap="square" rtlCol="0">
            <a:spAutoFit/>
          </a:bodyPr>
          <a:lstStyle/>
          <a:p>
            <a:pPr algn="ctr"/>
            <a:r>
              <a:rPr lang="ru-RU" sz="6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АКТУАЛЬНОСТЬ</a:t>
            </a:r>
            <a:endParaRPr lang="ru-RU" sz="6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31640" y="1412776"/>
            <a:ext cx="7056784" cy="4154984"/>
          </a:xfrm>
          <a:prstGeom prst="rect">
            <a:avLst/>
          </a:prstGeom>
          <a:noFill/>
        </p:spPr>
        <p:txBody>
          <a:bodyPr wrap="square" rtlCol="0">
            <a:spAutoFit/>
          </a:bodyPr>
          <a:lstStyle/>
          <a:p>
            <a:pPr algn="ctr"/>
            <a:r>
              <a:rPr lang="ru-RU" sz="8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63500">
                    <a:schemeClr val="accent2">
                      <a:satMod val="175000"/>
                      <a:alpha val="40000"/>
                    </a:schemeClr>
                  </a:glow>
                </a:effectLst>
              </a:rPr>
              <a:t>Спасибо за внимание! </a:t>
            </a:r>
            <a:r>
              <a:rPr lang="ru-RU" sz="8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63500">
                    <a:schemeClr val="accent2">
                      <a:satMod val="175000"/>
                      <a:alpha val="40000"/>
                    </a:schemeClr>
                  </a:glow>
                </a:effectLst>
                <a:sym typeface="Wingdings" pitchFamily="2" charset="2"/>
              </a:rPr>
              <a:t></a:t>
            </a:r>
            <a:endParaRPr lang="ru-RU" sz="8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63500">
                  <a:schemeClr val="accent2">
                    <a:satMod val="175000"/>
                    <a:alpha val="40000"/>
                  </a:schemeClr>
                </a:glow>
              </a:effectLs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1"/>
          <p:cNvSpPr>
            <a:spLocks noChangeArrowheads="1"/>
          </p:cNvSpPr>
          <p:nvPr/>
        </p:nvSpPr>
        <p:spPr bwMode="auto">
          <a:xfrm>
            <a:off x="251520" y="1762944"/>
            <a:ext cx="8496944" cy="501675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180975" algn="just" fontAlgn="base">
              <a:spcBef>
                <a:spcPct val="0"/>
              </a:spcBef>
              <a:spcAft>
                <a:spcPct val="0"/>
              </a:spcAft>
            </a:pPr>
            <a:r>
              <a:rPr kumimoji="0" lang="ru-RU"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В условиях реализации ФГОС, необходимо  воспитывать всесторонне развитую творческую личность, способную к самостоятельному профессиональному  труду. </a:t>
            </a:r>
          </a:p>
          <a:p>
            <a:pPr lvl="0" indent="180975" algn="ctr" fontAlgn="base">
              <a:spcBef>
                <a:spcPct val="0"/>
              </a:spcBef>
              <a:spcAft>
                <a:spcPct val="0"/>
              </a:spcAft>
            </a:pPr>
            <a:r>
              <a:rPr lang="ru-RU" sz="2000" b="1" dirty="0" smtClean="0">
                <a:solidFill>
                  <a:schemeClr val="accent1">
                    <a:lumMod val="75000"/>
                  </a:schemeClr>
                </a:solidFill>
                <a:latin typeface="Arial" pitchFamily="34" charset="0"/>
                <a:cs typeface="Arial" pitchFamily="34" charset="0"/>
              </a:rPr>
              <a:t>Личностно-ориентированные </a:t>
            </a:r>
            <a:r>
              <a:rPr lang="ru-RU" sz="2000" b="1" dirty="0">
                <a:solidFill>
                  <a:schemeClr val="accent1">
                    <a:lumMod val="75000"/>
                  </a:schemeClr>
                </a:solidFill>
                <a:latin typeface="Arial" pitchFamily="34" charset="0"/>
                <a:cs typeface="Arial" pitchFamily="34" charset="0"/>
              </a:rPr>
              <a:t>технологии будут </a:t>
            </a:r>
            <a:r>
              <a:rPr lang="ru-RU" sz="2000" b="1" dirty="0" smtClean="0">
                <a:solidFill>
                  <a:schemeClr val="accent1">
                    <a:lumMod val="75000"/>
                  </a:schemeClr>
                </a:solidFill>
                <a:latin typeface="Arial" pitchFamily="34" charset="0"/>
                <a:cs typeface="Arial" pitchFamily="34" charset="0"/>
              </a:rPr>
              <a:t>способствовать:</a:t>
            </a:r>
          </a:p>
          <a:p>
            <a:pPr lvl="0" indent="180975" algn="just" fontAlgn="base">
              <a:spcBef>
                <a:spcPct val="0"/>
              </a:spcBef>
              <a:spcAft>
                <a:spcPct val="0"/>
              </a:spcAft>
              <a:buFont typeface="Arial" pitchFamily="34" charset="0"/>
              <a:buChar char="•"/>
            </a:pPr>
            <a:r>
              <a:rPr lang="ru-RU" sz="2000" dirty="0" smtClean="0">
                <a:latin typeface="Arial" pitchFamily="34" charset="0"/>
                <a:cs typeface="Arial" pitchFamily="34" charset="0"/>
              </a:rPr>
              <a:t> </a:t>
            </a:r>
            <a:r>
              <a:rPr lang="ru-RU" sz="2000" dirty="0">
                <a:latin typeface="Arial" pitchFamily="34" charset="0"/>
                <a:cs typeface="Arial" pitchFamily="34" charset="0"/>
              </a:rPr>
              <a:t>раскрытию субъективного опыта </a:t>
            </a:r>
            <a:r>
              <a:rPr lang="ru-RU" sz="2000" dirty="0" smtClean="0">
                <a:latin typeface="Arial" pitchFamily="34" charset="0"/>
                <a:cs typeface="Arial" pitchFamily="34" charset="0"/>
              </a:rPr>
              <a:t>ученика;</a:t>
            </a:r>
          </a:p>
          <a:p>
            <a:pPr lvl="0" indent="180975" algn="just" fontAlgn="base">
              <a:spcBef>
                <a:spcPct val="0"/>
              </a:spcBef>
              <a:spcAft>
                <a:spcPct val="0"/>
              </a:spcAft>
              <a:buFont typeface="Arial" pitchFamily="34" charset="0"/>
              <a:buChar char="•"/>
            </a:pPr>
            <a:r>
              <a:rPr lang="ru-RU" sz="2000" dirty="0" smtClean="0">
                <a:latin typeface="Arial" pitchFamily="34" charset="0"/>
                <a:cs typeface="Arial" pitchFamily="34" charset="0"/>
              </a:rPr>
              <a:t>формированию </a:t>
            </a:r>
            <a:r>
              <a:rPr lang="ru-RU" sz="2000" dirty="0">
                <a:latin typeface="Arial" pitchFamily="34" charset="0"/>
                <a:cs typeface="Arial" pitchFamily="34" charset="0"/>
              </a:rPr>
              <a:t>личностно значимых для него способов учебной работы; </a:t>
            </a:r>
            <a:endParaRPr lang="ru-RU" sz="2000" dirty="0" smtClean="0">
              <a:latin typeface="Arial" pitchFamily="34" charset="0"/>
              <a:cs typeface="Arial" pitchFamily="34" charset="0"/>
            </a:endParaRPr>
          </a:p>
          <a:p>
            <a:pPr lvl="0" indent="180975" algn="just" fontAlgn="base">
              <a:spcBef>
                <a:spcPct val="0"/>
              </a:spcBef>
              <a:spcAft>
                <a:spcPct val="0"/>
              </a:spcAft>
              <a:buFont typeface="Arial" pitchFamily="34" charset="0"/>
              <a:buChar char="•"/>
            </a:pPr>
            <a:r>
              <a:rPr lang="ru-RU" sz="2000" dirty="0" smtClean="0">
                <a:latin typeface="Arial" pitchFamily="34" charset="0"/>
                <a:cs typeface="Arial" pitchFamily="34" charset="0"/>
              </a:rPr>
              <a:t>овладению </a:t>
            </a:r>
            <a:r>
              <a:rPr lang="ru-RU" sz="2000" dirty="0">
                <a:latin typeface="Arial" pitchFamily="34" charset="0"/>
                <a:cs typeface="Arial" pitchFamily="34" charset="0"/>
              </a:rPr>
              <a:t>умениями </a:t>
            </a:r>
            <a:r>
              <a:rPr lang="ru-RU" sz="2000" dirty="0" smtClean="0">
                <a:latin typeface="Arial" pitchFamily="34" charset="0"/>
                <a:cs typeface="Arial" pitchFamily="34" charset="0"/>
              </a:rPr>
              <a:t>самообразования.</a:t>
            </a:r>
          </a:p>
          <a:p>
            <a:pPr lvl="0" indent="180975" algn="ctr" fontAlgn="base">
              <a:spcBef>
                <a:spcPct val="0"/>
              </a:spcBef>
              <a:spcAft>
                <a:spcPct val="0"/>
              </a:spcAft>
            </a:pPr>
            <a:r>
              <a:rPr lang="ru-RU" sz="2000" dirty="0" smtClean="0">
                <a:latin typeface="Arial" pitchFamily="34" charset="0"/>
                <a:cs typeface="Arial" pitchFamily="34" charset="0"/>
              </a:rPr>
              <a:t/>
            </a:r>
            <a:br>
              <a:rPr lang="ru-RU" sz="2000" dirty="0" smtClean="0">
                <a:latin typeface="Arial" pitchFamily="34" charset="0"/>
                <a:cs typeface="Arial" pitchFamily="34" charset="0"/>
              </a:rPr>
            </a:br>
            <a:r>
              <a:rPr lang="ru-RU" sz="2000" b="1" dirty="0" smtClean="0">
                <a:solidFill>
                  <a:schemeClr val="accent1">
                    <a:lumMod val="75000"/>
                  </a:schemeClr>
                </a:solidFill>
                <a:latin typeface="Arial" pitchFamily="34" charset="0"/>
                <a:cs typeface="Arial" pitchFamily="34" charset="0"/>
              </a:rPr>
              <a:t>Внедрение </a:t>
            </a:r>
            <a:r>
              <a:rPr lang="ru-RU" sz="2000" b="1" dirty="0" err="1">
                <a:solidFill>
                  <a:schemeClr val="accent1">
                    <a:lumMod val="75000"/>
                  </a:schemeClr>
                </a:solidFill>
                <a:latin typeface="Arial" pitchFamily="34" charset="0"/>
                <a:cs typeface="Arial" pitchFamily="34" charset="0"/>
              </a:rPr>
              <a:t>системно-деятельностного</a:t>
            </a:r>
            <a:r>
              <a:rPr lang="ru-RU" sz="2000" b="1" dirty="0">
                <a:solidFill>
                  <a:schemeClr val="accent1">
                    <a:lumMod val="75000"/>
                  </a:schemeClr>
                </a:solidFill>
                <a:latin typeface="Arial" pitchFamily="34" charset="0"/>
                <a:cs typeface="Arial" pitchFamily="34" charset="0"/>
              </a:rPr>
              <a:t> подхода через личностно-значимую </a:t>
            </a:r>
            <a:r>
              <a:rPr lang="ru-RU" sz="2000" b="1" dirty="0" smtClean="0">
                <a:solidFill>
                  <a:schemeClr val="accent1">
                    <a:lumMod val="75000"/>
                  </a:schemeClr>
                </a:solidFill>
                <a:latin typeface="Arial" pitchFamily="34" charset="0"/>
                <a:cs typeface="Arial" pitchFamily="34" charset="0"/>
              </a:rPr>
              <a:t>деятельность</a:t>
            </a:r>
            <a:r>
              <a:rPr lang="ru-RU" sz="2000" dirty="0" smtClean="0">
                <a:solidFill>
                  <a:schemeClr val="accent1">
                    <a:lumMod val="75000"/>
                  </a:schemeClr>
                </a:solidFill>
                <a:latin typeface="Arial" pitchFamily="34" charset="0"/>
                <a:cs typeface="Arial" pitchFamily="34" charset="0"/>
              </a:rPr>
              <a:t>:</a:t>
            </a:r>
          </a:p>
          <a:p>
            <a:pPr lvl="0" indent="180975" algn="just" fontAlgn="base">
              <a:spcBef>
                <a:spcPct val="0"/>
              </a:spcBef>
              <a:spcAft>
                <a:spcPct val="0"/>
              </a:spcAft>
              <a:buFont typeface="Arial" pitchFamily="34" charset="0"/>
              <a:buChar char="•"/>
            </a:pPr>
            <a:r>
              <a:rPr lang="ru-RU" sz="2000" dirty="0" smtClean="0">
                <a:latin typeface="Arial" pitchFamily="34" charset="0"/>
                <a:cs typeface="Arial" pitchFamily="34" charset="0"/>
              </a:rPr>
              <a:t> </a:t>
            </a:r>
            <a:r>
              <a:rPr lang="ru-RU" sz="2000" dirty="0">
                <a:latin typeface="Arial" pitchFamily="34" charset="0"/>
                <a:cs typeface="Arial" pitchFamily="34" charset="0"/>
              </a:rPr>
              <a:t>повлечет повышение мотивации </a:t>
            </a:r>
            <a:r>
              <a:rPr lang="ru-RU" sz="2000" dirty="0" smtClean="0">
                <a:latin typeface="Arial" pitchFamily="34" charset="0"/>
                <a:cs typeface="Arial" pitchFamily="34" charset="0"/>
              </a:rPr>
              <a:t>учащихся;</a:t>
            </a:r>
          </a:p>
          <a:p>
            <a:pPr indent="180975" algn="just" fontAlgn="base">
              <a:spcBef>
                <a:spcPct val="0"/>
              </a:spcBef>
              <a:spcAft>
                <a:spcPct val="0"/>
              </a:spcAft>
              <a:buFont typeface="Arial" pitchFamily="34" charset="0"/>
              <a:buChar char="•"/>
            </a:pPr>
            <a:r>
              <a:rPr lang="ru-RU" sz="2000" dirty="0" smtClean="0">
                <a:latin typeface="Arial" pitchFamily="34" charset="0"/>
                <a:cs typeface="Arial" pitchFamily="34" charset="0"/>
              </a:rPr>
              <a:t> </a:t>
            </a:r>
            <a:r>
              <a:rPr lang="ru-RU" sz="2000" dirty="0">
                <a:latin typeface="Arial" pitchFamily="34" charset="0"/>
                <a:cs typeface="Arial" pitchFamily="34" charset="0"/>
              </a:rPr>
              <a:t>самостоятельного участия в создании проектов, способов поиска </a:t>
            </a:r>
            <a:r>
              <a:rPr lang="ru-RU" sz="2000" dirty="0" smtClean="0">
                <a:latin typeface="Arial" pitchFamily="34" charset="0"/>
                <a:cs typeface="Arial" pitchFamily="34" charset="0"/>
              </a:rPr>
              <a:t>информации, побед на олимпиадах.</a:t>
            </a:r>
            <a:endParaRPr lang="ru-RU" sz="2000" dirty="0"/>
          </a:p>
          <a:p>
            <a:pPr lvl="0" indent="180975" algn="just" fontAlgn="base">
              <a:spcBef>
                <a:spcPct val="0"/>
              </a:spcBef>
              <a:spcAft>
                <a:spcPct val="0"/>
              </a:spcAft>
              <a:buFont typeface="Arial" pitchFamily="34" charset="0"/>
              <a:buChar char="•"/>
            </a:pPr>
            <a:endParaRPr kumimoji="0" lang="ru-RU"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3" name="TextBox 2"/>
          <p:cNvSpPr txBox="1"/>
          <p:nvPr/>
        </p:nvSpPr>
        <p:spPr>
          <a:xfrm>
            <a:off x="899592" y="1052736"/>
            <a:ext cx="8388424" cy="830997"/>
          </a:xfrm>
          <a:prstGeom prst="rect">
            <a:avLst/>
          </a:prstGeom>
          <a:noFill/>
        </p:spPr>
        <p:txBody>
          <a:bodyPr wrap="square" rtlCol="0">
            <a:spAutoFit/>
          </a:bodyPr>
          <a:lstStyle/>
          <a:p>
            <a:pPr algn="ctr"/>
            <a:r>
              <a:rPr lang="ru-RU" sz="4800" b="1" dirty="0" smtClean="0">
                <a:solidFill>
                  <a:schemeClr val="accent1">
                    <a:lumMod val="50000"/>
                  </a:schemeClr>
                </a:solidFill>
              </a:rPr>
              <a:t>ЖЕЛАЕМЫЕ РЕЗУЛЬТАТЫ</a:t>
            </a:r>
            <a:endParaRPr lang="ru-RU" sz="4800" b="1" dirty="0">
              <a:solidFill>
                <a:schemeClr val="accent1">
                  <a:lumMod val="50000"/>
                </a:schemeClr>
              </a:solidFill>
            </a:endParaRPr>
          </a:p>
        </p:txBody>
      </p:sp>
      <p:pic>
        <p:nvPicPr>
          <p:cNvPr id="146435" name="Picture 3" descr="http://vladimirbelyaev.com/wp-content/uploads/2013/05/hero.gif"/>
          <p:cNvPicPr>
            <a:picLocks noChangeAspect="1" noChangeArrowheads="1"/>
          </p:cNvPicPr>
          <p:nvPr/>
        </p:nvPicPr>
        <p:blipFill>
          <a:blip r:embed="rId2" cstate="print"/>
          <a:srcRect/>
          <a:stretch>
            <a:fillRect/>
          </a:stretch>
        </p:blipFill>
        <p:spPr bwMode="auto">
          <a:xfrm>
            <a:off x="395536" y="0"/>
            <a:ext cx="1819275" cy="1743076"/>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AutoShape 2" descr="data:image/jpeg;base64,/9j/4AAQSkZJRgABAQAAAQABAAD/2wCEAAkGBxQQEhUUEhQVFBQXFBQUFBQYFhUVEhUVFRgYFxUVGRQYHCggGRolHBUVIjEiJikrLi4uFx8zODMsNygwLisBCgoKDg0OGhAQGywkICQsLCwsLCwsLCwsLCwsLCwsLCwsLCwsLCwsLCwsLCwsLCwsLCwsLCwsLCwsLCwsLCwsLP/AABEIAMgAxAMBIgACEQEDEQH/xAAcAAEAAgMBAQEAAAAAAAAAAAAABQYBBAcDAgj/xABEEAACAQIEAwQFCAgFBAMAAAABAgADEQQFEiEGMUEHE1FhInFykbEUJDIzNHOBsiNCUmJ0gqGzQ8HC0fBTorTxY2SS/8QAGAEBAAMBAAAAAAAAAAAAAAAAAAECAwT/xAAkEQEBAAICAgICAgMAAAAAAAAAAQIREjEDISJBMkIjUXGB8P/aAAwDAQACEQMRAD8A7bERICJ44vECmt7XPIDqSdgJz7iE57Wa+Fp0KacwGqA1CPNeQ9W8mRFro94nDzxnn2A3xWCZ13YsEYgKOd3p6gvrMk8p7dMO9hiKL0zvcqQ6i3mNz/8AkRo267Eq2U9oWX4n6GIQHbZiFIvy5yy0sQrfRYH4+6NG3pEXiQkiIgIiICIi8BE+KlUL9Iges2kHmvGeCwv1uIpqRsV1DUD4W5iSjafi85Xm3bdg6V+5SpVO+4GkbebW2PiLyCp9pGb5htgcEQpuA4DOlxzHeEKn+caNu4xOTZThuJLq9T5Pa1zTd9LeydN7H3zpGT4qo62rJ3dUAFluGB8wwADC+1/hGjfvSRiIkJIiICDEGBFNiNeIVOilj+Nrf5mSolfwp+dn1v8ACWCTVcaWkbmuQYbFX+UYelVuACWRS1hyGq1/6ySiQs5lxP2V5SFLsKmGuf8ADfmbfRWmwYdOglRw3ZviaLgYHHst2JVHVkW/6twrMrMfEqBOm9oqXpUvvD+X/wBzyygaqlL1qfdv/kZpOmNy+WlJ73iTA21U1xSBSTpKuduhsVN/ICfeG7aqlBu7x2CqUnABI3V9+vd1FUqPfOzTyxOHSqpSoiup5qyhlNvEHaV210qfD3aXgcawRKmlzsFe6knwF+cuIM4t2n9mVOkrYzBjQF9OtRHIC9zVp/s25lfAXFrG9r7JuInxOH7qsb1KW2ondk6H1j/nOTZ63FOesuNX4mQPEnF+Fy9b4ioFJ5IN3PqXnN7PcyGFoPVbfStwPE9BOHZBwpVzvGvVxDEUwwaq25NiTakl+V9/VcmxJjHHc2Z+TWUx+6sWaduVK+jC4Z6rEgLc6Q1/DYte5tbTNVc94hx/1OF+ToSRqcaLeZ1kMPWFnWckyWhg6Yp4eklNQAPRA1G3LU3Nj5mefEGKNOmAObG1/ADcyJf6WvqbrieZ8H41l1Zjmi00YWdQWdb8wukFKb3t4yT4Z7PMrKh3arilIHpLUVaeocyEpgEeosZBZvl1TOcxWijWTUVU81VEvrqW8TYn3CdRw3CGGyyiFwysLsNbMxJchbaiDsDt08ZezXpjjnym4m8l4YwFEBsPhqC7ghgiswI63a5Bk9KTk2Y93i1p9HABHmeR/pLtM7NNsMuULSLzet3T02HXWD5j0ZKSE4mP1f8AP/pidmfSZovqUHxAPvE+p44L6tPYX4Ce0hYiIgIiIFdwx+eH1t8JYpW6H20+0fhLJLVTD7IiJVdWePqV6CnwqD+oImlwyS1SkfIn/ttJbjNL4ZvJkP8AW3+cjODt3HkjD+tppPxYZT+RcIiJm3fNRAwIPIgg+o85zngvLhh8WFXYXqLbyAcgTpEpGRj54vt1fyvL49Vl5J8sakOPV1UVTozb/huJ68CYBaOFFubu7Hb94qB/2/1nzxoPQp+0fhJDhgfNqf8AP+do/Uk/k/0lJqZnl1PE0zTqglG5gEqfwZTce+bcSjVU+D+A8Plbu9F6rll0DvCraEvcqtlB5hed/oifPGGb06YJY2SkDqP7x20jzvYevaWHOMX3VJm5HkPWev4AEzheLwmKzvGCgg0UUJbUd0RR6Jqt4sQbBfO1+ZmmM37rDyWY/Gfax9mlV8djXxBW1NLuTvYMRZEv1IG/8vnOvSL4cyOlgaCUaAsqjcn6Tt1dj1J/5blJSVyu6v4sOOOqSC4o/wAP+f8A0ydkBxUfq/5/9MjHtbP8Uzgfq09hPyie08MB9VT9hPyie8LEREgIMQYFRp41RmBS++o++20t05d2q4WthKtPHURdF0ir+6y7KT4qw28iPPa38IcWUcxpBqbDXYB0vuGtytL5T1tjhlq3GrFERKNkVxV9lq9BZbnw9Nd5AdnuKSqHamdSgFdQB0X1G4D2sxHW3KT/ABHnFHCU9VaxVgRpIBDbbgg9JEZLnLNUQLp7prBVUAKqn6OkDoPgDLzemV481siIlGpKVk32tPbq/keXWUvKR87T26v5Kktj9s8+4k+Mh6FP2z8JvcN/Z0/m/M00+Lx6FP7w/lJm5w39nT1t+Yyf1J+aTgxBlGivcb4laeGLvcIGuzWJCjS25sNgOp5CR/ZvQTualRCrB3FnUgggDaxHMbn3ySz3NnpVAiWGwJa1yb9PVHDOeUa96VMKrJfUFAC3BAY2HmZf3xZfHmnwIgRKNQyr8Z4xUNIHn6R99v8AaTObZtSwqM9ZwqgX3IBnKsox755mJKg9xT3c2Ngl9h5F7bDnYXl8Z9svLl+s7rr2BFqaewvwE9pgTMo1IiICIiB516IcFWAZSCCpAIIPMEHmJzTMux6kK3fYDE1ME17lQvfU/UFLKQPIlh5CdPiSORZ/SzvK6Jr/ACmliaSH0wFcOEt9Ig8gOtjtcmXHgLi1MyoBthVGzr58z+G//OlqqIGUqQCCCCCAQQdrEHYzhnFOTVchxoxWGB+Su2wBPoX3NJr3t1Kk3HutLT5emWduPudJ3i/iOhmFStgcRh6iilrKMrgVzUQG+gAEDbUQDqv5TW4M43yjAp3SGsrLsWrFywPIj0wAnLkoA3O0je0KutVsNmmGOzBVqW5rVS5Vj7S+j0+hY3uZ1nh/HU8fhKbsFdWUalYBhcAcwduolspJFPHlblZWhgu0HL630cTT87kD4mTuHzWjUF0qoR0N7D3mR2N4NwFa3eYPDm3K1NV/KBIXEdlGWM+taDU26GnVqU9PmApsJn6b+1zauoXVqXT+1caffykVleHVqneKPQAIVv22a2ph+6BsD13njk3B+Gwu6Co5/aq1alYja2wckD3SfEbRrfbRzfCGrTsN2Vg6joSOan1gkfjPPKa9MKVDAWJJVrKy35gg+d5JTSzLKqWIXTVQN53IYeplIPXxg172+62ZUUF2qIB7QPwkJjePcvo314qnblswO/hsZGt2UZazh3pVKjD/AKleq/4HU24kvguCMvom9PB4cG1t6Yb8149J9qdxJ2l5VWQ03Z31DTqp6lYA+FRLkSA4OzD5Az/IcuzHEPUFkqV0shTnZamlQqkgG5FztO14bCpSXTTRKa+CKFHuFp6ydo4uaHPM9qjbBUcNy3rV038lKgbzK5RnmIGpsbhaIPNUDuV9TCwJ/GVniDLsTneaHDNVelh1uWAvYUltf0eRYkgC+wvyl3xmFw+T06KUGZFJIAaozE9QPSPLZtuQk6vSnOWbQh7IGxFQNjsxrYlBY92tMURcdb62HK4uADvznRcjyejgqQo4dBTpjoOZPVmJ3Zj4mbGBxAq00ccmVWH4i895WtJoiIkJIiICIiAiIgCJpZvltPE0Xo1l1U6ilWHI2PUHoRzHnN2IH52z3KnyitUwddmbCYgakqW3FjtU08takKGA5ix6gS0djmbNh61TAViLm1SkQbqyncFT1BJ28zadJ4q4fpZhh2oVRYHdHA9Km/R18xf8eU4QlGtl+LTD17LWoOHw1XcAqSfQuf8ACqWYA/qt6rTWXlNOa48Mtv0fE1Msxor01cdQLjqrdQfAibcydMIiICIiAiIgIgyh9rwxRwgXCl1Bb9IUvr077AjlvpkybquWXGbWDMsgDMauHcUK5BUVNPeLvz1JqW/vEqCdmdbE4kV8yxprqDtRSmaakbWGosbA23UD8ZD4fM6GS4fDqcTUq4moi1K+qqzFSyhvok+io5W69Z1vL6xqUqbsCrMisQdiCQDYjod+Um7ik45WzT2pUwoAUWAFgBsAByFvwE+oiVakREBERAREQEREBERASqdofCK5nhyoAFdAzUH/AHv+m37rWHquDvbe1xJl0iyWarmvY/XxqCpQxVCqtNbaKjqV9Jdipvu3kwBBtznSp8sQBc2AHjsB+Myrgi4IIPIjcH8Yt3doxnGaZiIkLEREBETzq4hU+kwW/K5Av74EbxXmFTDYSrVoprqKt0XexP4TmuRdoOLp0EfGPS1u72pspRjTXY6h+r5GdfBvy3kRU4XwbVRWOGod6pur92uoHx8z5y0sUyxt6rGF4cwYda64WitSwswpIGHUdNjfra8mYAiVXIiICIiAiIgIiICIiAiIgIiYZrbk2A5np74FBz/MzXqfuKSAPMHc++evCuNZK6oD6L3BHnYkH17TQzvJmwtZnpN3lCs7OVuNVCoRqO/61NveD432nOEMrue/J+iWVV63tYk+/lNfWnNJlzW2IETJ0kREDDmwJ8ATOa47EmrUZ23JPuHQeqdLtKDxFlow9TY3V7sB1Xfcecvh2x829NzhTMWWoKRN1a+keBAJMuUovBuWFanyrEVUUlWSjQuP0YLEF2ct6TsANgAFBtc85ehIy7W8e+PsiIlWhERAREQEREBERAREQEREAZQ8+xb4msUUD0QwRSSFLKGJJPS/K8vk57QPzs+1U/K0vgy8vUiFwlcVEVwLalDWPMXF7bT2SnqIAG52H+00srP6Gl92nwEkMuP6Wn7a/Gauae032f5s1Wy+kEanrCsbshBG223Xp4S8Cc47Nj6afct/pnR5ln26fDd4kwZmJRq5rxHmbVcSEN21VGpotxpUIrEsbnbZTyud5piZxp+ep99X/tVZ5qZu4rd2su7aqaqoZqlRKYudIGrmSQDyAO1t/LnLXwjmDBu5O43K+VtyPVtf3yrYb6/DfxKfBpN8Kn5yPU/5WkZdLeP1YvYiBExdZERAREQEREBERAREQEREBOd0PtZ9qr+V50MznuDpOcW/oONLVdV1IAGlt7naxvseRl8GXl+lcys/oaX3afASRy762n7a/GanDWG71cPTJI1CmpPUAgcvOfeQszVUDWLCuyXG1wlRlBt0JABmtcuPUSnZqf0ifct8VnSZzzs6wVVKnp06iaKboxZGUagwGxI3GxIIvcWnQ5ln26vDNY+yIiUauUYw/PU++r/26s8lM28bgKoxy3pVNIqYioz6W7sL3bgEva25dQN7m/KaeBpmpiKNK9lYVS5/W/R02cAX2FyBfy85vtw6u3thj+nw38SnwaTXCn2pf5/ytIPCC+Iwv8TT+DSc4XRlxgUqwIDljpbSo3UXa1gSSLDmffIyWw7n+V9iYWZmLsIiICIiAiIgIiICIiAiIgJ8Vvot6jPufFX6LeoyYiuY8PC2JoD/AORZr8PfaE/i3/8AIabOQfaqP3izV4ePzlP4t/8AyGmzin1/39OtRAiYO4iIgaua/U1PYb4GcyyL7ZQ9jE/2WnTc0+pqew3wM5lkJ+eUPYxP9lpph1WHl/LFs8Pi+Jo+VQGdOnMuHPtNL2xOmyM+0+HqkREo2IiICIiAiIgIiICY1TNpgiBg1BPk1hBAnk4HhJQ9DiF8Z5VsUuk79DPF18pqV8Jq6SZFbao2QOPlNE9Nam/S3jNXh6p84Q//AG6n9K7XlrocLUqZ9AFeZABNhfnYTFLhemjl1UhydRa5uW5XO/Pzmm45+FW4VxPsVPKV9MK45M3vM++6qftH3zPTo5VO6/KYNTykJ3dT9ozBpVP2jGjkkczrjuag/cb4GczyNwMZQ9jE/wBlh8SJdauBZxYs3vmhR4Wpo2tQVfTo1XN9NwSPVcA/gJaeoyz3lZUHw9UAxFInb0x7/CdLGKXxlPo8J0xUWp6ZZSSt2NgTsTblfcyepULdPjGWqnxy4pP5QvjPoVhNSmg8J7Ko8JRtK9u8EzqnyFE+gJCS8zFogIiICIiAmLREBaY0TMQMFJjuhEQMd1Md1MxJNHciO5ERBo7kR3IiINHciO6ERBo7qZFMREgZCRpmYgAJmIgIiICIiB//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45412" name="AutoShape 4" descr="data:image/jpeg;base64,/9j/4AAQSkZJRgABAQAAAQABAAD/2wCEAAkGBxQQEhUUEhQVFBQXFBQUFBQYFhUVEhUVFRgYFxUVGRQYHCggGRolHBUVIjEiJikrLi4uFx8zODMsNygwLisBCgoKDg0OGhAQGywkICQsLCwsLCwsLCwsLCwsLCwsLCwsLCwsLCwsLCwsLCwsLCwsLCwsLCwsLCwsLCwsLCwsLP/AABEIAMgAxAMBIgACEQEDEQH/xAAcAAEAAgMBAQEAAAAAAAAAAAAABQYBBAcDAgj/xABEEAACAQIEAwQFCAgFBAMAAAABAgADEQQFEiEGMUEHE1FhInFykbEUJDIzNHOBsiNCUmJ0gqGzQ8HC0fBTorTxY2SS/8QAGAEBAAMBAAAAAAAAAAAAAAAAAAECAwT/xAAkEQEBAAICAgICAgMAAAAAAAAAAQIREjEDISJBMkIjUXGB8P/aAAwDAQACEQMRAD8A7bERICJ44vECmt7XPIDqSdgJz7iE57Wa+Fp0KacwGqA1CPNeQ9W8mRFro94nDzxnn2A3xWCZ13YsEYgKOd3p6gvrMk8p7dMO9hiKL0zvcqQ6i3mNz/8AkRo267Eq2U9oWX4n6GIQHbZiFIvy5yy0sQrfRYH4+6NG3pEXiQkiIgIiICIi8BE+KlUL9Iges2kHmvGeCwv1uIpqRsV1DUD4W5iSjafi85Xm3bdg6V+5SpVO+4GkbebW2PiLyCp9pGb5htgcEQpuA4DOlxzHeEKn+caNu4xOTZThuJLq9T5Pa1zTd9LeydN7H3zpGT4qo62rJ3dUAFluGB8wwADC+1/hGjfvSRiIkJIiICDEGBFNiNeIVOilj+Nrf5mSolfwp+dn1v8ACWCTVcaWkbmuQYbFX+UYelVuACWRS1hyGq1/6ySiQs5lxP2V5SFLsKmGuf8ADfmbfRWmwYdOglRw3ZviaLgYHHst2JVHVkW/6twrMrMfEqBOm9oqXpUvvD+X/wBzyygaqlL1qfdv/kZpOmNy+WlJ73iTA21U1xSBSTpKuduhsVN/ICfeG7aqlBu7x2CqUnABI3V9+vd1FUqPfOzTyxOHSqpSoiup5qyhlNvEHaV210qfD3aXgcawRKmlzsFe6knwF+cuIM4t2n9mVOkrYzBjQF9OtRHIC9zVp/s25lfAXFrG9r7JuInxOH7qsb1KW2ondk6H1j/nOTZ63FOesuNX4mQPEnF+Fy9b4ioFJ5IN3PqXnN7PcyGFoPVbfStwPE9BOHZBwpVzvGvVxDEUwwaq25NiTakl+V9/VcmxJjHHc2Z+TWUx+6sWaduVK+jC4Z6rEgLc6Q1/DYte5tbTNVc94hx/1OF+ToSRqcaLeZ1kMPWFnWckyWhg6Yp4eklNQAPRA1G3LU3Nj5mefEGKNOmAObG1/ADcyJf6WvqbrieZ8H41l1Zjmi00YWdQWdb8wukFKb3t4yT4Z7PMrKh3arilIHpLUVaeocyEpgEeosZBZvl1TOcxWijWTUVU81VEvrqW8TYn3CdRw3CGGyyiFwysLsNbMxJchbaiDsDt08ZezXpjjnym4m8l4YwFEBsPhqC7ghgiswI63a5Bk9KTk2Y93i1p9HABHmeR/pLtM7NNsMuULSLzet3T02HXWD5j0ZKSE4mP1f8AP/pidmfSZovqUHxAPvE+p44L6tPYX4Ce0hYiIgIiIFdwx+eH1t8JYpW6H20+0fhLJLVTD7IiJVdWePqV6CnwqD+oImlwyS1SkfIn/ttJbjNL4ZvJkP8AW3+cjODt3HkjD+tppPxYZT+RcIiJm3fNRAwIPIgg+o85zngvLhh8WFXYXqLbyAcgTpEpGRj54vt1fyvL49Vl5J8sakOPV1UVTozb/huJ68CYBaOFFubu7Hb94qB/2/1nzxoPQp+0fhJDhgfNqf8AP+do/Uk/k/0lJqZnl1PE0zTqglG5gEqfwZTce+bcSjVU+D+A8Plbu9F6rll0DvCraEvcqtlB5hed/oifPGGb06YJY2SkDqP7x20jzvYevaWHOMX3VJm5HkPWev4AEzheLwmKzvGCgg0UUJbUd0RR6Jqt4sQbBfO1+ZmmM37rDyWY/Gfax9mlV8djXxBW1NLuTvYMRZEv1IG/8vnOvSL4cyOlgaCUaAsqjcn6Tt1dj1J/5blJSVyu6v4sOOOqSC4o/wAP+f8A0ydkBxUfq/5/9MjHtbP8Uzgfq09hPyie08MB9VT9hPyie8LEREgIMQYFRp41RmBS++o++20t05d2q4WthKtPHURdF0ir+6y7KT4qw28iPPa38IcWUcxpBqbDXYB0vuGtytL5T1tjhlq3GrFERKNkVxV9lq9BZbnw9Nd5AdnuKSqHamdSgFdQB0X1G4D2sxHW3KT/ABHnFHCU9VaxVgRpIBDbbgg9JEZLnLNUQLp7prBVUAKqn6OkDoPgDLzemV481siIlGpKVk32tPbq/keXWUvKR87T26v5Kktj9s8+4k+Mh6FP2z8JvcN/Z0/m/M00+Lx6FP7w/lJm5w39nT1t+Yyf1J+aTgxBlGivcb4laeGLvcIGuzWJCjS25sNgOp5CR/ZvQTualRCrB3FnUgggDaxHMbn3ySz3NnpVAiWGwJa1yb9PVHDOeUa96VMKrJfUFAC3BAY2HmZf3xZfHmnwIgRKNQyr8Z4xUNIHn6R99v8AaTObZtSwqM9ZwqgX3IBnKsox755mJKg9xT3c2Ngl9h5F7bDnYXl8Z9svLl+s7rr2BFqaewvwE9pgTMo1IiICIiB516IcFWAZSCCpAIIPMEHmJzTMux6kK3fYDE1ME17lQvfU/UFLKQPIlh5CdPiSORZ/SzvK6Jr/ACmliaSH0wFcOEt9Ig8gOtjtcmXHgLi1MyoBthVGzr58z+G//OlqqIGUqQCCCCCAQQdrEHYzhnFOTVchxoxWGB+Su2wBPoX3NJr3t1Kk3HutLT5emWduPudJ3i/iOhmFStgcRh6iilrKMrgVzUQG+gAEDbUQDqv5TW4M43yjAp3SGsrLsWrFywPIj0wAnLkoA3O0je0KutVsNmmGOzBVqW5rVS5Vj7S+j0+hY3uZ1nh/HU8fhKbsFdWUalYBhcAcwduolspJFPHlblZWhgu0HL630cTT87kD4mTuHzWjUF0qoR0N7D3mR2N4NwFa3eYPDm3K1NV/KBIXEdlGWM+taDU26GnVqU9PmApsJn6b+1zauoXVqXT+1caffykVleHVqneKPQAIVv22a2ph+6BsD13njk3B+Gwu6Co5/aq1alYja2wckD3SfEbRrfbRzfCGrTsN2Vg6joSOan1gkfjPPKa9MKVDAWJJVrKy35gg+d5JTSzLKqWIXTVQN53IYeplIPXxg172+62ZUUF2qIB7QPwkJjePcvo314qnblswO/hsZGt2UZazh3pVKjD/AKleq/4HU24kvguCMvom9PB4cG1t6Yb8149J9qdxJ2l5VWQ03Z31DTqp6lYA+FRLkSA4OzD5Az/IcuzHEPUFkqV0shTnZamlQqkgG5FztO14bCpSXTTRKa+CKFHuFp6ydo4uaHPM9qjbBUcNy3rV038lKgbzK5RnmIGpsbhaIPNUDuV9TCwJ/GVniDLsTneaHDNVelh1uWAvYUltf0eRYkgC+wvyl3xmFw+T06KUGZFJIAaozE9QPSPLZtuQk6vSnOWbQh7IGxFQNjsxrYlBY92tMURcdb62HK4uADvznRcjyejgqQo4dBTpjoOZPVmJ3Zj4mbGBxAq00ccmVWH4i895WtJoiIkJIiICIiAiIgCJpZvltPE0Xo1l1U6ilWHI2PUHoRzHnN2IH52z3KnyitUwddmbCYgakqW3FjtU08takKGA5ix6gS0djmbNh61TAViLm1SkQbqyncFT1BJ28zadJ4q4fpZhh2oVRYHdHA9Km/R18xf8eU4QlGtl+LTD17LWoOHw1XcAqSfQuf8ACqWYA/qt6rTWXlNOa48Mtv0fE1Msxor01cdQLjqrdQfAibcydMIiICIiAiIgIgyh9rwxRwgXCl1Bb9IUvr077AjlvpkybquWXGbWDMsgDMauHcUK5BUVNPeLvz1JqW/vEqCdmdbE4kV8yxprqDtRSmaakbWGosbA23UD8ZD4fM6GS4fDqcTUq4moi1K+qqzFSyhvok+io5W69Z1vL6xqUqbsCrMisQdiCQDYjod+Um7ik45WzT2pUwoAUWAFgBsAByFvwE+oiVakREBERAREQEREBERASqdofCK5nhyoAFdAzUH/AHv+m37rWHquDvbe1xJl0iyWarmvY/XxqCpQxVCqtNbaKjqV9Jdipvu3kwBBtznSp8sQBc2AHjsB+Myrgi4IIPIjcH8Yt3doxnGaZiIkLEREBETzq4hU+kwW/K5Av74EbxXmFTDYSrVoprqKt0XexP4TmuRdoOLp0EfGPS1u72pspRjTXY6h+r5GdfBvy3kRU4XwbVRWOGod6pur92uoHx8z5y0sUyxt6rGF4cwYda64WitSwswpIGHUdNjfra8mYAiVXIiICIiAiIgIiICIiAiIgIiYZrbk2A5np74FBz/MzXqfuKSAPMHc++evCuNZK6oD6L3BHnYkH17TQzvJmwtZnpN3lCs7OVuNVCoRqO/61NveD432nOEMrue/J+iWVV63tYk+/lNfWnNJlzW2IETJ0kREDDmwJ8ATOa47EmrUZ23JPuHQeqdLtKDxFlow9TY3V7sB1Xfcecvh2x829NzhTMWWoKRN1a+keBAJMuUovBuWFanyrEVUUlWSjQuP0YLEF2ct6TsANgAFBtc85ehIy7W8e+PsiIlWhERAREQEREBERAREQEREAZQ8+xb4msUUD0QwRSSFLKGJJPS/K8vk57QPzs+1U/K0vgy8vUiFwlcVEVwLalDWPMXF7bT2SnqIAG52H+00srP6Gl92nwEkMuP6Wn7a/Gauae032f5s1Wy+kEanrCsbshBG223Xp4S8Cc47Nj6afct/pnR5ln26fDd4kwZmJRq5rxHmbVcSEN21VGpotxpUIrEsbnbZTyud5piZxp+ep99X/tVZ5qZu4rd2su7aqaqoZqlRKYudIGrmSQDyAO1t/LnLXwjmDBu5O43K+VtyPVtf3yrYb6/DfxKfBpN8Kn5yPU/5WkZdLeP1YvYiBExdZERAREQEREBERAREQEREBOd0PtZ9qr+V50MznuDpOcW/oONLVdV1IAGlt7naxvseRl8GXl+lcys/oaX3afASRy762n7a/GanDWG71cPTJI1CmpPUAgcvOfeQszVUDWLCuyXG1wlRlBt0JABmtcuPUSnZqf0ifct8VnSZzzs6wVVKnp06iaKboxZGUagwGxI3GxIIvcWnQ5ln26vDNY+yIiUauUYw/PU++r/26s8lM28bgKoxy3pVNIqYioz6W7sL3bgEva25dQN7m/KaeBpmpiKNK9lYVS5/W/R02cAX2FyBfy85vtw6u3thj+nw38SnwaTXCn2pf5/ytIPCC+Iwv8TT+DSc4XRlxgUqwIDljpbSo3UXa1gSSLDmffIyWw7n+V9iYWZmLsIiICIiAiIgIiICIiAiIgJ8Vvot6jPufFX6LeoyYiuY8PC2JoD/AORZr8PfaE/i3/8AIabOQfaqP3izV4ePzlP4t/8AyGmzin1/39OtRAiYO4iIgaua/U1PYb4GcyyL7ZQ9jE/2WnTc0+pqew3wM5lkJ+eUPYxP9lpph1WHl/LFs8Pi+Jo+VQGdOnMuHPtNL2xOmyM+0+HqkREo2IiICIiAiIgIiICY1TNpgiBg1BPk1hBAnk4HhJQ9DiF8Z5VsUuk79DPF18pqV8Jq6SZFbao2QOPlNE9Nam/S3jNXh6p84Q//AG6n9K7XlrocLUqZ9AFeZABNhfnYTFLhemjl1UhydRa5uW5XO/Pzmm45+FW4VxPsVPKV9MK45M3vM++6qftH3zPTo5VO6/KYNTykJ3dT9ozBpVP2jGjkkczrjuag/cb4GczyNwMZQ9jE/wBlh8SJdauBZxYs3vmhR4Wpo2tQVfTo1XN9NwSPVcA/gJaeoyz3lZUHw9UAxFInb0x7/CdLGKXxlPo8J0xUWp6ZZSSt2NgTsTblfcyepULdPjGWqnxy4pP5QvjPoVhNSmg8J7Ko8JRtK9u8EzqnyFE+gJCS8zFogIiICIiAmLREBaY0TMQMFJjuhEQMd1Md1MxJNHciO5ERBo7kR3IiINHciO6ERBo7qZFMREgZCRpmYgAJmIgIiICIiB//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4" name="TextBox 3"/>
          <p:cNvSpPr txBox="1"/>
          <p:nvPr/>
        </p:nvSpPr>
        <p:spPr>
          <a:xfrm>
            <a:off x="539552" y="476672"/>
            <a:ext cx="8352928" cy="1200329"/>
          </a:xfrm>
          <a:prstGeom prst="rect">
            <a:avLst/>
          </a:prstGeom>
          <a:noFill/>
        </p:spPr>
        <p:txBody>
          <a:bodyPr wrap="square" rtlCol="0">
            <a:spAutoFit/>
          </a:bodyPr>
          <a:lstStyle/>
          <a:p>
            <a:r>
              <a:rPr lang="ru-RU" sz="7200" b="1" dirty="0" smtClean="0"/>
              <a:t>ПРОТИВОРЕЧИЯ</a:t>
            </a:r>
            <a:endParaRPr lang="ru-RU" sz="7200" b="1" dirty="0"/>
          </a:p>
        </p:txBody>
      </p:sp>
      <p:sp>
        <p:nvSpPr>
          <p:cNvPr id="145414" name="AutoShape 6" descr="data:image/jpeg;base64,/9j/4AAQSkZJRgABAQAAAQABAAD/2wCEAAkGBxQQEhUUEhQVFBQXFBQUFBQYFhUVEhUVFRgYFxUVGRQYHCggGRolHBUVIjEiJikrLi4uFx8zODMsNygwLisBCgoKDg0OGhAQGywkICQsLCwsLCwsLCwsLCwsLCwsLCwsLCwsLCwsLCwsLCwsLCwsLCwsLCwsLCwsLCwsLCwsLP/AABEIAMgAxAMBIgACEQEDEQH/xAAcAAEAAgMBAQEAAAAAAAAAAAAABQYBBAcDAgj/xABEEAACAQIEAwQFCAgFBAMAAAABAgADEQQFEiEGMUEHE1FhInFykbEUJDIzNHOBsiNCUmJ0gqGzQ8HC0fBTorTxY2SS/8QAGAEBAAMBAAAAAAAAAAAAAAAAAAECAwT/xAAkEQEBAAICAgICAgMAAAAAAAAAAQIREjEDISJBMkIjUXGB8P/aAAwDAQACEQMRAD8A7bERICJ44vECmt7XPIDqSdgJz7iE57Wa+Fp0KacwGqA1CPNeQ9W8mRFro94nDzxnn2A3xWCZ13YsEYgKOd3p6gvrMk8p7dMO9hiKL0zvcqQ6i3mNz/8AkRo267Eq2U9oWX4n6GIQHbZiFIvy5yy0sQrfRYH4+6NG3pEXiQkiIgIiICIi8BE+KlUL9Iges2kHmvGeCwv1uIpqRsV1DUD4W5iSjafi85Xm3bdg6V+5SpVO+4GkbebW2PiLyCp9pGb5htgcEQpuA4DOlxzHeEKn+caNu4xOTZThuJLq9T5Pa1zTd9LeydN7H3zpGT4qo62rJ3dUAFluGB8wwADC+1/hGjfvSRiIkJIiICDEGBFNiNeIVOilj+Nrf5mSolfwp+dn1v8ACWCTVcaWkbmuQYbFX+UYelVuACWRS1hyGq1/6ySiQs5lxP2V5SFLsKmGuf8ADfmbfRWmwYdOglRw3ZviaLgYHHst2JVHVkW/6twrMrMfEqBOm9oqXpUvvD+X/wBzyygaqlL1qfdv/kZpOmNy+WlJ73iTA21U1xSBSTpKuduhsVN/ICfeG7aqlBu7x2CqUnABI3V9+vd1FUqPfOzTyxOHSqpSoiup5qyhlNvEHaV210qfD3aXgcawRKmlzsFe6knwF+cuIM4t2n9mVOkrYzBjQF9OtRHIC9zVp/s25lfAXFrG9r7JuInxOH7qsb1KW2ondk6H1j/nOTZ63FOesuNX4mQPEnF+Fy9b4ioFJ5IN3PqXnN7PcyGFoPVbfStwPE9BOHZBwpVzvGvVxDEUwwaq25NiTakl+V9/VcmxJjHHc2Z+TWUx+6sWaduVK+jC4Z6rEgLc6Q1/DYte5tbTNVc94hx/1OF+ToSRqcaLeZ1kMPWFnWckyWhg6Yp4eklNQAPRA1G3LU3Nj5mefEGKNOmAObG1/ADcyJf6WvqbrieZ8H41l1Zjmi00YWdQWdb8wukFKb3t4yT4Z7PMrKh3arilIHpLUVaeocyEpgEeosZBZvl1TOcxWijWTUVU81VEvrqW8TYn3CdRw3CGGyyiFwysLsNbMxJchbaiDsDt08ZezXpjjnym4m8l4YwFEBsPhqC7ghgiswI63a5Bk9KTk2Y93i1p9HABHmeR/pLtM7NNsMuULSLzet3T02HXWD5j0ZKSE4mP1f8AP/pidmfSZovqUHxAPvE+p44L6tPYX4Ce0hYiIgIiIFdwx+eH1t8JYpW6H20+0fhLJLVTD7IiJVdWePqV6CnwqD+oImlwyS1SkfIn/ttJbjNL4ZvJkP8AW3+cjODt3HkjD+tppPxYZT+RcIiJm3fNRAwIPIgg+o85zngvLhh8WFXYXqLbyAcgTpEpGRj54vt1fyvL49Vl5J8sakOPV1UVTozb/huJ68CYBaOFFubu7Hb94qB/2/1nzxoPQp+0fhJDhgfNqf8AP+do/Uk/k/0lJqZnl1PE0zTqglG5gEqfwZTce+bcSjVU+D+A8Plbu9F6rll0DvCraEvcqtlB5hed/oifPGGb06YJY2SkDqP7x20jzvYevaWHOMX3VJm5HkPWev4AEzheLwmKzvGCgg0UUJbUd0RR6Jqt4sQbBfO1+ZmmM37rDyWY/Gfax9mlV8djXxBW1NLuTvYMRZEv1IG/8vnOvSL4cyOlgaCUaAsqjcn6Tt1dj1J/5blJSVyu6v4sOOOqSC4o/wAP+f8A0ydkBxUfq/5/9MjHtbP8Uzgfq09hPyie08MB9VT9hPyie8LEREgIMQYFRp41RmBS++o++20t05d2q4WthKtPHURdF0ir+6y7KT4qw28iPPa38IcWUcxpBqbDXYB0vuGtytL5T1tjhlq3GrFERKNkVxV9lq9BZbnw9Nd5AdnuKSqHamdSgFdQB0X1G4D2sxHW3KT/ABHnFHCU9VaxVgRpIBDbbgg9JEZLnLNUQLp7prBVUAKqn6OkDoPgDLzemV481siIlGpKVk32tPbq/keXWUvKR87T26v5Kktj9s8+4k+Mh6FP2z8JvcN/Z0/m/M00+Lx6FP7w/lJm5w39nT1t+Yyf1J+aTgxBlGivcb4laeGLvcIGuzWJCjS25sNgOp5CR/ZvQTualRCrB3FnUgggDaxHMbn3ySz3NnpVAiWGwJa1yb9PVHDOeUa96VMKrJfUFAC3BAY2HmZf3xZfHmnwIgRKNQyr8Z4xUNIHn6R99v8AaTObZtSwqM9ZwqgX3IBnKsox755mJKg9xT3c2Ngl9h5F7bDnYXl8Z9svLl+s7rr2BFqaewvwE9pgTMo1IiICIiB516IcFWAZSCCpAIIPMEHmJzTMux6kK3fYDE1ME17lQvfU/UFLKQPIlh5CdPiSORZ/SzvK6Jr/ACmliaSH0wFcOEt9Ig8gOtjtcmXHgLi1MyoBthVGzr58z+G//OlqqIGUqQCCCCCAQQdrEHYzhnFOTVchxoxWGB+Su2wBPoX3NJr3t1Kk3HutLT5emWduPudJ3i/iOhmFStgcRh6iilrKMrgVzUQG+gAEDbUQDqv5TW4M43yjAp3SGsrLsWrFywPIj0wAnLkoA3O0je0KutVsNmmGOzBVqW5rVS5Vj7S+j0+hY3uZ1nh/HU8fhKbsFdWUalYBhcAcwduolspJFPHlblZWhgu0HL630cTT87kD4mTuHzWjUF0qoR0N7D3mR2N4NwFa3eYPDm3K1NV/KBIXEdlGWM+taDU26GnVqU9PmApsJn6b+1zauoXVqXT+1caffykVleHVqneKPQAIVv22a2ph+6BsD13njk3B+Gwu6Co5/aq1alYja2wckD3SfEbRrfbRzfCGrTsN2Vg6joSOan1gkfjPPKa9MKVDAWJJVrKy35gg+d5JTSzLKqWIXTVQN53IYeplIPXxg172+62ZUUF2qIB7QPwkJjePcvo314qnblswO/hsZGt2UZazh3pVKjD/AKleq/4HU24kvguCMvom9PB4cG1t6Yb8149J9qdxJ2l5VWQ03Z31DTqp6lYA+FRLkSA4OzD5Az/IcuzHEPUFkqV0shTnZamlQqkgG5FztO14bCpSXTTRKa+CKFHuFp6ydo4uaHPM9qjbBUcNy3rV038lKgbzK5RnmIGpsbhaIPNUDuV9TCwJ/GVniDLsTneaHDNVelh1uWAvYUltf0eRYkgC+wvyl3xmFw+T06KUGZFJIAaozE9QPSPLZtuQk6vSnOWbQh7IGxFQNjsxrYlBY92tMURcdb62HK4uADvznRcjyejgqQo4dBTpjoOZPVmJ3Zj4mbGBxAq00ccmVWH4i895WtJoiIkJIiICIiAiIgCJpZvltPE0Xo1l1U6ilWHI2PUHoRzHnN2IH52z3KnyitUwddmbCYgakqW3FjtU08takKGA5ix6gS0djmbNh61TAViLm1SkQbqyncFT1BJ28zadJ4q4fpZhh2oVRYHdHA9Km/R18xf8eU4QlGtl+LTD17LWoOHw1XcAqSfQuf8ACqWYA/qt6rTWXlNOa48Mtv0fE1Msxor01cdQLjqrdQfAibcydMIiICIiAiIgIgyh9rwxRwgXCl1Bb9IUvr077AjlvpkybquWXGbWDMsgDMauHcUK5BUVNPeLvz1JqW/vEqCdmdbE4kV8yxprqDtRSmaakbWGosbA23UD8ZD4fM6GS4fDqcTUq4moi1K+qqzFSyhvok+io5W69Z1vL6xqUqbsCrMisQdiCQDYjod+Um7ik45WzT2pUwoAUWAFgBsAByFvwE+oiVakREBERAREQEREBERASqdofCK5nhyoAFdAzUH/AHv+m37rWHquDvbe1xJl0iyWarmvY/XxqCpQxVCqtNbaKjqV9Jdipvu3kwBBtznSp8sQBc2AHjsB+Myrgi4IIPIjcH8Yt3doxnGaZiIkLEREBETzq4hU+kwW/K5Av74EbxXmFTDYSrVoprqKt0XexP4TmuRdoOLp0EfGPS1u72pspRjTXY6h+r5GdfBvy3kRU4XwbVRWOGod6pur92uoHx8z5y0sUyxt6rGF4cwYda64WitSwswpIGHUdNjfra8mYAiVXIiICIiAiIgIiICIiAiIgIiYZrbk2A5np74FBz/MzXqfuKSAPMHc++evCuNZK6oD6L3BHnYkH17TQzvJmwtZnpN3lCs7OVuNVCoRqO/61NveD432nOEMrue/J+iWVV63tYk+/lNfWnNJlzW2IETJ0kREDDmwJ8ATOa47EmrUZ23JPuHQeqdLtKDxFlow9TY3V7sB1Xfcecvh2x829NzhTMWWoKRN1a+keBAJMuUovBuWFanyrEVUUlWSjQuP0YLEF2ct6TsANgAFBtc85ehIy7W8e+PsiIlWhERAREQEREBERAREQEREAZQ8+xb4msUUD0QwRSSFLKGJJPS/K8vk57QPzs+1U/K0vgy8vUiFwlcVEVwLalDWPMXF7bT2SnqIAG52H+00srP6Gl92nwEkMuP6Wn7a/Gauae032f5s1Wy+kEanrCsbshBG223Xp4S8Cc47Nj6afct/pnR5ln26fDd4kwZmJRq5rxHmbVcSEN21VGpotxpUIrEsbnbZTyud5piZxp+ep99X/tVZ5qZu4rd2su7aqaqoZqlRKYudIGrmSQDyAO1t/LnLXwjmDBu5O43K+VtyPVtf3yrYb6/DfxKfBpN8Kn5yPU/5WkZdLeP1YvYiBExdZERAREQEREBERAREQEREBOd0PtZ9qr+V50MznuDpOcW/oONLVdV1IAGlt7naxvseRl8GXl+lcys/oaX3afASRy762n7a/GanDWG71cPTJI1CmpPUAgcvOfeQszVUDWLCuyXG1wlRlBt0JABmtcuPUSnZqf0ifct8VnSZzzs6wVVKnp06iaKboxZGUagwGxI3GxIIvcWnQ5ln26vDNY+yIiUauUYw/PU++r/26s8lM28bgKoxy3pVNIqYioz6W7sL3bgEva25dQN7m/KaeBpmpiKNK9lYVS5/W/R02cAX2FyBfy85vtw6u3thj+nw38SnwaTXCn2pf5/ytIPCC+Iwv8TT+DSc4XRlxgUqwIDljpbSo3UXa1gSSLDmffIyWw7n+V9iYWZmLsIiICIiAiIgIiICIiAiIgJ8Vvot6jPufFX6LeoyYiuY8PC2JoD/AORZr8PfaE/i3/8AIabOQfaqP3izV4ePzlP4t/8AyGmzin1/39OtRAiYO4iIgaua/U1PYb4GcyyL7ZQ9jE/2WnTc0+pqew3wM5lkJ+eUPYxP9lpph1WHl/LFs8Pi+Jo+VQGdOnMuHPtNL2xOmyM+0+HqkREo2IiICIiAiIgIiICY1TNpgiBg1BPk1hBAnk4HhJQ9DiF8Z5VsUuk79DPF18pqV8Jq6SZFbao2QOPlNE9Nam/S3jNXh6p84Q//AG6n9K7XlrocLUqZ9AFeZABNhfnYTFLhemjl1UhydRa5uW5XO/Pzmm45+FW4VxPsVPKV9MK45M3vM++6qftH3zPTo5VO6/KYNTykJ3dT9ozBpVP2jGjkkczrjuag/cb4GczyNwMZQ9jE/wBlh8SJdauBZxYs3vmhR4Wpo2tQVfTo1XN9NwSPVcA/gJaeoyz3lZUHw9UAxFInb0x7/CdLGKXxlPo8J0xUWp6ZZSSt2NgTsTblfcyepULdPjGWqnxy4pP5QvjPoVhNSmg8J7Ko8JRtK9u8EzqnyFE+gJCS8zFogIiICIiAmLREBaY0TMQMFJjuhEQMd1Md1MxJNHciO5ERBo7kR3IiINHciO6ERBo7qZFMREgZCRpmYgAJmIgIiICIiB//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45418" name="Picture 10" descr="http://shsp-radost.ucoz.ru/autoczescidaro.pl.jpg"/>
          <p:cNvPicPr>
            <a:picLocks noChangeAspect="1" noChangeArrowheads="1"/>
          </p:cNvPicPr>
          <p:nvPr/>
        </p:nvPicPr>
        <p:blipFill>
          <a:blip r:embed="rId2" cstate="print"/>
          <a:srcRect l="20520" t="4792" r="24487"/>
          <a:stretch>
            <a:fillRect/>
          </a:stretch>
        </p:blipFill>
        <p:spPr bwMode="auto">
          <a:xfrm>
            <a:off x="6404909" y="3300015"/>
            <a:ext cx="2739091" cy="3557985"/>
          </a:xfrm>
          <a:prstGeom prst="rect">
            <a:avLst/>
          </a:prstGeom>
          <a:ln>
            <a:noFill/>
          </a:ln>
          <a:effectLst>
            <a:softEdge rad="112500"/>
          </a:effectLst>
        </p:spPr>
      </p:pic>
      <p:sp>
        <p:nvSpPr>
          <p:cNvPr id="145419" name="Rectangle 11"/>
          <p:cNvSpPr>
            <a:spLocks noChangeArrowheads="1"/>
          </p:cNvSpPr>
          <p:nvPr/>
        </p:nvSpPr>
        <p:spPr bwMode="auto">
          <a:xfrm>
            <a:off x="251520" y="3861048"/>
            <a:ext cx="6696744" cy="272382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271463" algn="just" defTabSz="914400" rtl="0" eaLnBrk="0" fontAlgn="base" latinLnBrk="0" hangingPunct="0">
              <a:lnSpc>
                <a:spcPct val="100000"/>
              </a:lnSpc>
              <a:spcBef>
                <a:spcPct val="0"/>
              </a:spcBef>
              <a:spcAft>
                <a:spcPct val="0"/>
              </a:spcAft>
              <a:buClrTx/>
              <a:buSzTx/>
              <a:buFontTx/>
              <a:buNone/>
              <a:tabLst/>
            </a:pPr>
            <a:r>
              <a:rPr kumimoji="0" lang="ru-RU" sz="1900" b="0" i="0" u="none" strike="noStrike" cap="none" normalizeH="0" baseline="0" dirty="0" smtClean="0">
                <a:ln>
                  <a:noFill/>
                </a:ln>
                <a:solidFill>
                  <a:schemeClr val="tx1"/>
                </a:solidFill>
                <a:effectLst/>
                <a:latin typeface="Arial" pitchFamily="34" charset="0"/>
                <a:ea typeface="Times New Roman" pitchFamily="18" charset="0"/>
                <a:cs typeface="Times New Roman CYR"/>
              </a:rPr>
              <a:t>- Необходимостью создать условия для организации личностно-ориентированного подхода, потребностью учащихся и их родителей в формировании ключевых компетенций, обеспечивающих </a:t>
            </a:r>
            <a:r>
              <a:rPr kumimoji="0" lang="ru-RU" sz="1900" b="0" i="0" u="none" strike="noStrike" cap="none" normalizeH="0" baseline="0" dirty="0" err="1" smtClean="0">
                <a:ln>
                  <a:noFill/>
                </a:ln>
                <a:solidFill>
                  <a:schemeClr val="tx1"/>
                </a:solidFill>
                <a:effectLst/>
                <a:latin typeface="Arial" pitchFamily="34" charset="0"/>
                <a:ea typeface="Times New Roman" pitchFamily="18" charset="0"/>
                <a:cs typeface="Times New Roman CYR"/>
              </a:rPr>
              <a:t>общеучебную</a:t>
            </a:r>
            <a:r>
              <a:rPr kumimoji="0" lang="ru-RU" sz="1900" b="0" i="0" u="none" strike="noStrike" cap="none" normalizeH="0" baseline="0" dirty="0" smtClean="0">
                <a:ln>
                  <a:noFill/>
                </a:ln>
                <a:solidFill>
                  <a:schemeClr val="tx1"/>
                </a:solidFill>
                <a:effectLst/>
                <a:latin typeface="Arial" pitchFamily="34" charset="0"/>
                <a:ea typeface="Times New Roman" pitchFamily="18" charset="0"/>
                <a:cs typeface="Times New Roman CYR"/>
              </a:rPr>
              <a:t>, общекультурную и методологическую подготовку к реалиям жизни в обществе и невозможностью их актуализации за счет использования информационных (непродуктивных), личностно-отчужденных методов образовательной деятельности;</a:t>
            </a:r>
            <a:endParaRPr kumimoji="0" lang="ru-RU" sz="1900"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Прямоугольник 8"/>
          <p:cNvSpPr/>
          <p:nvPr/>
        </p:nvSpPr>
        <p:spPr>
          <a:xfrm>
            <a:off x="323528" y="1556792"/>
            <a:ext cx="8568952" cy="2308324"/>
          </a:xfrm>
          <a:prstGeom prst="rect">
            <a:avLst/>
          </a:prstGeom>
        </p:spPr>
        <p:txBody>
          <a:bodyPr wrap="square">
            <a:spAutoFit/>
          </a:bodyPr>
          <a:lstStyle/>
          <a:p>
            <a:pPr lvl="0" indent="180975" algn="just" fontAlgn="base">
              <a:spcBef>
                <a:spcPct val="0"/>
              </a:spcBef>
              <a:spcAft>
                <a:spcPct val="0"/>
              </a:spcAft>
              <a:buFontTx/>
              <a:buChar char="-"/>
            </a:pPr>
            <a:r>
              <a:rPr kumimoji="0" lang="ru-RU" b="0" i="0" u="none" strike="noStrike" cap="none" normalizeH="0" baseline="0" dirty="0" smtClean="0">
                <a:ln>
                  <a:noFill/>
                </a:ln>
                <a:solidFill>
                  <a:schemeClr val="tx1"/>
                </a:solidFill>
                <a:effectLst/>
                <a:latin typeface="Arial" pitchFamily="34" charset="0"/>
                <a:ea typeface="Times New Roman" pitchFamily="18" charset="0"/>
                <a:cs typeface="Times New Roman CYR"/>
              </a:rPr>
              <a:t>Между необходимостью развития полноценной готовой к самостоятельной профессиональной деятельности личности и количеством выпускников, владеющих этими качествами.</a:t>
            </a:r>
          </a:p>
          <a:p>
            <a:pPr lvl="0" indent="180975" algn="just" fontAlgn="base">
              <a:spcBef>
                <a:spcPct val="0"/>
              </a:spcBef>
              <a:spcAft>
                <a:spcPct val="0"/>
              </a:spcAft>
              <a:buFontTx/>
              <a:buChar char="-"/>
            </a:pPr>
            <a:endParaRPr kumimoji="0" lang="ru-RU" b="0" i="0" u="none" strike="noStrike" cap="none" normalizeH="0" baseline="0" dirty="0" smtClean="0">
              <a:ln>
                <a:noFill/>
              </a:ln>
              <a:solidFill>
                <a:schemeClr val="tx1"/>
              </a:solidFill>
              <a:effectLst/>
              <a:latin typeface="Arial" pitchFamily="34" charset="0"/>
              <a:cs typeface="Arial" pitchFamily="34" charset="0"/>
            </a:endParaRPr>
          </a:p>
          <a:p>
            <a:pPr lvl="0" indent="180975" algn="just" eaLnBrk="0" fontAlgn="base" hangingPunct="0">
              <a:spcBef>
                <a:spcPct val="0"/>
              </a:spcBef>
              <a:spcAft>
                <a:spcPct val="0"/>
              </a:spcAft>
            </a:pPr>
            <a:r>
              <a:rPr kumimoji="0" lang="ru-RU" b="0" i="0" u="none" strike="noStrike" cap="none" normalizeH="0" baseline="0" dirty="0" smtClean="0">
                <a:ln>
                  <a:noFill/>
                </a:ln>
                <a:solidFill>
                  <a:schemeClr val="tx1"/>
                </a:solidFill>
                <a:effectLst/>
                <a:latin typeface="Arial" pitchFamily="34" charset="0"/>
                <a:ea typeface="Times New Roman" pitchFamily="18" charset="0"/>
                <a:cs typeface="Times New Roman CYR"/>
              </a:rPr>
              <a:t>- Между необходимостью использовать новые образовательные технологии, воспитывающие творческий потенциал выпускников и ограниченными возможностями традиционной системы обучения, работы по образцу, положения «ведомые».</a:t>
            </a:r>
            <a:endParaRPr kumimoji="0" lang="ru-RU"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1"/>
          <p:cNvSpPr>
            <a:spLocks noChangeArrowheads="1"/>
          </p:cNvSpPr>
          <p:nvPr/>
        </p:nvSpPr>
        <p:spPr bwMode="auto">
          <a:xfrm>
            <a:off x="611560" y="1628800"/>
            <a:ext cx="8208912" cy="22467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2000" b="0" i="0" u="none" strike="noStrike" cap="none" normalizeH="0" baseline="0" dirty="0" smtClean="0">
                <a:ln>
                  <a:noFill/>
                </a:ln>
                <a:solidFill>
                  <a:schemeClr val="tx1"/>
                </a:solidFill>
                <a:effectLst/>
                <a:latin typeface="Arial" pitchFamily="34" charset="0"/>
                <a:ea typeface="Times New Roman" pitchFamily="18" charset="0"/>
                <a:cs typeface="Times New Roman CYR"/>
              </a:rPr>
              <a:t> Следствием данных противоречий в условиях реализации модернизации региональной системы школьного образования является </a:t>
            </a:r>
            <a:r>
              <a:rPr kumimoji="0" lang="ru-RU" sz="2000" b="1" i="0" u="none" strike="noStrike" cap="none" normalizeH="0" baseline="0" dirty="0" smtClean="0">
                <a:ln>
                  <a:noFill/>
                </a:ln>
                <a:solidFill>
                  <a:schemeClr val="accent1">
                    <a:lumMod val="75000"/>
                  </a:schemeClr>
                </a:solidFill>
                <a:effectLst/>
                <a:latin typeface="Arial" pitchFamily="34" charset="0"/>
                <a:ea typeface="Times New Roman" pitchFamily="18" charset="0"/>
                <a:cs typeface="Times New Roman CYR"/>
              </a:rPr>
              <a:t>проблема</a:t>
            </a:r>
            <a:r>
              <a:rPr kumimoji="0" lang="ru-RU" sz="2000" b="0" i="0" u="none" strike="noStrike" cap="none" normalizeH="0" baseline="0" dirty="0" smtClean="0">
                <a:ln>
                  <a:noFill/>
                </a:ln>
                <a:solidFill>
                  <a:schemeClr val="accent1">
                    <a:lumMod val="75000"/>
                  </a:schemeClr>
                </a:solidFill>
                <a:effectLst/>
                <a:latin typeface="Arial" pitchFamily="34" charset="0"/>
                <a:ea typeface="Times New Roman" pitchFamily="18" charset="0"/>
                <a:cs typeface="Times New Roman CYR"/>
              </a:rPr>
              <a:t> </a:t>
            </a:r>
            <a:r>
              <a:rPr kumimoji="0" lang="ru-RU" sz="2000" b="0" i="0" u="none" strike="noStrike" cap="none" normalizeH="0" baseline="0" dirty="0" smtClean="0">
                <a:ln>
                  <a:noFill/>
                </a:ln>
                <a:solidFill>
                  <a:schemeClr val="tx1"/>
                </a:solidFill>
                <a:effectLst/>
                <a:latin typeface="Arial" pitchFamily="34" charset="0"/>
                <a:ea typeface="Times New Roman" pitchFamily="18" charset="0"/>
                <a:cs typeface="Times New Roman CYR"/>
              </a:rPr>
              <a:t>необходимости </a:t>
            </a:r>
            <a:r>
              <a:rPr kumimoji="0" lang="ru-RU" sz="2000" b="0" i="0" u="none" strike="noStrike" cap="none" normalizeH="0" baseline="0" dirty="0" err="1" smtClean="0">
                <a:ln>
                  <a:noFill/>
                </a:ln>
                <a:solidFill>
                  <a:schemeClr val="tx1"/>
                </a:solidFill>
                <a:effectLst/>
                <a:latin typeface="Arial" pitchFamily="34" charset="0"/>
                <a:ea typeface="Times New Roman" pitchFamily="18" charset="0"/>
                <a:cs typeface="Times New Roman CYR"/>
              </a:rPr>
              <a:t>гуманизации</a:t>
            </a:r>
            <a:r>
              <a:rPr kumimoji="0" lang="ru-RU" sz="2000" b="0" i="0" u="none" strike="noStrike" cap="none" normalizeH="0" baseline="0" dirty="0" smtClean="0">
                <a:ln>
                  <a:noFill/>
                </a:ln>
                <a:solidFill>
                  <a:schemeClr val="tx1"/>
                </a:solidFill>
                <a:effectLst/>
                <a:latin typeface="Arial" pitchFamily="34" charset="0"/>
                <a:ea typeface="Times New Roman" pitchFamily="18" charset="0"/>
                <a:cs typeface="Times New Roman CYR"/>
              </a:rPr>
              <a:t> образовательной среды и перехода от информационной модели обучения к </a:t>
            </a:r>
            <a:r>
              <a:rPr kumimoji="0" lang="ru-RU" sz="2000" b="0" i="0" u="none" strike="noStrike" cap="none" normalizeH="0" baseline="0" dirty="0" err="1" smtClean="0">
                <a:ln>
                  <a:noFill/>
                </a:ln>
                <a:solidFill>
                  <a:schemeClr val="tx1"/>
                </a:solidFill>
                <a:effectLst/>
                <a:latin typeface="Arial" pitchFamily="34" charset="0"/>
                <a:ea typeface="Times New Roman" pitchFamily="18" charset="0"/>
                <a:cs typeface="Times New Roman CYR"/>
              </a:rPr>
              <a:t>деятельностной</a:t>
            </a:r>
            <a:r>
              <a:rPr kumimoji="0" lang="ru-RU" sz="2000" b="0" i="0" u="none" strike="noStrike" cap="none" normalizeH="0" baseline="0" dirty="0" smtClean="0">
                <a:ln>
                  <a:noFill/>
                </a:ln>
                <a:solidFill>
                  <a:schemeClr val="tx1"/>
                </a:solidFill>
                <a:effectLst/>
                <a:latin typeface="Arial" pitchFamily="34" charset="0"/>
                <a:ea typeface="Times New Roman" pitchFamily="18" charset="0"/>
                <a:cs typeface="Times New Roman CYR"/>
              </a:rPr>
              <a:t> и личностной, что требует применения новых форм организации учебного процесса и новых педагогических технологий, которые недостаточно изучены.</a:t>
            </a:r>
          </a:p>
        </p:txBody>
      </p:sp>
      <p:sp>
        <p:nvSpPr>
          <p:cNvPr id="3" name="TextBox 2"/>
          <p:cNvSpPr txBox="1"/>
          <p:nvPr/>
        </p:nvSpPr>
        <p:spPr>
          <a:xfrm>
            <a:off x="1475656" y="476672"/>
            <a:ext cx="7020272" cy="1200329"/>
          </a:xfrm>
          <a:prstGeom prst="rect">
            <a:avLst/>
          </a:prstGeom>
          <a:noFill/>
        </p:spPr>
        <p:txBody>
          <a:bodyPr wrap="square" rtlCol="0">
            <a:spAutoFit/>
          </a:bodyPr>
          <a:lstStyle/>
          <a:p>
            <a:pPr algn="ctr"/>
            <a:r>
              <a:rPr lang="ru-RU" sz="7200" b="1" dirty="0" smtClean="0">
                <a:solidFill>
                  <a:schemeClr val="accent1">
                    <a:lumMod val="75000"/>
                  </a:schemeClr>
                </a:solidFill>
              </a:rPr>
              <a:t>ПРОБЛЕМА</a:t>
            </a:r>
            <a:endParaRPr lang="ru-RU" sz="7200" b="1" dirty="0">
              <a:solidFill>
                <a:schemeClr val="accent1">
                  <a:lumMod val="75000"/>
                </a:schemeClr>
              </a:solidFill>
            </a:endParaRPr>
          </a:p>
        </p:txBody>
      </p:sp>
      <p:pic>
        <p:nvPicPr>
          <p:cNvPr id="150531" name="Picture 3" descr="http://kuldoshina.ru/wp-content/uploads/2012/01/celi-gizni.jpg"/>
          <p:cNvPicPr>
            <a:picLocks noChangeAspect="1" noChangeArrowheads="1"/>
          </p:cNvPicPr>
          <p:nvPr/>
        </p:nvPicPr>
        <p:blipFill>
          <a:blip r:embed="rId2" cstate="print"/>
          <a:srcRect/>
          <a:stretch>
            <a:fillRect/>
          </a:stretch>
        </p:blipFill>
        <p:spPr bwMode="auto">
          <a:xfrm>
            <a:off x="755576" y="3861048"/>
            <a:ext cx="3446989" cy="2780928"/>
          </a:xfrm>
          <a:prstGeom prst="rect">
            <a:avLst/>
          </a:prstGeom>
          <a:noFill/>
        </p:spPr>
      </p:pic>
      <p:sp>
        <p:nvSpPr>
          <p:cNvPr id="5" name="Прямоугольник 4"/>
          <p:cNvSpPr/>
          <p:nvPr/>
        </p:nvSpPr>
        <p:spPr>
          <a:xfrm>
            <a:off x="4355976" y="4221088"/>
            <a:ext cx="4572000" cy="2246769"/>
          </a:xfrm>
          <a:prstGeom prst="rect">
            <a:avLst/>
          </a:prstGeom>
        </p:spPr>
        <p:txBody>
          <a:bodyPr>
            <a:spAutoFit/>
          </a:bodyPr>
          <a:lstStyle/>
          <a:p>
            <a:pPr lvl="0" algn="just" fontAlgn="base">
              <a:spcBef>
                <a:spcPct val="0"/>
              </a:spcBef>
              <a:spcAft>
                <a:spcPct val="0"/>
              </a:spcAft>
            </a:pPr>
            <a:endParaRPr kumimoji="0" lang="ru-RU" sz="2000" b="0" i="0" u="none" strike="noStrike" cap="none" normalizeH="0" baseline="0" dirty="0" smtClean="0">
              <a:ln>
                <a:noFill/>
              </a:ln>
              <a:solidFill>
                <a:schemeClr val="tx1"/>
              </a:solidFill>
              <a:effectLst/>
              <a:latin typeface="Arial" pitchFamily="34" charset="0"/>
              <a:cs typeface="Arial" pitchFamily="34" charset="0"/>
            </a:endParaRPr>
          </a:p>
          <a:p>
            <a:pPr lvl="0" algn="just" eaLnBrk="0" fontAlgn="base" hangingPunct="0">
              <a:spcBef>
                <a:spcPct val="0"/>
              </a:spcBef>
              <a:spcAft>
                <a:spcPct val="0"/>
              </a:spcAft>
            </a:pPr>
            <a:r>
              <a:rPr kumimoji="0" lang="ru-RU" sz="2000" b="0" i="0" u="none" strike="noStrike" cap="none" normalizeH="0" baseline="0" dirty="0" smtClean="0">
                <a:ln>
                  <a:noFill/>
                </a:ln>
                <a:solidFill>
                  <a:schemeClr val="tx1"/>
                </a:solidFill>
                <a:effectLst/>
                <a:latin typeface="Arial" pitchFamily="34" charset="0"/>
                <a:ea typeface="Times New Roman" pitchFamily="18" charset="0"/>
                <a:cs typeface="Times New Roman CYR"/>
              </a:rPr>
              <a:t>Для решения этой проблемы была выбрана тема итоговой работы </a:t>
            </a:r>
            <a:r>
              <a:rPr kumimoji="0" lang="ru-RU" sz="2000" b="1" i="0" u="none" strike="noStrike" cap="none" normalizeH="0" baseline="0" dirty="0" smtClean="0">
                <a:ln>
                  <a:noFill/>
                </a:ln>
                <a:solidFill>
                  <a:schemeClr val="accent1">
                    <a:lumMod val="75000"/>
                  </a:schemeClr>
                </a:solidFill>
                <a:effectLst/>
                <a:latin typeface="Arial" pitchFamily="34" charset="0"/>
                <a:ea typeface="Times New Roman" pitchFamily="18" charset="0"/>
                <a:cs typeface="Times New Roman CYR"/>
              </a:rPr>
              <a:t>«Технологии личностно-ориентированного обучения на уроках биологии (II-III ступени образования)».</a:t>
            </a:r>
            <a:endParaRPr kumimoji="0" lang="ru-RU" sz="2000" b="1" i="0" u="none" strike="noStrike" cap="none" normalizeH="0" baseline="0" dirty="0" smtClean="0">
              <a:ln>
                <a:noFill/>
              </a:ln>
              <a:solidFill>
                <a:schemeClr val="accent1">
                  <a:lumMod val="75000"/>
                </a:schemeClr>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descr="http://vkurse.obs.ru/sites/default/files/images/Cel%20.jpg"/>
          <p:cNvPicPr>
            <a:picLocks noChangeAspect="1" noChangeArrowheads="1"/>
          </p:cNvPicPr>
          <p:nvPr/>
        </p:nvPicPr>
        <p:blipFill>
          <a:blip r:embed="rId2" cstate="print"/>
          <a:srcRect/>
          <a:stretch>
            <a:fillRect/>
          </a:stretch>
        </p:blipFill>
        <p:spPr bwMode="auto">
          <a:xfrm>
            <a:off x="0" y="3386070"/>
            <a:ext cx="4067944" cy="3471930"/>
          </a:xfrm>
          <a:prstGeom prst="rect">
            <a:avLst/>
          </a:prstGeom>
          <a:noFill/>
        </p:spPr>
      </p:pic>
      <p:sp>
        <p:nvSpPr>
          <p:cNvPr id="3" name="TextBox 2"/>
          <p:cNvSpPr txBox="1"/>
          <p:nvPr/>
        </p:nvSpPr>
        <p:spPr>
          <a:xfrm>
            <a:off x="2915816" y="692696"/>
            <a:ext cx="4680520" cy="1446550"/>
          </a:xfrm>
          <a:prstGeom prst="rect">
            <a:avLst/>
          </a:prstGeom>
          <a:noFill/>
        </p:spPr>
        <p:txBody>
          <a:bodyPr wrap="square" rtlCol="0">
            <a:spAutoFit/>
          </a:bodyPr>
          <a:lstStyle/>
          <a:p>
            <a:r>
              <a:rPr lang="ru-RU" sz="8800" b="1" dirty="0" smtClean="0">
                <a:solidFill>
                  <a:schemeClr val="accent1">
                    <a:lumMod val="50000"/>
                  </a:schemeClr>
                </a:solidFill>
                <a:effectLst>
                  <a:outerShdw blurRad="38100" dist="38100" dir="2700000" algn="tl">
                    <a:srgbClr val="000000">
                      <a:alpha val="43137"/>
                    </a:srgbClr>
                  </a:outerShdw>
                </a:effectLst>
              </a:rPr>
              <a:t>ЦЕЛЬ</a:t>
            </a:r>
            <a:endParaRPr lang="ru-RU" sz="8800" b="1" dirty="0">
              <a:solidFill>
                <a:schemeClr val="accent1">
                  <a:lumMod val="50000"/>
                </a:schemeClr>
              </a:solidFill>
              <a:effectLst>
                <a:outerShdw blurRad="38100" dist="38100" dir="2700000" algn="tl">
                  <a:srgbClr val="000000">
                    <a:alpha val="43137"/>
                  </a:srgbClr>
                </a:outerShdw>
              </a:effectLst>
            </a:endParaRPr>
          </a:p>
        </p:txBody>
      </p:sp>
      <p:sp>
        <p:nvSpPr>
          <p:cNvPr id="143363" name="Rectangle 3"/>
          <p:cNvSpPr>
            <a:spLocks noChangeArrowheads="1"/>
          </p:cNvSpPr>
          <p:nvPr/>
        </p:nvSpPr>
        <p:spPr bwMode="auto">
          <a:xfrm>
            <a:off x="827584" y="2060848"/>
            <a:ext cx="7776864" cy="206210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3200" b="0" i="0" u="none" strike="noStrike" cap="none" normalizeH="0" baseline="0" dirty="0" smtClean="0">
                <a:ln>
                  <a:noFill/>
                </a:ln>
                <a:solidFill>
                  <a:schemeClr val="tx1"/>
                </a:solidFill>
                <a:effectLst/>
                <a:latin typeface="Arial" pitchFamily="34" charset="0"/>
                <a:ea typeface="Times New Roman" pitchFamily="18" charset="0"/>
                <a:cs typeface="Times New Roman CYR"/>
              </a:rPr>
              <a:t>рассмотреть технологии личностно-ориентированного обучения в контексте их применения на уроках биологии.</a:t>
            </a:r>
            <a:endParaRPr kumimoji="0" lang="ru-RU" sz="32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descr="http://papus666.narod.ru/clipart/s/sova/sova23.png"/>
          <p:cNvPicPr>
            <a:picLocks noChangeAspect="1" noChangeArrowheads="1"/>
          </p:cNvPicPr>
          <p:nvPr/>
        </p:nvPicPr>
        <p:blipFill>
          <a:blip r:embed="rId2" cstate="print"/>
          <a:srcRect/>
          <a:stretch>
            <a:fillRect/>
          </a:stretch>
        </p:blipFill>
        <p:spPr bwMode="auto">
          <a:xfrm>
            <a:off x="251520" y="3356992"/>
            <a:ext cx="3263364" cy="3212976"/>
          </a:xfrm>
          <a:prstGeom prst="rect">
            <a:avLst/>
          </a:prstGeom>
          <a:noFill/>
        </p:spPr>
      </p:pic>
      <p:sp>
        <p:nvSpPr>
          <p:cNvPr id="3" name="TextBox 2"/>
          <p:cNvSpPr txBox="1"/>
          <p:nvPr/>
        </p:nvSpPr>
        <p:spPr>
          <a:xfrm>
            <a:off x="1259632" y="260648"/>
            <a:ext cx="6984776" cy="1323439"/>
          </a:xfrm>
          <a:prstGeom prst="rect">
            <a:avLst/>
          </a:prstGeom>
          <a:noFill/>
        </p:spPr>
        <p:txBody>
          <a:bodyPr wrap="square" rtlCol="0">
            <a:spAutoFit/>
          </a:bodyPr>
          <a:lstStyle/>
          <a:p>
            <a:pPr algn="ctr"/>
            <a:r>
              <a:rPr lang="ru-RU" sz="8000" b="1" dirty="0" smtClean="0">
                <a:solidFill>
                  <a:srgbClr val="FF0000"/>
                </a:solidFill>
              </a:rPr>
              <a:t>ЗАДАЧИ</a:t>
            </a:r>
            <a:endParaRPr lang="ru-RU" sz="8000" b="1" dirty="0">
              <a:solidFill>
                <a:srgbClr val="FF0000"/>
              </a:solidFill>
            </a:endParaRPr>
          </a:p>
        </p:txBody>
      </p:sp>
      <p:sp>
        <p:nvSpPr>
          <p:cNvPr id="144387" name="Rectangle 3"/>
          <p:cNvSpPr>
            <a:spLocks noChangeArrowheads="1"/>
          </p:cNvSpPr>
          <p:nvPr/>
        </p:nvSpPr>
        <p:spPr bwMode="auto">
          <a:xfrm>
            <a:off x="3563888" y="1538209"/>
            <a:ext cx="5400600" cy="526297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 typeface="Arial" pitchFamily="34" charset="0"/>
              <a:buChar char="•"/>
              <a:tabLst/>
            </a:pPr>
            <a:r>
              <a:rPr kumimoji="0" lang="ru-RU" sz="2800" b="0" i="0" u="none" strike="noStrike" cap="none" normalizeH="0" baseline="0" dirty="0" smtClean="0">
                <a:ln>
                  <a:noFill/>
                </a:ln>
                <a:solidFill>
                  <a:schemeClr val="tx1"/>
                </a:solidFill>
                <a:effectLst/>
                <a:latin typeface="Arial" pitchFamily="34" charset="0"/>
                <a:ea typeface="Times New Roman" pitchFamily="18" charset="0"/>
                <a:cs typeface="Times New Roman CYR"/>
              </a:rPr>
              <a:t> познакомиться с основными направлениями технологии личностно-ориентированного обучения; </a:t>
            </a:r>
          </a:p>
          <a:p>
            <a:pPr marL="0" marR="0" lvl="0" indent="0" algn="just" defTabSz="914400" rtl="0" eaLnBrk="1" fontAlgn="base" latinLnBrk="0" hangingPunct="1">
              <a:lnSpc>
                <a:spcPct val="100000"/>
              </a:lnSpc>
              <a:spcBef>
                <a:spcPct val="0"/>
              </a:spcBef>
              <a:spcAft>
                <a:spcPct val="0"/>
              </a:spcAft>
              <a:buClrTx/>
              <a:buSzTx/>
              <a:buFont typeface="Arial" pitchFamily="34" charset="0"/>
              <a:buChar char="•"/>
              <a:tabLst/>
            </a:pPr>
            <a:r>
              <a:rPr lang="ru-RU" sz="2800" dirty="0">
                <a:latin typeface="Arial" pitchFamily="34" charset="0"/>
                <a:ea typeface="Times New Roman" pitchFamily="18" charset="0"/>
                <a:cs typeface="Times New Roman CYR"/>
              </a:rPr>
              <a:t> </a:t>
            </a:r>
            <a:r>
              <a:rPr kumimoji="0" lang="ru-RU" sz="2800" b="0" i="0" u="none" strike="noStrike" cap="none" normalizeH="0" baseline="0" dirty="0" smtClean="0">
                <a:ln>
                  <a:noFill/>
                </a:ln>
                <a:solidFill>
                  <a:schemeClr val="tx1"/>
                </a:solidFill>
                <a:effectLst/>
                <a:latin typeface="Arial" pitchFamily="34" charset="0"/>
                <a:ea typeface="Times New Roman" pitchFamily="18" charset="0"/>
                <a:cs typeface="Times New Roman CYR"/>
              </a:rPr>
              <a:t>показать примеры их применения на уроках биологии;</a:t>
            </a:r>
          </a:p>
          <a:p>
            <a:pPr marL="0" marR="0" lvl="0" indent="0" algn="just" defTabSz="914400" rtl="0" eaLnBrk="1" fontAlgn="base" latinLnBrk="0" hangingPunct="1">
              <a:lnSpc>
                <a:spcPct val="100000"/>
              </a:lnSpc>
              <a:spcBef>
                <a:spcPct val="0"/>
              </a:spcBef>
              <a:spcAft>
                <a:spcPct val="0"/>
              </a:spcAft>
              <a:buClrTx/>
              <a:buSzTx/>
              <a:buFont typeface="Arial" pitchFamily="34" charset="0"/>
              <a:buChar char="•"/>
              <a:tabLst/>
            </a:pPr>
            <a:r>
              <a:rPr lang="ru-RU" sz="2800" dirty="0">
                <a:latin typeface="Arial" pitchFamily="34" charset="0"/>
                <a:ea typeface="Times New Roman" pitchFamily="18" charset="0"/>
                <a:cs typeface="Times New Roman CYR"/>
              </a:rPr>
              <a:t> </a:t>
            </a:r>
            <a:r>
              <a:rPr kumimoji="0" lang="ru-RU" sz="2800" b="0" i="0" u="none" strike="noStrike" cap="none" normalizeH="0" baseline="0" dirty="0" smtClean="0">
                <a:ln>
                  <a:noFill/>
                </a:ln>
                <a:solidFill>
                  <a:schemeClr val="tx1"/>
                </a:solidFill>
                <a:effectLst/>
                <a:latin typeface="Arial" pitchFamily="34" charset="0"/>
                <a:ea typeface="Times New Roman" pitchFamily="18" charset="0"/>
                <a:cs typeface="Times New Roman CYR"/>
              </a:rPr>
              <a:t>внедрить эти технологии в свою профессиональную деятельность, обеспечивая развитие личности учащихся в ситуации успеха.</a:t>
            </a:r>
            <a:endParaRPr kumimoji="0" lang="ru-RU" sz="2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1"/>
          <p:cNvSpPr>
            <a:spLocks noChangeArrowheads="1"/>
          </p:cNvSpPr>
          <p:nvPr/>
        </p:nvSpPr>
        <p:spPr bwMode="auto">
          <a:xfrm>
            <a:off x="-252536" y="980728"/>
            <a:ext cx="9144000" cy="34163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7200" b="1" i="0" u="none" strike="noStrike" cap="none" normalizeH="0" baseline="0" dirty="0" smtClean="0">
                <a:ln>
                  <a:noFill/>
                </a:ln>
                <a:solidFill>
                  <a:schemeClr val="accent1">
                    <a:lumMod val="75000"/>
                  </a:schemeClr>
                </a:solidFill>
                <a:effectLst>
                  <a:outerShdw blurRad="38100" dist="38100" dir="2700000" algn="tl">
                    <a:srgbClr val="000000">
                      <a:alpha val="43137"/>
                    </a:srgbClr>
                  </a:outerShdw>
                </a:effectLst>
                <a:ea typeface="Times New Roman" pitchFamily="18" charset="0"/>
                <a:cs typeface="Arial" pitchFamily="34" charset="0"/>
              </a:rPr>
              <a:t>Личностно-ориентированные технологии</a:t>
            </a:r>
            <a:endParaRPr kumimoji="0" lang="ru-RU" sz="7200" b="0" i="0" u="none" strike="noStrike" cap="none" normalizeH="0" baseline="0" dirty="0" smtClean="0">
              <a:ln>
                <a:noFill/>
              </a:ln>
              <a:solidFill>
                <a:schemeClr val="accent1">
                  <a:lumMod val="75000"/>
                </a:schemeClr>
              </a:solidFill>
              <a:effectLst>
                <a:outerShdw blurRad="38100" dist="38100" dir="2700000" algn="tl">
                  <a:srgbClr val="000000">
                    <a:alpha val="43137"/>
                  </a:srgbClr>
                </a:outerShdw>
              </a:effectLst>
              <a:cs typeface="Arial" pitchFamily="34" charset="0"/>
            </a:endParaRPr>
          </a:p>
        </p:txBody>
      </p:sp>
      <p:pic>
        <p:nvPicPr>
          <p:cNvPr id="151555" name="Picture 3" descr="http://shard-copywriting.ru/wp-content/uploads/2014/07/i-concept.jpg"/>
          <p:cNvPicPr>
            <a:picLocks noChangeAspect="1" noChangeArrowheads="1"/>
          </p:cNvPicPr>
          <p:nvPr/>
        </p:nvPicPr>
        <p:blipFill>
          <a:blip r:embed="rId2" cstate="print"/>
          <a:srcRect l="29856" r="28964"/>
          <a:stretch>
            <a:fillRect/>
          </a:stretch>
        </p:blipFill>
        <p:spPr bwMode="auto">
          <a:xfrm flipH="1">
            <a:off x="6948264" y="3473338"/>
            <a:ext cx="2195736" cy="3384662"/>
          </a:xfrm>
          <a:prstGeom prst="rect">
            <a:avLst/>
          </a:prstGeom>
          <a:noFill/>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Поток">
  <a:themeElements>
    <a:clrScheme name="Другая 1">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Пото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Поток">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518</TotalTime>
  <Words>1079</Words>
  <Application>Microsoft Office PowerPoint</Application>
  <PresentationFormat>Экран (4:3)</PresentationFormat>
  <Paragraphs>229</Paragraphs>
  <Slides>30</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30</vt:i4>
      </vt:variant>
    </vt:vector>
  </HeadingPairs>
  <TitlesOfParts>
    <vt:vector size="31" baseType="lpstr">
      <vt:lpstr>Поток</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Даша</dc:creator>
  <cp:lastModifiedBy>Даша</cp:lastModifiedBy>
  <cp:revision>72</cp:revision>
  <dcterms:created xsi:type="dcterms:W3CDTF">2015-06-25T08:49:08Z</dcterms:created>
  <dcterms:modified xsi:type="dcterms:W3CDTF">2015-06-25T17:32:59Z</dcterms:modified>
</cp:coreProperties>
</file>