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1" r:id="rId3"/>
    <p:sldId id="268" r:id="rId4"/>
    <p:sldId id="270" r:id="rId5"/>
    <p:sldId id="260" r:id="rId6"/>
    <p:sldId id="262" r:id="rId7"/>
    <p:sldId id="267" r:id="rId8"/>
    <p:sldId id="263" r:id="rId9"/>
    <p:sldId id="258" r:id="rId10"/>
    <p:sldId id="274" r:id="rId11"/>
    <p:sldId id="259" r:id="rId12"/>
    <p:sldId id="265" r:id="rId13"/>
    <p:sldId id="271" r:id="rId14"/>
    <p:sldId id="275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0CAE1-64F5-457E-9A2B-E2501E8B431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D376C-6F57-4C93-8CC8-A7C5A195C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83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0CAE1-64F5-457E-9A2B-E2501E8B431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D376C-6F57-4C93-8CC8-A7C5A195C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026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0CAE1-64F5-457E-9A2B-E2501E8B431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D376C-6F57-4C93-8CC8-A7C5A195C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510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0CAE1-64F5-457E-9A2B-E2501E8B431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D376C-6F57-4C93-8CC8-A7C5A195C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892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0CAE1-64F5-457E-9A2B-E2501E8B431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D376C-6F57-4C93-8CC8-A7C5A195C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546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0CAE1-64F5-457E-9A2B-E2501E8B431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D376C-6F57-4C93-8CC8-A7C5A195C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7110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0CAE1-64F5-457E-9A2B-E2501E8B431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D376C-6F57-4C93-8CC8-A7C5A195C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3870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0CAE1-64F5-457E-9A2B-E2501E8B431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D376C-6F57-4C93-8CC8-A7C5A195C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547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0CAE1-64F5-457E-9A2B-E2501E8B431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D376C-6F57-4C93-8CC8-A7C5A195C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893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0CAE1-64F5-457E-9A2B-E2501E8B431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D376C-6F57-4C93-8CC8-A7C5A195C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6462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0CAE1-64F5-457E-9A2B-E2501E8B431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D376C-6F57-4C93-8CC8-A7C5A195C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7845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CAE1-64F5-457E-9A2B-E2501E8B431F}" type="datetimeFigureOut">
              <a:rPr lang="ru-RU" smtClean="0"/>
              <a:pPr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D376C-6F57-4C93-8CC8-A7C5A195C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242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4.tiff"/><Relationship Id="rId7" Type="http://schemas.openxmlformats.org/officeDocument/2006/relationships/image" Target="../media/image9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3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5.png"/><Relationship Id="rId7" Type="http://schemas.openxmlformats.org/officeDocument/2006/relationships/image" Target="../media/image8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4.tiff"/><Relationship Id="rId5" Type="http://schemas.openxmlformats.org/officeDocument/2006/relationships/image" Target="../media/image19.jpeg"/><Relationship Id="rId10" Type="http://schemas.openxmlformats.org/officeDocument/2006/relationships/image" Target="../media/image23.tiff"/><Relationship Id="rId4" Type="http://schemas.openxmlformats.org/officeDocument/2006/relationships/image" Target="../media/image18.tiff"/><Relationship Id="rId9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-2454827" y="2449669"/>
            <a:ext cx="6886889" cy="1929776"/>
          </a:xfrm>
          <a:prstGeom prst="rect">
            <a:avLst/>
          </a:prstGeom>
        </p:spPr>
      </p:pic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714" b="3929"/>
          <a:stretch/>
        </p:blipFill>
        <p:spPr>
          <a:xfrm rot="5400000">
            <a:off x="0" y="4559300"/>
            <a:ext cx="3543300" cy="99218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1846430" y="-439570"/>
            <a:ext cx="6854788" cy="774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9027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8683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Элемент росписи 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«Геометрические узоры»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lum bright="-3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-2799188" y="2799185"/>
            <a:ext cx="6858003" cy="125963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lum bright="-2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6200000">
            <a:off x="2088159" y="2340940"/>
            <a:ext cx="5181998" cy="335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9715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1142984"/>
            <a:ext cx="2900354" cy="454848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/>
              <a:t>Торжественное чаепитие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-2799188" y="2799185"/>
            <a:ext cx="6858003" cy="125963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lum bright="-3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1982056" y="589656"/>
            <a:ext cx="2822434" cy="378621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28728" y="0"/>
            <a:ext cx="62151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Средний ярус туеса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заполняется бытовой сценой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lum bright="-3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2161016" y="3411092"/>
            <a:ext cx="2500331" cy="382203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429256" y="6143644"/>
            <a:ext cx="2900354" cy="454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Весёлые супрядки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lum bright="-40000" contrast="4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5219077" y="2424733"/>
            <a:ext cx="3786214" cy="27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8001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5165168" y="641632"/>
            <a:ext cx="3477479" cy="44801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428628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Верхний ярус туеса</a:t>
            </a:r>
            <a:br>
              <a:rPr lang="ru-RU" sz="2400" b="1" dirty="0" smtClean="0">
                <a:latin typeface="Monotype Corsiva" pitchFamily="66" charset="0"/>
              </a:rPr>
            </a:br>
            <a:r>
              <a:rPr lang="ru-RU" sz="2400" b="1" dirty="0" smtClean="0">
                <a:latin typeface="Monotype Corsiva" pitchFamily="66" charset="0"/>
              </a:rPr>
              <a:t>заполняется растительным узором, узором в круге, птицами и т.д.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-2799188" y="2799185"/>
            <a:ext cx="6858003" cy="125963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5049769" y="2763769"/>
            <a:ext cx="2217183" cy="59712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lum bright="-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1452274" y="5048528"/>
            <a:ext cx="1595981" cy="1643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lum bright="-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1383383" y="3260031"/>
            <a:ext cx="1733764" cy="16430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screen">
            <a:lum bright="-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1431612" y="1640166"/>
            <a:ext cx="1596996" cy="16027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screen"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2573581" y="2498462"/>
            <a:ext cx="2782391" cy="150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627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274638"/>
            <a:ext cx="3257544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-2799188" y="2799185"/>
            <a:ext cx="6858003" cy="1259634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714876" y="427038"/>
            <a:ext cx="4286280" cy="573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86248" y="357166"/>
            <a:ext cx="46577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Работа мастеров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Scan0074.tif"/>
          <p:cNvPicPr>
            <a:picLocks noChangeAspect="1"/>
          </p:cNvPicPr>
          <p:nvPr/>
        </p:nvPicPr>
        <p:blipFill>
          <a:blip r:embed="rId3" cstate="screen">
            <a:lum bright="-20000" contrast="40000"/>
          </a:blip>
          <a:srcRect/>
          <a:stretch>
            <a:fillRect/>
          </a:stretch>
        </p:blipFill>
        <p:spPr>
          <a:xfrm>
            <a:off x="1643042" y="357166"/>
            <a:ext cx="2428892" cy="3538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can0073.tif"/>
          <p:cNvPicPr>
            <a:picLocks noChangeAspect="1"/>
          </p:cNvPicPr>
          <p:nvPr/>
        </p:nvPicPr>
        <p:blipFill>
          <a:blip r:embed="rId4" cstate="screen">
            <a:lum bright="-30000" contrast="40000"/>
          </a:blip>
          <a:srcRect/>
          <a:stretch>
            <a:fillRect/>
          </a:stretch>
        </p:blipFill>
        <p:spPr>
          <a:xfrm>
            <a:off x="2214546" y="3929066"/>
            <a:ext cx="3500462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Scan0073.tif"/>
          <p:cNvPicPr>
            <a:picLocks noChangeAspect="1"/>
          </p:cNvPicPr>
          <p:nvPr/>
        </p:nvPicPr>
        <p:blipFill>
          <a:blip r:embed="rId5">
            <a:lum bright="-30000" contrast="40000"/>
          </a:blip>
          <a:srcRect/>
          <a:stretch>
            <a:fillRect/>
          </a:stretch>
        </p:blipFill>
        <p:spPr>
          <a:xfrm>
            <a:off x="5350139" y="1643050"/>
            <a:ext cx="3793861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500694" y="4572008"/>
            <a:ext cx="3643306" cy="2285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Бурак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Ковш-черпак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200" b="1" dirty="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Хлебница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561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274638"/>
            <a:ext cx="3257544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-2799188" y="2799185"/>
            <a:ext cx="6858003" cy="1259634"/>
          </a:xfrm>
        </p:spPr>
      </p:pic>
      <p:pic>
        <p:nvPicPr>
          <p:cNvPr id="1026" name="Picture 2" descr="F:\ИКТ\ИКТ 5класс\раздаточный материал\16.tif"/>
          <p:cNvPicPr>
            <a:picLocks noChangeAspect="1" noChangeArrowheads="1"/>
          </p:cNvPicPr>
          <p:nvPr/>
        </p:nvPicPr>
        <p:blipFill rotWithShape="1">
          <a:blip r:embed="rId3" cstate="screen">
            <a:lum bright="-30000"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500166" y="0"/>
            <a:ext cx="2968662" cy="400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714876" y="427038"/>
            <a:ext cx="4286280" cy="573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F:\ИКТ\ИКТ 5класс\раздаточный материал\23.tif"/>
          <p:cNvPicPr>
            <a:picLocks noChangeAspect="1" noChangeArrowheads="1"/>
          </p:cNvPicPr>
          <p:nvPr/>
        </p:nvPicPr>
        <p:blipFill rotWithShape="1">
          <a:blip r:embed="rId5" cstate="screen">
            <a:lum bright="-30000" contrast="4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429124" y="1891947"/>
            <a:ext cx="4714875" cy="496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286248" y="357166"/>
            <a:ext cx="46577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Самостоятельная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работа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561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ИКТ\ИКТ 5класс\Урок№25 -Пермогорская роспись\Новая папка\Scan0017.tif"/>
          <p:cNvPicPr>
            <a:picLocks noChangeAspect="1" noChangeArrowheads="1"/>
          </p:cNvPicPr>
          <p:nvPr/>
        </p:nvPicPr>
        <p:blipFill>
          <a:blip r:embed="rId2" cstate="screen">
            <a:lum bright="-40000" contrast="40000"/>
          </a:blip>
          <a:srcRect/>
          <a:stretch>
            <a:fillRect/>
          </a:stretch>
        </p:blipFill>
        <p:spPr bwMode="auto">
          <a:xfrm>
            <a:off x="7072330" y="285727"/>
            <a:ext cx="1857388" cy="6416431"/>
          </a:xfrm>
          <a:prstGeom prst="rect">
            <a:avLst/>
          </a:prstGeom>
          <a:noFill/>
        </p:spPr>
      </p:pic>
      <p:pic>
        <p:nvPicPr>
          <p:cNvPr id="2051" name="Picture 3" descr="G:\ИКТ\ИКТ 5класс\Урок№25 -Пермогорская роспись\Новая папка\Scan0019.tif"/>
          <p:cNvPicPr>
            <a:picLocks noChangeAspect="1" noChangeArrowheads="1"/>
          </p:cNvPicPr>
          <p:nvPr/>
        </p:nvPicPr>
        <p:blipFill>
          <a:blip r:embed="rId3" cstate="screen">
            <a:lum bright="-30000" contrast="40000"/>
          </a:blip>
          <a:srcRect/>
          <a:stretch>
            <a:fillRect/>
          </a:stretch>
        </p:blipFill>
        <p:spPr bwMode="auto">
          <a:xfrm>
            <a:off x="0" y="428604"/>
            <a:ext cx="1832144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6586526" cy="314327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Домашняя работа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выполнить роспись 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прялки пермогорской росписью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71930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553062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Край Русского Севера, который питает маленькие и большие притоки Северной Двины, знаменит не только лесами, пушниной и полезными ископаемыми, но и своими умельцами – народными мастерами, способными при помощи нехитрых приспособлений вырезать замечательные изделия из дерева – ковши, чаши, блюда, люльки, санки, хлебницы, бураки и жбаны, а затем расписать их красками, причём в каждой местности делали это по-своему, но везде одинаково хорошо. Искусствоведы потом описали разные центры народных промыслов и дали им названия: </a:t>
            </a:r>
            <a:r>
              <a:rPr lang="ru-RU" sz="2400" dirty="0" err="1" smtClean="0"/>
              <a:t>верхнеустюгская</a:t>
            </a:r>
            <a:r>
              <a:rPr lang="ru-RU" sz="2400" dirty="0" smtClean="0"/>
              <a:t>, </a:t>
            </a:r>
            <a:r>
              <a:rPr lang="ru-RU" sz="2400" dirty="0" err="1" smtClean="0"/>
              <a:t>пучугская</a:t>
            </a:r>
            <a:r>
              <a:rPr lang="ru-RU" sz="2400" dirty="0" smtClean="0"/>
              <a:t>, </a:t>
            </a:r>
            <a:r>
              <a:rPr lang="ru-RU" sz="2400" dirty="0" err="1" smtClean="0"/>
              <a:t>ракуловская</a:t>
            </a:r>
            <a:r>
              <a:rPr lang="ru-RU" sz="2400" dirty="0" smtClean="0"/>
              <a:t>, </a:t>
            </a:r>
            <a:r>
              <a:rPr lang="ru-RU" sz="2400" dirty="0" err="1" smtClean="0"/>
              <a:t>бороковская</a:t>
            </a:r>
            <a:r>
              <a:rPr lang="ru-RU" sz="2400" dirty="0" smtClean="0"/>
              <a:t>, но самой первой стоит </a:t>
            </a:r>
            <a:r>
              <a:rPr lang="ru-RU" sz="2400" dirty="0" err="1" smtClean="0"/>
              <a:t>пермогорская</a:t>
            </a:r>
            <a:r>
              <a:rPr lang="ru-RU" sz="2400" dirty="0" smtClean="0"/>
              <a:t> роспись 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-2799188" y="2799185"/>
            <a:ext cx="6858003" cy="1259634"/>
          </a:xfrm>
        </p:spPr>
      </p:pic>
    </p:spTree>
    <p:extLst>
      <p:ext uri="{BB962C8B-B14F-4D97-AF65-F5344CB8AC3E}">
        <p14:creationId xmlns:p14="http://schemas.microsoft.com/office/powerpoint/2010/main" xmlns="" val="324410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Цветовая  гамма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lum bright="-3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-2799188" y="2799185"/>
            <a:ext cx="6858003" cy="125963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lum bright="-2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6200000">
            <a:off x="985798" y="3198778"/>
            <a:ext cx="3905795" cy="2926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lum bright="-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5517674" y="3419430"/>
            <a:ext cx="4018453" cy="2597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screen">
            <a:lum bright="-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1523712" y="872603"/>
            <a:ext cx="1595981" cy="1643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screen">
            <a:lum bright="-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4026589" y="934340"/>
            <a:ext cx="1733764" cy="16430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screen">
            <a:lum bright="-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7003776" y="924500"/>
            <a:ext cx="1596996" cy="16027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screen">
            <a:lum bright="-20000" contrast="30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3252946" y="3932563"/>
            <a:ext cx="4183523" cy="13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9715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Цветовая  гамма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-2799188" y="2799185"/>
            <a:ext cx="6858003" cy="125963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screen">
            <a:lum bright="-3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2370908" y="411483"/>
            <a:ext cx="5460276" cy="706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6355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63184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</a:rPr>
              <a:t>Бытовые сцены на предметах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«Весёлые супрядки»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-2799188" y="2799185"/>
            <a:ext cx="6858003" cy="12596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lum bright="-3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2641001" y="355001"/>
            <a:ext cx="5143537" cy="786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2857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Бытовые сцены на предметах</a:t>
            </a:r>
            <a:b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«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Aharoni" panose="02010803020104030203" pitchFamily="2" charset="-79"/>
              </a:rPr>
              <a:t>По грибы, по ягоды»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  <a:cs typeface="Aharoni" panose="02010803020104030203" pitchFamily="2" charset="-79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-2799185" y="2799180"/>
            <a:ext cx="6858003" cy="125963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lum bright="-30000"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2585481" y="198123"/>
            <a:ext cx="5112569" cy="768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0993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</a:rPr>
              <a:t>Бытовые сцены на предметах</a:t>
            </a:r>
            <a:br>
              <a:rPr lang="ru-RU" sz="3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</a:rPr>
              <a:t>«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Праздничный выезд»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-2799188" y="2799185"/>
            <a:ext cx="6858003" cy="12596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lum bright="-30000"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2566686" y="280686"/>
            <a:ext cx="5342268" cy="781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7152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6115064" cy="3214710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  <a:t>Пермогорская </a:t>
            </a:r>
            <a:b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  <a:t>роспись</a:t>
            </a:r>
            <a:endParaRPr lang="ru-RU" sz="7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G:\ИКТ\ИКТ 5класс\Урок№25 -Пермогорская роспись\Новая папка\Scan0017.tif"/>
          <p:cNvPicPr>
            <a:picLocks noChangeAspect="1" noChangeArrowheads="1"/>
          </p:cNvPicPr>
          <p:nvPr/>
        </p:nvPicPr>
        <p:blipFill>
          <a:blip r:embed="rId2" cstate="screen">
            <a:lum bright="-30000"/>
          </a:blip>
          <a:srcRect/>
          <a:stretch>
            <a:fillRect/>
          </a:stretch>
        </p:blipFill>
        <p:spPr bwMode="auto">
          <a:xfrm rot="5400000">
            <a:off x="4653678" y="2367680"/>
            <a:ext cx="6837536" cy="2143108"/>
          </a:xfrm>
          <a:prstGeom prst="rect">
            <a:avLst/>
          </a:prstGeom>
          <a:noFill/>
        </p:spPr>
      </p:pic>
      <p:pic>
        <p:nvPicPr>
          <p:cNvPr id="1029" name="Picture 5" descr="G:\ИКТ\ИКТ 5класс\Урок№25 -Пермогорская роспись\Новая папка\Scan0018.tif"/>
          <p:cNvPicPr>
            <a:picLocks noChangeAspect="1" noChangeArrowheads="1"/>
          </p:cNvPicPr>
          <p:nvPr/>
        </p:nvPicPr>
        <p:blipFill>
          <a:blip r:embed="rId3">
            <a:lum bright="-30000" contrast="30000"/>
          </a:blip>
          <a:srcRect/>
          <a:stretch>
            <a:fillRect/>
          </a:stretch>
        </p:blipFill>
        <p:spPr bwMode="auto">
          <a:xfrm rot="5400000">
            <a:off x="-16" y="4286248"/>
            <a:ext cx="2571768" cy="2571736"/>
          </a:xfrm>
          <a:prstGeom prst="rect">
            <a:avLst/>
          </a:prstGeom>
          <a:noFill/>
        </p:spPr>
      </p:pic>
      <p:pic>
        <p:nvPicPr>
          <p:cNvPr id="1030" name="Picture 6" descr="G:\ИКТ\ИКТ 5класс\Урок№25 -Пермогорская роспись\Новая папка\Scan0050.tif"/>
          <p:cNvPicPr>
            <a:picLocks noChangeAspect="1" noChangeArrowheads="1"/>
          </p:cNvPicPr>
          <p:nvPr/>
        </p:nvPicPr>
        <p:blipFill>
          <a:blip r:embed="rId4" cstate="screen">
            <a:lum bright="-30000" contrast="30000"/>
          </a:blip>
          <a:srcRect/>
          <a:stretch>
            <a:fillRect/>
          </a:stretch>
        </p:blipFill>
        <p:spPr bwMode="auto">
          <a:xfrm rot="5400000">
            <a:off x="2255589" y="4492475"/>
            <a:ext cx="2610234" cy="2120816"/>
          </a:xfrm>
          <a:prstGeom prst="rect">
            <a:avLst/>
          </a:prstGeom>
          <a:noFill/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lum bright="-2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6200000">
            <a:off x="4536280" y="-1893106"/>
            <a:ext cx="571506" cy="43577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lum bright="-2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6200000">
            <a:off x="2071666" y="-1428756"/>
            <a:ext cx="571480" cy="3428992"/>
          </a:xfrm>
          <a:prstGeom prst="rect">
            <a:avLst/>
          </a:prstGeom>
        </p:spPr>
      </p:pic>
      <p:pic>
        <p:nvPicPr>
          <p:cNvPr id="1028" name="Picture 4" descr="G:\ИКТ\ИКТ 5класс\Урок№25 -Пермогорская роспись\Новая папка\Scan0018.tif"/>
          <p:cNvPicPr>
            <a:picLocks noChangeAspect="1" noChangeArrowheads="1"/>
          </p:cNvPicPr>
          <p:nvPr/>
        </p:nvPicPr>
        <p:blipFill>
          <a:blip r:embed="rId8">
            <a:lum bright="-30000" contrast="30000"/>
          </a:blip>
          <a:srcRect/>
          <a:stretch>
            <a:fillRect/>
          </a:stretch>
        </p:blipFill>
        <p:spPr bwMode="auto">
          <a:xfrm rot="5400000">
            <a:off x="4461867" y="4324950"/>
            <a:ext cx="2643183" cy="2422917"/>
          </a:xfrm>
          <a:prstGeom prst="rect">
            <a:avLst/>
          </a:prstGeom>
          <a:noFill/>
        </p:spPr>
      </p:pic>
      <p:pic>
        <p:nvPicPr>
          <p:cNvPr id="20" name="Picture 6" descr="G:\ИКТ\ИКТ 5класс\Урок№25 -Пермогорская роспись\Новая папка\Scan0050.tif"/>
          <p:cNvPicPr>
            <a:picLocks noChangeAspect="1" noChangeArrowheads="1"/>
          </p:cNvPicPr>
          <p:nvPr/>
        </p:nvPicPr>
        <p:blipFill>
          <a:blip r:embed="rId9" cstate="screen">
            <a:lum bright="-30000" contrast="30000"/>
          </a:blip>
          <a:srcRect/>
          <a:stretch>
            <a:fillRect/>
          </a:stretch>
        </p:blipFill>
        <p:spPr bwMode="auto">
          <a:xfrm rot="5400000">
            <a:off x="171069" y="-171068"/>
            <a:ext cx="586525" cy="928664"/>
          </a:xfrm>
          <a:prstGeom prst="rect">
            <a:avLst/>
          </a:prstGeom>
          <a:noFill/>
        </p:spPr>
      </p:pic>
      <p:pic>
        <p:nvPicPr>
          <p:cNvPr id="19" name="Picture 6" descr="G:\ИКТ\ИКТ 5класс\Урок№25 -Пермогорская роспись\Новая папка\Scan0050.tif"/>
          <p:cNvPicPr>
            <a:picLocks noChangeAspect="1" noChangeArrowheads="1"/>
          </p:cNvPicPr>
          <p:nvPr/>
        </p:nvPicPr>
        <p:blipFill>
          <a:blip r:embed="rId10" cstate="screen">
            <a:lum bright="-30000" contrast="30000"/>
          </a:blip>
          <a:srcRect/>
          <a:stretch>
            <a:fillRect/>
          </a:stretch>
        </p:blipFill>
        <p:spPr bwMode="auto">
          <a:xfrm rot="5400000">
            <a:off x="6405117" y="24271"/>
            <a:ext cx="631036" cy="582494"/>
          </a:xfrm>
          <a:prstGeom prst="rect">
            <a:avLst/>
          </a:prstGeom>
          <a:noFill/>
        </p:spPr>
      </p:pic>
      <p:pic>
        <p:nvPicPr>
          <p:cNvPr id="11" name="Picture 6" descr="G:\ИКТ\ИКТ 5класс\Урок№25 -Пермогорская роспись\Новая папка\Scan0050.tif"/>
          <p:cNvPicPr>
            <a:picLocks noChangeAspect="1" noChangeArrowheads="1"/>
          </p:cNvPicPr>
          <p:nvPr/>
        </p:nvPicPr>
        <p:blipFill>
          <a:blip r:embed="rId11" cstate="print">
            <a:lum bright="-30000" contrast="40000"/>
          </a:blip>
          <a:srcRect/>
          <a:stretch>
            <a:fillRect/>
          </a:stretch>
        </p:blipFill>
        <p:spPr bwMode="auto">
          <a:xfrm rot="5400000">
            <a:off x="379430" y="2120877"/>
            <a:ext cx="1300904" cy="2059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0174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5259"/>
          </a:xfrm>
        </p:spPr>
        <p:txBody>
          <a:bodyPr/>
          <a:lstStyle/>
          <a:p>
            <a:pPr algn="l"/>
            <a:r>
              <a:rPr lang="ru-RU" dirty="0" smtClean="0"/>
              <a:t>       </a:t>
            </a:r>
            <a:r>
              <a:rPr lang="ru-RU" dirty="0" smtClean="0">
                <a:latin typeface="Monotype Corsiva" pitchFamily="66" charset="0"/>
              </a:rPr>
              <a:t>Роспись Туеса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-2799188" y="2799185"/>
            <a:ext cx="6858003" cy="125963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571868" y="1428736"/>
            <a:ext cx="2467599" cy="387066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57290" y="857232"/>
            <a:ext cx="2217274" cy="3357586"/>
          </a:xfrm>
          <a:prstGeom prst="rect">
            <a:avLst/>
          </a:prstGeom>
        </p:spPr>
      </p:pic>
      <p:pic>
        <p:nvPicPr>
          <p:cNvPr id="6" name="Рисунок 5" descr="Scan0074.tif"/>
          <p:cNvPicPr>
            <a:picLocks noChangeAspect="1"/>
          </p:cNvPicPr>
          <p:nvPr/>
        </p:nvPicPr>
        <p:blipFill>
          <a:blip r:embed="rId6" cstate="screen">
            <a:lum bright="-30000" contrast="40000"/>
          </a:blip>
          <a:srcRect/>
          <a:stretch>
            <a:fillRect/>
          </a:stretch>
        </p:blipFill>
        <p:spPr>
          <a:xfrm>
            <a:off x="6286512" y="2857496"/>
            <a:ext cx="2450323" cy="376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31783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535353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</TotalTime>
  <Words>148</Words>
  <Application>Microsoft Office PowerPoint</Application>
  <PresentationFormat>Экран (4:3)</PresentationFormat>
  <Paragraphs>24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Край Русского Севера, который питает маленькие и большие притоки Северной Двины, знаменит не только лесами, пушниной и полезными ископаемыми, но и своими умельцами – народными мастерами, способными при помощи нехитрых приспособлений вырезать замечательные изделия из дерева – ковши, чаши, блюда, люльки, санки, хлебницы, бураки и жбаны, а затем расписать их красками, причём в каждой местности делали это по-своему, но везде одинаково хорошо. Искусствоведы потом описали разные центры народных промыслов и дали им названия: верхнеустюгская, пучугская, ракуловская, бороковская, но самой первой стоит пермогорская роспись </vt:lpstr>
      <vt:lpstr>Цветовая  гамма</vt:lpstr>
      <vt:lpstr>Цветовая  гамма</vt:lpstr>
      <vt:lpstr>Бытовые сцены на предметах «Весёлые супрядки» </vt:lpstr>
      <vt:lpstr>Бытовые сцены на предметах «По грибы, по ягоды»</vt:lpstr>
      <vt:lpstr>Бытовые сцены на предметах «Праздничный выезд»</vt:lpstr>
      <vt:lpstr>Пермогорская  роспись</vt:lpstr>
      <vt:lpstr>       Роспись Туеса</vt:lpstr>
      <vt:lpstr>Элемент росписи  «Геометрические узоры»</vt:lpstr>
      <vt:lpstr>Торжественное чаепитие</vt:lpstr>
      <vt:lpstr>Верхний ярус туеса заполняется растительным узором, узором в круге, птицами и т.д.</vt:lpstr>
      <vt:lpstr>         </vt:lpstr>
      <vt:lpstr>         </vt:lpstr>
      <vt:lpstr>Домашняя работа выполнить роспись  прялки пермогорской росписью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Галина</cp:lastModifiedBy>
  <cp:revision>28</cp:revision>
  <dcterms:created xsi:type="dcterms:W3CDTF">2015-03-05T14:19:53Z</dcterms:created>
  <dcterms:modified xsi:type="dcterms:W3CDTF">2015-10-12T13:29:42Z</dcterms:modified>
</cp:coreProperties>
</file>