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notesMasterIdLst>
    <p:notesMasterId r:id="rId12"/>
  </p:notesMasterIdLst>
  <p:sldIdLst>
    <p:sldId id="265" r:id="rId4"/>
    <p:sldId id="270" r:id="rId5"/>
    <p:sldId id="257" r:id="rId6"/>
    <p:sldId id="264" r:id="rId7"/>
    <p:sldId id="258" r:id="rId8"/>
    <p:sldId id="261" r:id="rId9"/>
    <p:sldId id="268" r:id="rId10"/>
    <p:sldId id="269" r:id="rId11"/>
  </p:sldIdLst>
  <p:sldSz cx="9144000" cy="6858000" type="screen4x3"/>
  <p:notesSz cx="6881813" cy="96615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CC00"/>
    <a:srgbClr val="0033CC"/>
    <a:srgbClr val="CC0066"/>
    <a:srgbClr val="CC3399"/>
    <a:srgbClr val="FFFF00"/>
    <a:srgbClr val="FF3399"/>
    <a:srgbClr val="CC66FF"/>
    <a:srgbClr val="FF66CC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3" autoAdjust="0"/>
    <p:restoredTop sz="94434" autoAdjust="0"/>
  </p:normalViewPr>
  <p:slideViewPr>
    <p:cSldViewPr snapToGrid="0">
      <p:cViewPr varScale="1">
        <p:scale>
          <a:sx n="67" d="100"/>
          <a:sy n="67" d="100"/>
        </p:scale>
        <p:origin x="12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500" b="1" i="1" u="none" strike="noStrike" kern="1200" spc="0" baseline="0">
                <a:solidFill>
                  <a:srgbClr val="009900"/>
                </a:solidFill>
                <a:latin typeface="+mn-lt"/>
                <a:ea typeface="+mn-ea"/>
                <a:cs typeface="+mn-cs"/>
              </a:defRPr>
            </a:pPr>
            <a:r>
              <a:rPr lang="ru-RU" sz="2500" b="1" i="1" baseline="0" dirty="0" smtClean="0">
                <a:solidFill>
                  <a:srgbClr val="009900"/>
                </a:solidFill>
              </a:rPr>
              <a:t>Коэффициент полезного действия</a:t>
            </a:r>
            <a:endParaRPr lang="ru-RU" sz="2500" b="1" i="1" baseline="0" dirty="0">
              <a:solidFill>
                <a:srgbClr val="009900"/>
              </a:solidFill>
            </a:endParaRPr>
          </a:p>
        </c:rich>
      </c:tx>
      <c:layout>
        <c:manualLayout>
          <c:xMode val="edge"/>
          <c:yMode val="edge"/>
          <c:x val="1.0713487350704581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1" i="1" u="none" strike="noStrike" kern="1200" spc="0" baseline="0">
              <a:solidFill>
                <a:srgbClr val="0099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799343717638787"/>
          <c:w val="0.90505504758965916"/>
          <c:h val="0.359841577912339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00B0F0"/>
                  </a:gs>
                  <a:gs pos="21000">
                    <a:srgbClr val="FFFF00"/>
                  </a:gs>
                  <a:gs pos="33000">
                    <a:srgbClr val="66FF33"/>
                  </a:gs>
                  <a:gs pos="62000">
                    <a:srgbClr val="67C6A1"/>
                  </a:gs>
                  <a:gs pos="91000">
                    <a:srgbClr val="FF66CC"/>
                  </a:gs>
                </a:gsLst>
                <a:lin ang="2700000" scaled="1"/>
              </a:gra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00B0F0"/>
                  </a:gs>
                  <a:gs pos="21000">
                    <a:srgbClr val="00FFFF"/>
                  </a:gs>
                  <a:gs pos="33000">
                    <a:srgbClr val="00FFFF"/>
                  </a:gs>
                  <a:gs pos="68000">
                    <a:srgbClr val="66FFFF"/>
                  </a:gs>
                  <a:gs pos="79000">
                    <a:srgbClr val="0099CC"/>
                  </a:gs>
                </a:gsLst>
                <a:lin ang="2700000" scaled="1"/>
              </a:gra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00B0F0"/>
                  </a:gs>
                  <a:gs pos="21000">
                    <a:srgbClr val="00FFFF"/>
                  </a:gs>
                  <a:gs pos="66000">
                    <a:srgbClr val="CCFF33"/>
                  </a:gs>
                  <a:gs pos="33000">
                    <a:srgbClr val="00FFFF"/>
                  </a:gs>
                  <a:gs pos="98000">
                    <a:srgbClr val="66FF33"/>
                  </a:gs>
                </a:gsLst>
                <a:lin ang="2700000" scaled="1"/>
              </a:gra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4.060520945653761E-2"/>
                  <c:y val="-1.3235421322367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7372744365960576E-2"/>
                  <c:y val="4.8529878182015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7675349094229273E-2"/>
                  <c:y val="3.5294456859647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2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Нижнебойное</c:v>
                </c:pt>
                <c:pt idx="1">
                  <c:v>Среднебойное</c:v>
                </c:pt>
                <c:pt idx="2">
                  <c:v>Верхнебойное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0.35</c:v>
                </c:pt>
                <c:pt idx="1">
                  <c:v>0.75</c:v>
                </c:pt>
                <c:pt idx="2">
                  <c:v>0.85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3"/>
                <c:pt idx="0">
                  <c:v>Нижнебойное</c:v>
                </c:pt>
                <c:pt idx="1">
                  <c:v>Среднебойное</c:v>
                </c:pt>
                <c:pt idx="2">
                  <c:v>Верхнебойное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3"/>
                <c:pt idx="0">
                  <c:v>Нижнебойное</c:v>
                </c:pt>
                <c:pt idx="1">
                  <c:v>Среднебойное</c:v>
                </c:pt>
                <c:pt idx="2">
                  <c:v>Верхнебойное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6666688"/>
        <c:axId val="219965768"/>
        <c:axId val="0"/>
      </c:bar3DChart>
      <c:catAx>
        <c:axId val="236666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>
            <a:noFill/>
          </a:ln>
          <a:effectLst/>
        </c:spPr>
        <c:txPr>
          <a:bodyPr rot="9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9965768"/>
        <c:crosses val="autoZero"/>
        <c:auto val="1"/>
        <c:lblAlgn val="ctr"/>
        <c:lblOffset val="0"/>
        <c:tickLblSkip val="1"/>
        <c:noMultiLvlLbl val="0"/>
      </c:catAx>
      <c:valAx>
        <c:axId val="2199657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236666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8ABF99-4DAB-4F32-9D83-E859D59324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B0D0DA-5893-4C23-BC74-3816C7BD41D8}">
      <dgm:prSet phldrT="[Текст]" custT="1"/>
      <dgm:spPr>
        <a:gradFill flip="none" rotWithShape="1">
          <a:gsLst>
            <a:gs pos="0">
              <a:srgbClr val="31DDE1"/>
            </a:gs>
            <a:gs pos="46000">
              <a:schemeClr val="accent5">
                <a:lumMod val="95000"/>
                <a:lumOff val="5000"/>
              </a:schemeClr>
            </a:gs>
            <a:gs pos="100000">
              <a:srgbClr val="FF66CC"/>
            </a:gs>
          </a:gsLst>
          <a:lin ang="2700000" scaled="1"/>
          <a:tileRect/>
        </a:gradFill>
        <a:ln>
          <a:noFill/>
        </a:ln>
        <a:effectLst>
          <a:glow rad="254000">
            <a:schemeClr val="accent2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/>
          <a:r>
            <a:rPr lang="ru-RU" sz="3600" dirty="0" smtClean="0"/>
            <a:t>Нижнебойное  (подливное)</a:t>
          </a:r>
          <a:endParaRPr lang="ru-RU" sz="3600" dirty="0"/>
        </a:p>
      </dgm:t>
    </dgm:pt>
    <dgm:pt modelId="{5D2C92D1-EB89-4D72-98B7-2C8A9E967A87}" type="parTrans" cxnId="{A620F7B1-6A0F-4737-985B-BDD6E86071AF}">
      <dgm:prSet/>
      <dgm:spPr/>
      <dgm:t>
        <a:bodyPr/>
        <a:lstStyle/>
        <a:p>
          <a:endParaRPr lang="ru-RU"/>
        </a:p>
      </dgm:t>
    </dgm:pt>
    <dgm:pt modelId="{27193E2F-80CF-4206-A536-1FE3292DF8DB}" type="sibTrans" cxnId="{A620F7B1-6A0F-4737-985B-BDD6E86071AF}">
      <dgm:prSet/>
      <dgm:spPr/>
      <dgm:t>
        <a:bodyPr/>
        <a:lstStyle/>
        <a:p>
          <a:endParaRPr lang="ru-RU"/>
        </a:p>
      </dgm:t>
    </dgm:pt>
    <dgm:pt modelId="{37269678-82CC-424D-9BAD-6F779789A90D}">
      <dgm:prSet phldrT="[Текст]" custT="1"/>
      <dgm:spPr>
        <a:gradFill rotWithShape="0">
          <a:gsLst>
            <a:gs pos="0">
              <a:srgbClr val="31DDE1"/>
            </a:gs>
            <a:gs pos="46000">
              <a:schemeClr val="accent5">
                <a:lumMod val="95000"/>
                <a:lumOff val="5000"/>
              </a:schemeClr>
            </a:gs>
            <a:gs pos="100000">
              <a:srgbClr val="7030A0"/>
            </a:gs>
          </a:gsLst>
          <a:lin ang="27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/>
          <a:r>
            <a:rPr lang="ru-RU" sz="3200" dirty="0" smtClean="0"/>
            <a:t>Среднебойное колесо</a:t>
          </a:r>
          <a:endParaRPr lang="ru-RU" sz="3200" dirty="0"/>
        </a:p>
      </dgm:t>
    </dgm:pt>
    <dgm:pt modelId="{3C039E6D-7088-4BF0-857B-C5683BEE5DD9}" type="parTrans" cxnId="{B8066B4E-6304-455B-AAC3-C1F83D2A842D}">
      <dgm:prSet/>
      <dgm:spPr/>
      <dgm:t>
        <a:bodyPr/>
        <a:lstStyle/>
        <a:p>
          <a:endParaRPr lang="ru-RU"/>
        </a:p>
      </dgm:t>
    </dgm:pt>
    <dgm:pt modelId="{A31F09A5-2446-4D4B-8526-169CB70D5C43}" type="sibTrans" cxnId="{B8066B4E-6304-455B-AAC3-C1F83D2A842D}">
      <dgm:prSet/>
      <dgm:spPr/>
      <dgm:t>
        <a:bodyPr/>
        <a:lstStyle/>
        <a:p>
          <a:endParaRPr lang="ru-RU"/>
        </a:p>
      </dgm:t>
    </dgm:pt>
    <dgm:pt modelId="{F8B9495E-F185-4703-9520-F861F05FEB69}">
      <dgm:prSet phldrT="[Текст]" custT="1"/>
      <dgm:spPr>
        <a:gradFill rotWithShape="0">
          <a:gsLst>
            <a:gs pos="0">
              <a:srgbClr val="31DDE1"/>
            </a:gs>
            <a:gs pos="46000">
              <a:schemeClr val="accent5">
                <a:lumMod val="95000"/>
                <a:lumOff val="5000"/>
              </a:schemeClr>
            </a:gs>
            <a:gs pos="100000">
              <a:srgbClr val="FFCC00"/>
            </a:gs>
          </a:gsLst>
          <a:lin ang="2700000" scaled="1"/>
        </a:grad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/>
          <a:r>
            <a:rPr lang="ru-RU" sz="3200" dirty="0" smtClean="0"/>
            <a:t>Верхнебойное (наливное)</a:t>
          </a:r>
          <a:endParaRPr lang="ru-RU" sz="3200" dirty="0"/>
        </a:p>
      </dgm:t>
    </dgm:pt>
    <dgm:pt modelId="{F5902A4F-D02B-4A9C-A0C2-868FC236CED8}" type="parTrans" cxnId="{23CAB7E7-43BC-46B7-B687-410B67C1E328}">
      <dgm:prSet/>
      <dgm:spPr/>
      <dgm:t>
        <a:bodyPr/>
        <a:lstStyle/>
        <a:p>
          <a:endParaRPr lang="ru-RU"/>
        </a:p>
      </dgm:t>
    </dgm:pt>
    <dgm:pt modelId="{14B9AB20-6D16-494C-AC31-5DF3C0039EDD}" type="sibTrans" cxnId="{23CAB7E7-43BC-46B7-B687-410B67C1E328}">
      <dgm:prSet/>
      <dgm:spPr/>
      <dgm:t>
        <a:bodyPr/>
        <a:lstStyle/>
        <a:p>
          <a:endParaRPr lang="ru-RU"/>
        </a:p>
      </dgm:t>
    </dgm:pt>
    <dgm:pt modelId="{E89ADA34-496C-479A-A523-4C0B8174C79D}" type="pres">
      <dgm:prSet presAssocID="{3D8ABF99-4DAB-4F32-9D83-E859D59324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E94922-EBB8-498E-B546-19327FC0E712}" type="pres">
      <dgm:prSet presAssocID="{D1B0D0DA-5893-4C23-BC74-3816C7BD41D8}" presName="parentLin" presStyleCnt="0"/>
      <dgm:spPr/>
    </dgm:pt>
    <dgm:pt modelId="{FAA2E80B-A7A6-402A-B4A4-3642B1CE655F}" type="pres">
      <dgm:prSet presAssocID="{D1B0D0DA-5893-4C23-BC74-3816C7BD41D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6500F18-CC81-49B0-8BBC-25C3C82A9931}" type="pres">
      <dgm:prSet presAssocID="{D1B0D0DA-5893-4C23-BC74-3816C7BD41D8}" presName="parentText" presStyleLbl="node1" presStyleIdx="0" presStyleCnt="3" custScaleX="123413" custScaleY="60290" custLinFactNeighborX="-64639" custLinFactNeighborY="14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F9BEC-BD58-4848-83BE-AA627184A9C1}" type="pres">
      <dgm:prSet presAssocID="{D1B0D0DA-5893-4C23-BC74-3816C7BD41D8}" presName="negativeSpace" presStyleCnt="0"/>
      <dgm:spPr/>
    </dgm:pt>
    <dgm:pt modelId="{618090DC-A920-4BD5-8D96-8A07EF05D9BF}" type="pres">
      <dgm:prSet presAssocID="{D1B0D0DA-5893-4C23-BC74-3816C7BD41D8}" presName="childText" presStyleLbl="conFgAcc1" presStyleIdx="0" presStyleCnt="3" custScaleY="90975" custLinFactNeighborX="710" custLinFactNeighborY="12382">
        <dgm:presLayoutVars>
          <dgm:bulletEnabled val="1"/>
        </dgm:presLayoutVars>
      </dgm:prSet>
      <dgm:spPr/>
    </dgm:pt>
    <dgm:pt modelId="{BFCE1A0A-79DE-4B91-9ECF-3AFD340ECAAC}" type="pres">
      <dgm:prSet presAssocID="{27193E2F-80CF-4206-A536-1FE3292DF8DB}" presName="spaceBetweenRectangles" presStyleCnt="0"/>
      <dgm:spPr/>
    </dgm:pt>
    <dgm:pt modelId="{340310B4-40EE-4F3A-B5B0-A5134EDF68E2}" type="pres">
      <dgm:prSet presAssocID="{37269678-82CC-424D-9BAD-6F779789A90D}" presName="parentLin" presStyleCnt="0"/>
      <dgm:spPr/>
    </dgm:pt>
    <dgm:pt modelId="{4E80CC7D-11A3-4B6D-A009-FF852D688596}" type="pres">
      <dgm:prSet presAssocID="{37269678-82CC-424D-9BAD-6F779789A90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4542780-9CBF-457E-ABD6-D4D75D90E28A}" type="pres">
      <dgm:prSet presAssocID="{37269678-82CC-424D-9BAD-6F779789A90D}" presName="parentText" presStyleLbl="node1" presStyleIdx="1" presStyleCnt="3" custScaleX="119242" custScaleY="54174" custLinFactNeighborX="-80118" custLinFactNeighborY="15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06FCEE-4599-48EE-B61C-6E571F868C2E}" type="pres">
      <dgm:prSet presAssocID="{37269678-82CC-424D-9BAD-6F779789A90D}" presName="negativeSpace" presStyleCnt="0"/>
      <dgm:spPr/>
    </dgm:pt>
    <dgm:pt modelId="{E00D923E-E6C9-4015-94E8-83873BB72A1A}" type="pres">
      <dgm:prSet presAssocID="{37269678-82CC-424D-9BAD-6F779789A90D}" presName="childText" presStyleLbl="conFgAcc1" presStyleIdx="1" presStyleCnt="3" custScaleY="90346" custLinFactNeighborX="6" custLinFactNeighborY="-13512">
        <dgm:presLayoutVars>
          <dgm:bulletEnabled val="1"/>
        </dgm:presLayoutVars>
      </dgm:prSet>
      <dgm:spPr/>
    </dgm:pt>
    <dgm:pt modelId="{DBBF2DB7-87D8-4BFC-946B-CD3228FEEB3D}" type="pres">
      <dgm:prSet presAssocID="{A31F09A5-2446-4D4B-8526-169CB70D5C43}" presName="spaceBetweenRectangles" presStyleCnt="0"/>
      <dgm:spPr/>
    </dgm:pt>
    <dgm:pt modelId="{0295FE4E-0CC1-41F1-B792-FD550E9EBCD8}" type="pres">
      <dgm:prSet presAssocID="{F8B9495E-F185-4703-9520-F861F05FEB69}" presName="parentLin" presStyleCnt="0"/>
      <dgm:spPr/>
    </dgm:pt>
    <dgm:pt modelId="{FA510842-754C-4AD9-BFA3-212AA380AC05}" type="pres">
      <dgm:prSet presAssocID="{F8B9495E-F185-4703-9520-F861F05FEB6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4E47B28-817A-4B79-AC34-E631A28CF1CB}" type="pres">
      <dgm:prSet presAssocID="{F8B9495E-F185-4703-9520-F861F05FEB69}" presName="parentText" presStyleLbl="node1" presStyleIdx="2" presStyleCnt="3" custScaleX="120566" custScaleY="55254" custLinFactNeighborX="-46019" custLinFactNeighborY="44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11AB2C-D4BC-4E7F-8510-8119DE486AFD}" type="pres">
      <dgm:prSet presAssocID="{F8B9495E-F185-4703-9520-F861F05FEB69}" presName="negativeSpace" presStyleCnt="0"/>
      <dgm:spPr/>
    </dgm:pt>
    <dgm:pt modelId="{7EA22D9F-1CC1-40E5-8EA9-E20C5559384B}" type="pres">
      <dgm:prSet presAssocID="{F8B9495E-F185-4703-9520-F861F05FEB69}" presName="childText" presStyleLbl="conFgAcc1" presStyleIdx="2" presStyleCnt="3" custLinFactNeighborX="698" custLinFactNeighborY="-17445">
        <dgm:presLayoutVars>
          <dgm:bulletEnabled val="1"/>
        </dgm:presLayoutVars>
      </dgm:prSet>
      <dgm:spPr/>
    </dgm:pt>
  </dgm:ptLst>
  <dgm:cxnLst>
    <dgm:cxn modelId="{DF498E3E-624E-4D3B-9E59-45AC8A523AE3}" type="presOf" srcId="{37269678-82CC-424D-9BAD-6F779789A90D}" destId="{54542780-9CBF-457E-ABD6-D4D75D90E28A}" srcOrd="1" destOrd="0" presId="urn:microsoft.com/office/officeart/2005/8/layout/list1"/>
    <dgm:cxn modelId="{23CAB7E7-43BC-46B7-B687-410B67C1E328}" srcId="{3D8ABF99-4DAB-4F32-9D83-E859D5932443}" destId="{F8B9495E-F185-4703-9520-F861F05FEB69}" srcOrd="2" destOrd="0" parTransId="{F5902A4F-D02B-4A9C-A0C2-868FC236CED8}" sibTransId="{14B9AB20-6D16-494C-AC31-5DF3C0039EDD}"/>
    <dgm:cxn modelId="{B8066B4E-6304-455B-AAC3-C1F83D2A842D}" srcId="{3D8ABF99-4DAB-4F32-9D83-E859D5932443}" destId="{37269678-82CC-424D-9BAD-6F779789A90D}" srcOrd="1" destOrd="0" parTransId="{3C039E6D-7088-4BF0-857B-C5683BEE5DD9}" sibTransId="{A31F09A5-2446-4D4B-8526-169CB70D5C43}"/>
    <dgm:cxn modelId="{FD852545-151E-42D8-9B17-48112059A27A}" type="presOf" srcId="{D1B0D0DA-5893-4C23-BC74-3816C7BD41D8}" destId="{FAA2E80B-A7A6-402A-B4A4-3642B1CE655F}" srcOrd="0" destOrd="0" presId="urn:microsoft.com/office/officeart/2005/8/layout/list1"/>
    <dgm:cxn modelId="{E41CF568-B318-4EB9-9688-7FB8FD4DF933}" type="presOf" srcId="{F8B9495E-F185-4703-9520-F861F05FEB69}" destId="{14E47B28-817A-4B79-AC34-E631A28CF1CB}" srcOrd="1" destOrd="0" presId="urn:microsoft.com/office/officeart/2005/8/layout/list1"/>
    <dgm:cxn modelId="{E9FD74EB-2440-4303-AEAA-6968F3226DB2}" type="presOf" srcId="{37269678-82CC-424D-9BAD-6F779789A90D}" destId="{4E80CC7D-11A3-4B6D-A009-FF852D688596}" srcOrd="0" destOrd="0" presId="urn:microsoft.com/office/officeart/2005/8/layout/list1"/>
    <dgm:cxn modelId="{CABAC423-865B-4A96-930A-D4ECAC3C925C}" type="presOf" srcId="{3D8ABF99-4DAB-4F32-9D83-E859D5932443}" destId="{E89ADA34-496C-479A-A523-4C0B8174C79D}" srcOrd="0" destOrd="0" presId="urn:microsoft.com/office/officeart/2005/8/layout/list1"/>
    <dgm:cxn modelId="{1749922B-065F-4074-B9B5-ADEAB47EDED5}" type="presOf" srcId="{F8B9495E-F185-4703-9520-F861F05FEB69}" destId="{FA510842-754C-4AD9-BFA3-212AA380AC05}" srcOrd="0" destOrd="0" presId="urn:microsoft.com/office/officeart/2005/8/layout/list1"/>
    <dgm:cxn modelId="{4B02A588-BF0A-40E1-9654-4203CB10483C}" type="presOf" srcId="{D1B0D0DA-5893-4C23-BC74-3816C7BD41D8}" destId="{66500F18-CC81-49B0-8BBC-25C3C82A9931}" srcOrd="1" destOrd="0" presId="urn:microsoft.com/office/officeart/2005/8/layout/list1"/>
    <dgm:cxn modelId="{A620F7B1-6A0F-4737-985B-BDD6E86071AF}" srcId="{3D8ABF99-4DAB-4F32-9D83-E859D5932443}" destId="{D1B0D0DA-5893-4C23-BC74-3816C7BD41D8}" srcOrd="0" destOrd="0" parTransId="{5D2C92D1-EB89-4D72-98B7-2C8A9E967A87}" sibTransId="{27193E2F-80CF-4206-A536-1FE3292DF8DB}"/>
    <dgm:cxn modelId="{D8DB0A1E-20D7-44F1-8551-DFFA6D493115}" type="presParOf" srcId="{E89ADA34-496C-479A-A523-4C0B8174C79D}" destId="{49E94922-EBB8-498E-B546-19327FC0E712}" srcOrd="0" destOrd="0" presId="urn:microsoft.com/office/officeart/2005/8/layout/list1"/>
    <dgm:cxn modelId="{27B1EAD5-E605-4ADF-9340-5BF6B01C05CD}" type="presParOf" srcId="{49E94922-EBB8-498E-B546-19327FC0E712}" destId="{FAA2E80B-A7A6-402A-B4A4-3642B1CE655F}" srcOrd="0" destOrd="0" presId="urn:microsoft.com/office/officeart/2005/8/layout/list1"/>
    <dgm:cxn modelId="{3F771642-A7CA-44FC-B4DC-F42189E955FC}" type="presParOf" srcId="{49E94922-EBB8-498E-B546-19327FC0E712}" destId="{66500F18-CC81-49B0-8BBC-25C3C82A9931}" srcOrd="1" destOrd="0" presId="urn:microsoft.com/office/officeart/2005/8/layout/list1"/>
    <dgm:cxn modelId="{6ACC1C69-4498-49CC-9FDB-36027A501697}" type="presParOf" srcId="{E89ADA34-496C-479A-A523-4C0B8174C79D}" destId="{FFAF9BEC-BD58-4848-83BE-AA627184A9C1}" srcOrd="1" destOrd="0" presId="urn:microsoft.com/office/officeart/2005/8/layout/list1"/>
    <dgm:cxn modelId="{4F5A6DF1-E1E4-4FA9-83E7-6C2C03DAB61B}" type="presParOf" srcId="{E89ADA34-496C-479A-A523-4C0B8174C79D}" destId="{618090DC-A920-4BD5-8D96-8A07EF05D9BF}" srcOrd="2" destOrd="0" presId="urn:microsoft.com/office/officeart/2005/8/layout/list1"/>
    <dgm:cxn modelId="{9201F289-2006-4B47-B5AB-FA1867E191DB}" type="presParOf" srcId="{E89ADA34-496C-479A-A523-4C0B8174C79D}" destId="{BFCE1A0A-79DE-4B91-9ECF-3AFD340ECAAC}" srcOrd="3" destOrd="0" presId="urn:microsoft.com/office/officeart/2005/8/layout/list1"/>
    <dgm:cxn modelId="{C4290222-8636-43B6-9736-455F19BDBEC5}" type="presParOf" srcId="{E89ADA34-496C-479A-A523-4C0B8174C79D}" destId="{340310B4-40EE-4F3A-B5B0-A5134EDF68E2}" srcOrd="4" destOrd="0" presId="urn:microsoft.com/office/officeart/2005/8/layout/list1"/>
    <dgm:cxn modelId="{916DD07A-C572-428B-B216-ACA380E5D49B}" type="presParOf" srcId="{340310B4-40EE-4F3A-B5B0-A5134EDF68E2}" destId="{4E80CC7D-11A3-4B6D-A009-FF852D688596}" srcOrd="0" destOrd="0" presId="urn:microsoft.com/office/officeart/2005/8/layout/list1"/>
    <dgm:cxn modelId="{85854195-E145-4187-A3F6-785BEFBE689A}" type="presParOf" srcId="{340310B4-40EE-4F3A-B5B0-A5134EDF68E2}" destId="{54542780-9CBF-457E-ABD6-D4D75D90E28A}" srcOrd="1" destOrd="0" presId="urn:microsoft.com/office/officeart/2005/8/layout/list1"/>
    <dgm:cxn modelId="{75FE3616-DF9B-4C18-88CA-67DD4B9575FD}" type="presParOf" srcId="{E89ADA34-496C-479A-A523-4C0B8174C79D}" destId="{8006FCEE-4599-48EE-B61C-6E571F868C2E}" srcOrd="5" destOrd="0" presId="urn:microsoft.com/office/officeart/2005/8/layout/list1"/>
    <dgm:cxn modelId="{8EF07A29-D572-407A-A24F-F84AD37E66EB}" type="presParOf" srcId="{E89ADA34-496C-479A-A523-4C0B8174C79D}" destId="{E00D923E-E6C9-4015-94E8-83873BB72A1A}" srcOrd="6" destOrd="0" presId="urn:microsoft.com/office/officeart/2005/8/layout/list1"/>
    <dgm:cxn modelId="{FAE498D7-5B41-4DB0-A1B9-561C863670AD}" type="presParOf" srcId="{E89ADA34-496C-479A-A523-4C0B8174C79D}" destId="{DBBF2DB7-87D8-4BFC-946B-CD3228FEEB3D}" srcOrd="7" destOrd="0" presId="urn:microsoft.com/office/officeart/2005/8/layout/list1"/>
    <dgm:cxn modelId="{8E417F79-2FB1-4BEA-A47E-558CEE5A1EFD}" type="presParOf" srcId="{E89ADA34-496C-479A-A523-4C0B8174C79D}" destId="{0295FE4E-0CC1-41F1-B792-FD550E9EBCD8}" srcOrd="8" destOrd="0" presId="urn:microsoft.com/office/officeart/2005/8/layout/list1"/>
    <dgm:cxn modelId="{89975F45-F54E-474C-9F29-15B06844F260}" type="presParOf" srcId="{0295FE4E-0CC1-41F1-B792-FD550E9EBCD8}" destId="{FA510842-754C-4AD9-BFA3-212AA380AC05}" srcOrd="0" destOrd="0" presId="urn:microsoft.com/office/officeart/2005/8/layout/list1"/>
    <dgm:cxn modelId="{8CD35812-03EC-44C2-B548-D1A57A4EFBBE}" type="presParOf" srcId="{0295FE4E-0CC1-41F1-B792-FD550E9EBCD8}" destId="{14E47B28-817A-4B79-AC34-E631A28CF1CB}" srcOrd="1" destOrd="0" presId="urn:microsoft.com/office/officeart/2005/8/layout/list1"/>
    <dgm:cxn modelId="{9E296E4B-487A-4D66-AC3D-564871DB135D}" type="presParOf" srcId="{E89ADA34-496C-479A-A523-4C0B8174C79D}" destId="{AD11AB2C-D4BC-4E7F-8510-8119DE486AFD}" srcOrd="9" destOrd="0" presId="urn:microsoft.com/office/officeart/2005/8/layout/list1"/>
    <dgm:cxn modelId="{4CCE2A5B-A365-4434-9DF6-AE3ADE219574}" type="presParOf" srcId="{E89ADA34-496C-479A-A523-4C0B8174C79D}" destId="{7EA22D9F-1CC1-40E5-8EA9-E20C5559384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090DC-A920-4BD5-8D96-8A07EF05D9BF}">
      <dsp:nvSpPr>
        <dsp:cNvPr id="0" name=""/>
        <dsp:cNvSpPr/>
      </dsp:nvSpPr>
      <dsp:spPr>
        <a:xfrm>
          <a:off x="0" y="213880"/>
          <a:ext cx="4442486" cy="11004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500F18-CC81-49B0-8BBC-25C3C82A9931}">
      <dsp:nvSpPr>
        <dsp:cNvPr id="0" name=""/>
        <dsp:cNvSpPr/>
      </dsp:nvSpPr>
      <dsp:spPr>
        <a:xfrm>
          <a:off x="78545" y="56541"/>
          <a:ext cx="3837823" cy="854285"/>
        </a:xfrm>
        <a:prstGeom prst="roundRect">
          <a:avLst/>
        </a:prstGeom>
        <a:gradFill flip="none" rotWithShape="1">
          <a:gsLst>
            <a:gs pos="0">
              <a:srgbClr val="31DDE1"/>
            </a:gs>
            <a:gs pos="46000">
              <a:schemeClr val="accent5">
                <a:lumMod val="95000"/>
                <a:lumOff val="5000"/>
              </a:schemeClr>
            </a:gs>
            <a:gs pos="100000">
              <a:srgbClr val="FF66CC"/>
            </a:gs>
          </a:gsLst>
          <a:lin ang="2700000" scaled="1"/>
          <a:tileRect/>
        </a:gradFill>
        <a:ln w="25400" cap="flat" cmpd="sng" algn="ctr">
          <a:noFill/>
          <a:prstDash val="solid"/>
        </a:ln>
        <a:effectLst>
          <a:glow rad="254000">
            <a:schemeClr val="accent2">
              <a:satMod val="175000"/>
              <a:alpha val="40000"/>
            </a:schemeClr>
          </a:glow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541" tIns="0" rIns="117541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Нижнебойное  (подливное)</a:t>
          </a:r>
          <a:endParaRPr lang="ru-RU" sz="3600" kern="1200" dirty="0"/>
        </a:p>
      </dsp:txBody>
      <dsp:txXfrm>
        <a:off x="120248" y="98244"/>
        <a:ext cx="3754417" cy="770879"/>
      </dsp:txXfrm>
    </dsp:sp>
    <dsp:sp modelId="{E00D923E-E6C9-4015-94E8-83873BB72A1A}">
      <dsp:nvSpPr>
        <dsp:cNvPr id="0" name=""/>
        <dsp:cNvSpPr/>
      </dsp:nvSpPr>
      <dsp:spPr>
        <a:xfrm>
          <a:off x="0" y="1565540"/>
          <a:ext cx="4442486" cy="109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542780-9CBF-457E-ABD6-D4D75D90E28A}">
      <dsp:nvSpPr>
        <dsp:cNvPr id="0" name=""/>
        <dsp:cNvSpPr/>
      </dsp:nvSpPr>
      <dsp:spPr>
        <a:xfrm>
          <a:off x="44162" y="1563538"/>
          <a:ext cx="3708116" cy="767623"/>
        </a:xfrm>
        <a:prstGeom prst="roundRect">
          <a:avLst/>
        </a:prstGeom>
        <a:gradFill rotWithShape="0">
          <a:gsLst>
            <a:gs pos="0">
              <a:srgbClr val="31DDE1"/>
            </a:gs>
            <a:gs pos="46000">
              <a:schemeClr val="accent5">
                <a:lumMod val="95000"/>
                <a:lumOff val="5000"/>
              </a:schemeClr>
            </a:gs>
            <a:gs pos="100000">
              <a:srgbClr val="7030A0"/>
            </a:gs>
          </a:gsLst>
          <a:lin ang="2700000" scaled="1"/>
        </a:gradFill>
        <a:ln w="25400" cap="flat" cmpd="sng" algn="ctr">
          <a:noFill/>
          <a:prstDash val="solid"/>
        </a:ln>
        <a:effectLst>
          <a:glow rad="228600">
            <a:schemeClr val="accent4">
              <a:satMod val="175000"/>
              <a:alpha val="40000"/>
            </a:schemeClr>
          </a:glow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541" tIns="0" rIns="117541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Среднебойное колесо</a:t>
          </a:r>
          <a:endParaRPr lang="ru-RU" sz="3200" kern="1200" dirty="0"/>
        </a:p>
      </dsp:txBody>
      <dsp:txXfrm>
        <a:off x="81634" y="1601010"/>
        <a:ext cx="3633172" cy="692679"/>
      </dsp:txXfrm>
    </dsp:sp>
    <dsp:sp modelId="{7EA22D9F-1CC1-40E5-8EA9-E20C5559384B}">
      <dsp:nvSpPr>
        <dsp:cNvPr id="0" name=""/>
        <dsp:cNvSpPr/>
      </dsp:nvSpPr>
      <dsp:spPr>
        <a:xfrm>
          <a:off x="0" y="2903441"/>
          <a:ext cx="4442486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47B28-817A-4B79-AC34-E631A28CF1CB}">
      <dsp:nvSpPr>
        <dsp:cNvPr id="0" name=""/>
        <dsp:cNvSpPr/>
      </dsp:nvSpPr>
      <dsp:spPr>
        <a:xfrm>
          <a:off x="119904" y="3015601"/>
          <a:ext cx="3749289" cy="782927"/>
        </a:xfrm>
        <a:prstGeom prst="roundRect">
          <a:avLst/>
        </a:prstGeom>
        <a:gradFill rotWithShape="0">
          <a:gsLst>
            <a:gs pos="0">
              <a:srgbClr val="31DDE1"/>
            </a:gs>
            <a:gs pos="46000">
              <a:schemeClr val="accent5">
                <a:lumMod val="95000"/>
                <a:lumOff val="5000"/>
              </a:schemeClr>
            </a:gs>
            <a:gs pos="100000">
              <a:srgbClr val="FFCC00"/>
            </a:gs>
          </a:gsLst>
          <a:lin ang="2700000" scaled="1"/>
        </a:gradFill>
        <a:ln w="25400" cap="flat" cmpd="sng" algn="ctr">
          <a:noFill/>
          <a:prstDash val="solid"/>
        </a:ln>
        <a:effectLst>
          <a:glow rad="228600">
            <a:schemeClr val="accent6">
              <a:satMod val="175000"/>
              <a:alpha val="40000"/>
            </a:schemeClr>
          </a:glow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541" tIns="0" rIns="117541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Верхнебойное (наливное)</a:t>
          </a:r>
          <a:endParaRPr lang="ru-RU" sz="3200" kern="1200" dirty="0"/>
        </a:p>
      </dsp:txBody>
      <dsp:txXfrm>
        <a:off x="158123" y="3053820"/>
        <a:ext cx="3672851" cy="706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47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847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69E88-C090-451F-A5D8-9B79822938AF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66825" y="1208088"/>
            <a:ext cx="4348163" cy="3260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182" y="4649608"/>
            <a:ext cx="5505450" cy="38042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176773"/>
            <a:ext cx="2982119" cy="4847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8102" y="9176773"/>
            <a:ext cx="2982119" cy="4847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2251E-7163-4EE7-944E-C7460CFF6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811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E88414-3188-41CC-948D-382FBA323D8B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1208088"/>
            <a:ext cx="4348163" cy="3260725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05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2251E-7163-4EE7-944E-C7460CFF659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769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2251E-7163-4EE7-944E-C7460CFF659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594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E74D-E1C4-4BCF-A52C-2D14B6ACEFE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163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C8358-3A1E-4D7D-B019-A284CDEEBB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55505-5428-4974-A10F-B31C729E21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5876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 invX="1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943A0-C4CB-4162-BB2B-C53EA28EBB0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29747-5DE1-4CB3-8AA5-52C009BAD6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9020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 invX="1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DDF56-B8A1-45EF-AC4C-EF7A73FA52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6F441-396D-41DE-9B9D-459DA30AE4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8353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 invX="1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7244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54102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508743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 invX="1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699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 invX="1"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65985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 invX="1"/>
      </p:transition>
    </mc:Choice>
    <mc:Fallback xmlns=""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2514600"/>
            <a:ext cx="3581400" cy="4267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2514600"/>
            <a:ext cx="3581400" cy="4267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517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 invX="1"/>
      </p:transition>
    </mc:Choice>
    <mc:Fallback xmlns=""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481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 invX="1"/>
      </p:transition>
    </mc:Choice>
    <mc:Fallback xmlns="">
      <p:transition spd="slow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408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 invX="1"/>
      </p:transition>
    </mc:Choice>
    <mc:Fallback xmlns="">
      <p:transition spd="slow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2105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 invX="1"/>
      </p:transition>
    </mc:Choice>
    <mc:Fallback xmlns="">
      <p:transition spd="slow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60471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 invX="1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2EEF8-6BE7-472B-9DC6-72D1BF2297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22D4A-C9CA-4A15-8520-FC83462606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9018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 invX="1"/>
      </p:transition>
    </mc:Choice>
    <mc:Fallback xmlns="">
      <p:transition spd="slow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1586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 invX="1"/>
      </p:transition>
    </mc:Choice>
    <mc:Fallback xmlns="">
      <p:transition spd="slow" advClick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867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 invX="1"/>
      </p:transition>
    </mc:Choice>
    <mc:Fallback xmlns="">
      <p:transition spd="slow" advClick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1752600"/>
            <a:ext cx="182880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1752600"/>
            <a:ext cx="53340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592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 invX="1"/>
      </p:transition>
    </mc:Choice>
    <mc:Fallback xmlns="">
      <p:transition spd="slow" advClick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D52EC-5058-4112-83CF-41062B8AC31C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01.10.2015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4D80E-441B-4CD8-8052-B6A9480403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1995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 invX="1"/>
      </p:transition>
    </mc:Choice>
    <mc:Fallback xmlns="">
      <p:transition spd="slow" advClick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ACCB0-284D-47A5-8210-543E6B94AC83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01.10.2015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36E8F-D576-400E-A489-AAB0326161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3065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 invX="1"/>
      </p:transition>
    </mc:Choice>
    <mc:Fallback xmlns="">
      <p:transition spd="slow" advClick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2538D-A66C-4034-90BA-27EAFFF7D3DC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01.10.2015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600DE-CC2F-41DB-83C4-A7B35443EF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1075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 invX="1"/>
      </p:transition>
    </mc:Choice>
    <mc:Fallback xmlns="">
      <p:transition spd="slow" advClick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92BD4-8DE7-49CD-804F-2637AD9E8B94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01.10.2015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2C88D-26A0-4C71-A535-2EE88E5C76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5365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 invX="1"/>
      </p:transition>
    </mc:Choice>
    <mc:Fallback xmlns="">
      <p:transition spd="slow" advClick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79EB5-6B7D-4874-913B-78702C6E021C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01.10.2015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50538-7459-491E-8748-6D74CB5D69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7158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 invX="1"/>
      </p:transition>
    </mc:Choice>
    <mc:Fallback xmlns="">
      <p:transition spd="slow" advClick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0E710-8A87-448F-9845-5EA171021B6C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01.10.2015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BF3B5-501C-4EF2-8F7E-B60E2BAA49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3839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 invX="1"/>
      </p:transition>
    </mc:Choice>
    <mc:Fallback xmlns="">
      <p:transition spd="slow" advClick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64AA2-FB00-4A7F-AF10-B89D8EB7FB1D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01.10.2015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55F7E-3825-492D-80FE-D41CA49FCC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1154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 invX="1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A7846-35DC-4A00-ACB4-868E3D2D71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2A37D-0DC8-4324-A358-577C32504A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0839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 invX="1"/>
      </p:transition>
    </mc:Choice>
    <mc:Fallback xmlns="">
      <p:transition spd="slow" advClick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3BDEB-0986-4D46-AAA0-58EAF5EFE247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01.10.2015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1FCCA-F8F9-4923-801D-B256AB7844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8927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 invX="1"/>
      </p:transition>
    </mc:Choice>
    <mc:Fallback xmlns="">
      <p:transition spd="slow" advClick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5A7A8-6E68-42DF-BB13-20BAAF4CB479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01.10.2015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7724C-736E-4F3E-AC8A-A08785734C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2100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 invX="1"/>
      </p:transition>
    </mc:Choice>
    <mc:Fallback xmlns="">
      <p:transition spd="slow" advClick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EEFB3-EB5F-4CD5-8A98-392200EBEF5D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01.10.2015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C9522-0DE9-4105-9994-3D7D433289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4736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 invX="1"/>
      </p:transition>
    </mc:Choice>
    <mc:Fallback xmlns="">
      <p:transition spd="slow" advClick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0194-64C4-4374-A709-0670FF159F8C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01.10.2015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103A4-761F-4535-9D4F-C478216332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3549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 invX="1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35994-80B5-4637-B356-ED9D165171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BA2D7-FC3D-46B6-8A83-D5CE291325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714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 invX="1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A32AC-E27A-41AA-BAF6-642D2E615A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76F47-1603-4947-8855-65C589C71D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2843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 invX="1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77DBF-39B5-495C-B29A-51F2717CF6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2D5B2-14DF-44A5-A777-1163394EB9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1274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 invX="1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B2A0B-673F-4D4F-BA4F-86093B786B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A8C45-0BAE-4B2C-A6B6-B3F758EFEE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3821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 invX="1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B1BE7-0AEB-454F-B725-9EA80FC6E50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3ECA1-B923-49C2-AB64-EB00B8A016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4137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 invX="1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01C1E-8E27-44B0-8407-564F357AC4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BEA36-9EED-4C6E-866A-CA6FF810FA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8493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 invX="1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94AE7E-CEDC-4DA1-923E-E758B67E73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190E05-2E1A-4FC8-8AD8-86BFD95B9175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343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 invX="1"/>
      </p:transition>
    </mc:Choice>
    <mc:Fallback xmlns="">
      <p:transition spd="slow" advClick="0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752602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5146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41497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 invX="1"/>
      </p:transition>
    </mc:Choice>
    <mc:Fallback xmlns="">
      <p:transition spd="slow" advClick="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icrosoft Sans Serif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icrosoft Sans Serif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icrosoft Sans Serif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icrosoft Sans Serif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icrosoft Sans Serif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0BED5A-DA11-4114-B456-D9285362DE83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01.10.2015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B6DD97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25453E-354C-4F93-A6BA-23938EAECD2E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51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 invX="1"/>
      </p:transition>
    </mc:Choice>
    <mc:Fallback xmlns="">
      <p:transition spd="slow" advClick="0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microsoft.com/office/2007/relationships/hdphoto" Target="../media/hdphoto1.wdp"/><Relationship Id="rId10" Type="http://schemas.openxmlformats.org/officeDocument/2006/relationships/image" Target="../media/image9.jpe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jpeg"/><Relationship Id="rId12" Type="http://schemas.openxmlformats.org/officeDocument/2006/relationships/image" Target="../media/image21.jpeg"/><Relationship Id="rId2" Type="http://schemas.microsoft.com/office/2007/relationships/media" Target="file:///C:\&#1048;&#1088;&#1080;&#1096;&#1082;&#1072;\&#1055;&#1088;&#1077;&#1079;&#1077;&#1085;&#1090;&#1072;&#1094;&#1080;&#1080;\&#1042;&#1086;&#1076;&#1072;\&#1043;&#1086;&#1083;&#1086;&#1089;%20030.m4a" TargetMode="External"/><Relationship Id="rId16" Type="http://schemas.openxmlformats.org/officeDocument/2006/relationships/audio" Target="../media/audio1.wav"/><Relationship Id="rId1" Type="http://schemas.openxmlformats.org/officeDocument/2006/relationships/audio" Target="NULL" TargetMode="External"/><Relationship Id="rId6" Type="http://schemas.openxmlformats.org/officeDocument/2006/relationships/image" Target="../media/image16.jpeg"/><Relationship Id="rId11" Type="http://schemas.openxmlformats.org/officeDocument/2006/relationships/image" Target="../media/image20.jpeg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19.png"/><Relationship Id="rId1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.jpg"/><Relationship Id="rId7" Type="http://schemas.openxmlformats.org/officeDocument/2006/relationships/image" Target="../media/image2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10" Type="http://schemas.openxmlformats.org/officeDocument/2006/relationships/audio" Target="../media/audio2.wav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34.jpeg"/><Relationship Id="rId18" Type="http://schemas.openxmlformats.org/officeDocument/2006/relationships/image" Target="../media/image39.jpeg"/><Relationship Id="rId3" Type="http://schemas.openxmlformats.org/officeDocument/2006/relationships/image" Target="../media/image1.jpg"/><Relationship Id="rId21" Type="http://schemas.openxmlformats.org/officeDocument/2006/relationships/audio" Target="../media/audio1.wav"/><Relationship Id="rId7" Type="http://schemas.openxmlformats.org/officeDocument/2006/relationships/diagramData" Target="../diagrams/data1.xml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" Type="http://schemas.openxmlformats.org/officeDocument/2006/relationships/audio" Target="../media/audio1.wav"/><Relationship Id="rId16" Type="http://schemas.openxmlformats.org/officeDocument/2006/relationships/image" Target="../media/image37.jpeg"/><Relationship Id="rId20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microsoft.com/office/2007/relationships/diagramDrawing" Target="../diagrams/drawing1.xml"/><Relationship Id="rId5" Type="http://schemas.openxmlformats.org/officeDocument/2006/relationships/hyperlink" Target="http://muzeum-potehi.ucoz.ru/_pu/0/39320050.jpg" TargetMode="External"/><Relationship Id="rId15" Type="http://schemas.openxmlformats.org/officeDocument/2006/relationships/image" Target="../media/image36.jpeg"/><Relationship Id="rId10" Type="http://schemas.openxmlformats.org/officeDocument/2006/relationships/diagramColors" Target="../diagrams/colors1.xml"/><Relationship Id="rId19" Type="http://schemas.openxmlformats.org/officeDocument/2006/relationships/image" Target="../media/image40.jpeg"/><Relationship Id="rId4" Type="http://schemas.openxmlformats.org/officeDocument/2006/relationships/image" Target="../media/image31.jpe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12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s.picsfab.com/static/contents/images/5/8/8/ac165a1ec569a40f9f56526fdfb3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trans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7136">
            <a:off x="1357851" y="2444852"/>
            <a:ext cx="4093334" cy="876022"/>
          </a:xfrm>
          <a:prstGeom prst="rect">
            <a:avLst/>
          </a:prstGeom>
          <a:solidFill>
            <a:srgbClr val="FFFFFF">
              <a:shade val="85000"/>
            </a:srgbClr>
          </a:solidFill>
          <a:ln w="66675" cap="rnd">
            <a:solidFill>
              <a:srgbClr val="97E4FF">
                <a:alpha val="94000"/>
              </a:srgbClr>
            </a:solidFill>
            <a:prstDash val="sysDot"/>
            <a:round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extLst/>
        </p:spPr>
      </p:pic>
      <p:pic>
        <p:nvPicPr>
          <p:cNvPr id="43012" name="Picture 4" descr="Free template Power Poin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1" r="9381"/>
          <a:stretch/>
        </p:blipFill>
        <p:spPr bwMode="auto">
          <a:xfrm>
            <a:off x="306481" y="6919367"/>
            <a:ext cx="2487479" cy="19073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.picsfab.com/static/contents/images/5/8/8/ac165a1ec569a40f9f56526fdfb3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trans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9213">
            <a:off x="5328073" y="3370992"/>
            <a:ext cx="3809922" cy="935119"/>
          </a:xfrm>
          <a:prstGeom prst="rect">
            <a:avLst/>
          </a:prstGeom>
          <a:solidFill>
            <a:srgbClr val="FFFFFF">
              <a:shade val="85000"/>
            </a:srgbClr>
          </a:solidFill>
          <a:ln w="66675" cap="rnd">
            <a:solidFill>
              <a:srgbClr val="97E4FF">
                <a:alpha val="94000"/>
              </a:srgbClr>
            </a:solidFill>
            <a:prstDash val="sysDot"/>
            <a:round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extLst/>
        </p:spPr>
      </p:pic>
      <p:pic>
        <p:nvPicPr>
          <p:cNvPr id="2052" name="Picture 4" descr="C:\Users\Олег\Desktop\Рисунок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199" y="348011"/>
            <a:ext cx="5476021" cy="321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0" name="Picture 2" descr="Free template Power Point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5" t="59151" r="9743" b="-3030"/>
          <a:stretch/>
        </p:blipFill>
        <p:spPr bwMode="auto">
          <a:xfrm rot="20889760">
            <a:off x="6040971" y="7283941"/>
            <a:ext cx="2151911" cy="71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farm5.staticflickr.com/4031/4540974813_cd6f5706b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49" y="1933898"/>
            <a:ext cx="1222904" cy="17079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4" name="Picture 6" descr="http://062012.imgbb.ru/8/7/2/8722471c2aad619bf248eeb7003df270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" b="14682"/>
          <a:stretch/>
        </p:blipFill>
        <p:spPr bwMode="auto">
          <a:xfrm>
            <a:off x="3078453" y="7070818"/>
            <a:ext cx="2627674" cy="15398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isometricOffAxis1Righ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8" name="Picture 10" descr="http://young.rzd.ru/dbmm/images/41/4080/60026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796" y="4170090"/>
            <a:ext cx="4039204" cy="2681246"/>
          </a:xfrm>
          <a:prstGeom prst="ellipse">
            <a:avLst/>
          </a:prstGeom>
          <a:ln w="104775">
            <a:solidFill>
              <a:srgbClr val="FCFDFE">
                <a:alpha val="55000"/>
              </a:srgbClr>
            </a:solidFill>
          </a:ln>
          <a:effectLst>
            <a:glow rad="139700">
              <a:srgbClr val="33CCFF">
                <a:alpha val="40000"/>
              </a:srgbClr>
            </a:glow>
            <a:softEdge rad="112500"/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20" name="Picture 12" descr="http://img12.proshkolu.ru/content/media/pic/std/5000000/4354000/4353414-0543cd01089cb138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3" y="3533520"/>
            <a:ext cx="4880354" cy="1920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rnd">
            <a:noFill/>
            <a:prstDash val="sysDot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21486755" lon="19499775" rev="172356"/>
            </a:camera>
            <a:lightRig rig="harsh" dir="t">
              <a:rot lat="0" lon="0" rev="3000000"/>
            </a:lightRig>
          </a:scene3d>
          <a:sp3d extrusionH="158750" contourW="6350">
            <a:bevelT w="82550" h="44450" prst="artDeco"/>
            <a:bevelB w="82550" h="44450" prst="angle"/>
            <a:contourClr>
              <a:srgbClr val="FFFFFF"/>
            </a:contourClr>
          </a:sp3d>
          <a:extLst/>
        </p:spPr>
      </p:pic>
      <p:pic>
        <p:nvPicPr>
          <p:cNvPr id="43022" name="Picture 14" descr="http://www.igroved.ru/games/geistermuehle/big/igroved_geistermuehle_13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5" r="13915" b="-20"/>
          <a:stretch/>
        </p:blipFill>
        <p:spPr bwMode="auto">
          <a:xfrm>
            <a:off x="34367" y="1352513"/>
            <a:ext cx="1780146" cy="1647710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-105841"/>
            <a:ext cx="70625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Чудесная энергия воды – </a:t>
            </a:r>
            <a:br>
              <a:rPr lang="ru-RU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ru-RU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от реки до лампочки</a:t>
            </a:r>
            <a:endParaRPr lang="ru-RU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404" y="5785673"/>
            <a:ext cx="5000745" cy="892552"/>
          </a:xfrm>
          <a:prstGeom prst="rect">
            <a:avLst/>
          </a:prstGeom>
          <a:gradFill>
            <a:gsLst>
              <a:gs pos="0">
                <a:srgbClr val="FFFF66"/>
              </a:gs>
              <a:gs pos="80000">
                <a:srgbClr val="20CB92"/>
              </a:gs>
              <a:gs pos="55000">
                <a:schemeClr val="accent2">
                  <a:shade val="93000"/>
                  <a:satMod val="130000"/>
                </a:schemeClr>
              </a:gs>
              <a:gs pos="100000">
                <a:srgbClr val="31DDE1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Подготовил ученик </a:t>
            </a:r>
          </a:p>
          <a:p>
            <a:pPr algn="ctr"/>
            <a:r>
              <a:rPr lang="ru-RU" sz="26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«А» класса Бизяев Алексей</a:t>
            </a:r>
            <a:endParaRPr lang="ru-RU" sz="26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43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3063"/>
    </mc:Choice>
    <mc:Fallback xmlns="">
      <p:transition advClick="0" advTm="130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2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3844" y="163523"/>
            <a:ext cx="82269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rgbClr val="00CC00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14300">
                    <a:prstClr val="black"/>
                  </a:innerShdw>
                </a:effectLst>
              </a:rPr>
              <a:t>Цель работы и задачи</a:t>
            </a:r>
            <a:endParaRPr lang="ru-RU" sz="5400" b="1" cap="none" spc="0" dirty="0">
              <a:ln w="9525">
                <a:solidFill>
                  <a:srgbClr val="00CC00"/>
                </a:solidFill>
                <a:prstDash val="solid"/>
              </a:ln>
              <a:solidFill>
                <a:srgbClr val="FFFF00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pic>
        <p:nvPicPr>
          <p:cNvPr id="2050" name="Picture 2" descr="http://static3.depositphotos.com/1006269/210/i/950/depositphotos_2106551-3D-dart-right-on-the-target-center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7" y="910854"/>
            <a:ext cx="2274508" cy="25707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32098" y="1134399"/>
            <a:ext cx="65386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gradFill>
                  <a:gsLst>
                    <a:gs pos="16000">
                      <a:srgbClr val="7030A0"/>
                    </a:gs>
                    <a:gs pos="39000">
                      <a:srgbClr val="FF3399"/>
                    </a:gs>
                    <a:gs pos="67000">
                      <a:srgbClr val="FF0000"/>
                    </a:gs>
                  </a:gsLst>
                  <a:lin ang="162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Цель работы </a:t>
            </a:r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pPr algn="ctr"/>
            <a:r>
              <a:rPr lang="ru-RU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найти ответ на вопрос </a:t>
            </a:r>
          </a:p>
          <a:p>
            <a:pPr algn="ctr"/>
            <a:r>
              <a:rPr lang="ru-RU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«Как люди используют энергию воды сегодня?»</a:t>
            </a:r>
            <a:endParaRPr lang="ru-RU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6" name="Picture 8" descr="http://www.playcast.ru/uploads/2013/08/28/596349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2721002" cy="26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21002" y="3657600"/>
            <a:ext cx="616969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gradFill>
                  <a:gsLst>
                    <a:gs pos="16000">
                      <a:srgbClr val="7030A0"/>
                    </a:gs>
                    <a:gs pos="39000">
                      <a:srgbClr val="FF3399"/>
                    </a:gs>
                    <a:gs pos="67000">
                      <a:srgbClr val="FF0000"/>
                    </a:gs>
                  </a:gsLst>
                  <a:lin ang="162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            Задачи:</a:t>
            </a:r>
          </a:p>
          <a:p>
            <a:pPr algn="just"/>
            <a:r>
              <a:rPr lang="ru-RU" sz="3600" b="1" dirty="0" smtClean="0">
                <a:gradFill>
                  <a:gsLst>
                    <a:gs pos="16000">
                      <a:srgbClr val="7030A0"/>
                    </a:gs>
                    <a:gs pos="39000">
                      <a:srgbClr val="FF3399"/>
                    </a:gs>
                    <a:gs pos="67000">
                      <a:srgbClr val="FF0000"/>
                    </a:gs>
                  </a:gsLst>
                  <a:lin ang="162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узнать историю водяного колеса;</a:t>
            </a:r>
          </a:p>
          <a:p>
            <a:pPr algn="just"/>
            <a:r>
              <a:rPr lang="ru-RU" sz="2800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изучить его разновидности;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понять принцип работы ;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выяснить что такое ГЭС.</a:t>
            </a:r>
            <a:endParaRPr lang="ru-RU" sz="2800" dirty="0">
              <a:solidFill>
                <a:srgbClr val="CC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99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916">
        <p15:prstTrans prst="curtains"/>
        <p:sndAc>
          <p:stSnd>
            <p:snd r:embed="rId3" name="chimes.wav"/>
          </p:stSnd>
        </p:sndAc>
      </p:transition>
    </mc:Choice>
    <mc:Fallback xmlns="">
      <p:transition spd="slow" advClick="0" advTm="1916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http://nifiga-sebe.ru/uploads/posts/2009-09/1252251996_bulkish.ru_28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6" t="17464" r="19673" b="7804"/>
          <a:stretch/>
        </p:blipFill>
        <p:spPr bwMode="auto">
          <a:xfrm>
            <a:off x="7551990" y="1284885"/>
            <a:ext cx="1559497" cy="183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8" name="Picture 22" descr="http://www.waldenliquors.com/userfiles/Image/Mose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339" y="5092544"/>
            <a:ext cx="2362092" cy="173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01" y="0"/>
            <a:ext cx="9086086" cy="1278252"/>
          </a:xfrm>
          <a:gradFill>
            <a:gsLst>
              <a:gs pos="0">
                <a:schemeClr val="tx2">
                  <a:lumMod val="60000"/>
                  <a:lumOff val="40000"/>
                </a:schemeClr>
              </a:gs>
              <a:gs pos="62000">
                <a:srgbClr val="35B2D4"/>
              </a:gs>
              <a:gs pos="23000">
                <a:schemeClr val="accent5">
                  <a:shade val="93000"/>
                  <a:satMod val="130000"/>
                </a:schemeClr>
              </a:gs>
              <a:gs pos="87000">
                <a:schemeClr val="tx2">
                  <a:lumMod val="60000"/>
                  <a:lumOff val="40000"/>
                </a:schemeClr>
              </a:gs>
              <a:gs pos="95000">
                <a:srgbClr val="00FFFF"/>
              </a:gs>
              <a:gs pos="44000">
                <a:srgbClr val="00FFFF"/>
              </a:gs>
            </a:gsLst>
          </a:gradFill>
          <a:effectLst>
            <a:glow rad="317500">
              <a:schemeClr val="bg1">
                <a:alpha val="42000"/>
              </a:schemeClr>
            </a:glow>
            <a:outerShdw blurRad="63500" sx="102000" sy="102000" algn="ctr" rotWithShape="0">
              <a:schemeClr val="bg1"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Слайд №  1 </a:t>
            </a:r>
            <a:r>
              <a:rPr lang="ru-RU" dirty="0" smtClean="0"/>
              <a:t>. </a:t>
            </a:r>
            <a:r>
              <a:rPr lang="ru-RU" sz="4000" i="1" dirty="0" smtClean="0">
                <a:solidFill>
                  <a:srgbClr val="FFFFCC"/>
                </a:solidFill>
              </a:rPr>
              <a:t>Вода- самое привычное вещество на Земле.</a:t>
            </a:r>
            <a:endParaRPr lang="ru-RU" sz="4000" i="1" dirty="0">
              <a:solidFill>
                <a:srgbClr val="FFFFCC"/>
              </a:solidFill>
            </a:endParaRPr>
          </a:p>
        </p:txBody>
      </p:sp>
      <p:pic>
        <p:nvPicPr>
          <p:cNvPr id="29704" name="Picture 8" descr="http://img0.liveinternet.ru/images/attach/c/7/97/465/97465400_large_plusBh1rgU9NG3H3fC6NQ4ACKuGognl68nwrmuRw1Q2CEhr7GZIdxw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" y="1284885"/>
            <a:ext cx="3610296" cy="27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http://img0.liveinternet.ru/images/attach/c/7/97/209/97209502_2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5" r="2248" b="8969"/>
          <a:stretch/>
        </p:blipFill>
        <p:spPr bwMode="auto">
          <a:xfrm>
            <a:off x="5916483" y="5418980"/>
            <a:ext cx="3195004" cy="142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0" name="Picture 14" descr="http://www.gigart.ru/uploads/posts/2009-04/1239981330_1239884167_shutterstock_21955486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69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5" t="3582" r="4999" b="13511"/>
          <a:stretch/>
        </p:blipFill>
        <p:spPr bwMode="auto">
          <a:xfrm>
            <a:off x="3886647" y="3163278"/>
            <a:ext cx="1832558" cy="1837580"/>
          </a:xfrm>
          <a:prstGeom prst="rect">
            <a:avLst/>
          </a:prstGeom>
          <a:solidFill>
            <a:srgbClr val="00B0F0"/>
          </a:solidFill>
          <a:ln>
            <a:solidFill>
              <a:srgbClr val="97E4FF"/>
            </a:solidFill>
          </a:ln>
          <a:scene3d>
            <a:camera prst="isometricOffAxis2Left">
              <a:rot lat="20882780" lon="1253334" rev="63679"/>
            </a:camera>
            <a:lightRig rig="threePt" dir="t"/>
          </a:scene3d>
          <a:sp3d>
            <a:bevelT/>
          </a:sp3d>
        </p:spPr>
      </p:pic>
      <p:pic>
        <p:nvPicPr>
          <p:cNvPr id="29716" name="Picture 20" descr="http://stat18.privet.ru/lr/0a30a514f47a1f3b7092ee30700154b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" y="4023361"/>
            <a:ext cx="3610295" cy="280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2" name="Picture 16" descr="http://www.motto.net.ua/download.php?file=201209/800x600/motto.net.ua-2970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483" y="3006328"/>
            <a:ext cx="3195004" cy="242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6" name="Picture 10" descr="http://www.citysmile.org/uploads/posts/2012-04/CitySmile.ORG_oboi_s_prekrasnymi_ugolkami_prirody_185_147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 r="5492" b="6708"/>
          <a:stretch/>
        </p:blipFill>
        <p:spPr bwMode="auto">
          <a:xfrm>
            <a:off x="3614739" y="1292657"/>
            <a:ext cx="3929200" cy="177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6944" y="3277425"/>
            <a:ext cx="2106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красота</a:t>
            </a:r>
            <a:endParaRPr lang="ru-RU" sz="3600" i="1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7251" y="5000858"/>
            <a:ext cx="2106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0000FF"/>
                </a:solidFill>
                <a:latin typeface="+mj-lt"/>
              </a:rPr>
              <a:t>энергия</a:t>
            </a:r>
            <a:endParaRPr lang="ru-RU" sz="3600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46694" y="4836549"/>
            <a:ext cx="2106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сила</a:t>
            </a:r>
            <a:endParaRPr lang="ru-RU" sz="3600" i="1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89026" y="2471104"/>
            <a:ext cx="1564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тайна</a:t>
            </a:r>
            <a:endParaRPr lang="ru-RU" sz="3600" i="1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pic>
        <p:nvPicPr>
          <p:cNvPr id="29722" name="Picture 26" descr="http://www.o8ode.ru/file/0001/3776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2" t="39199" r="4921" b="4336"/>
          <a:stretch/>
        </p:blipFill>
        <p:spPr bwMode="auto">
          <a:xfrm>
            <a:off x="261998" y="392842"/>
            <a:ext cx="515253" cy="561494"/>
          </a:xfrm>
          <a:prstGeom prst="rect">
            <a:avLst/>
          </a:prstGeom>
          <a:noFill/>
          <a:effectLst>
            <a:glow rad="2413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B w="1079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Голос 030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>
                  <p14:trim st="2177" end="41324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071132" y="182839"/>
            <a:ext cx="715682" cy="71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7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7000">
        <p14:gallery dir="l"/>
        <p:sndAc>
          <p:stSnd>
            <p:snd r:embed="rId4" name="chimes.wav"/>
          </p:stSnd>
        </p:sndAc>
      </p:transition>
    </mc:Choice>
    <mc:Fallback xmlns="">
      <p:transition spd="slow" advClick="0" advTm="67000">
        <p:fade/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5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" grpId="0" animBg="1"/>
    </p:bldLst>
  </p:timing>
  <p:extLst mod="1">
    <p:ext uri="{E180D4A7-C9FB-4DFB-919C-405C955672EB}">
      <p14:showEvtLst xmlns:p14="http://schemas.microsoft.com/office/powerpoint/2010/main">
        <p14:playEvt time="2" objId="15"/>
        <p14:stopEvt time="66575" objId="15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2" name="Picture 10" descr="http://upload.wikimedia.org/wikipedia/commons/thumb/b/b3/R%C3%B6mische_S%C3%A4gem%C3%BChle.svg/800px-R%C3%B6mische_S%C3%A4gem%C3%BChle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208" y="2724016"/>
            <a:ext cx="3786689" cy="264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4" name="Picture 12" descr="http://energetika.in.ua/images/kniga1-block-crop2/Image_04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033" y="3138310"/>
            <a:ext cx="2936831" cy="30196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427" y="1505444"/>
            <a:ext cx="2320579" cy="1200329"/>
          </a:xfrm>
          <a:prstGeom prst="rect">
            <a:avLst/>
          </a:prstGeom>
          <a:gradFill>
            <a:gsLst>
              <a:gs pos="0">
                <a:srgbClr val="FFFF00"/>
              </a:gs>
              <a:gs pos="80000">
                <a:srgbClr val="00CC00"/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>Китайский Чадуфон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63970" y="781756"/>
            <a:ext cx="3035516" cy="1077218"/>
          </a:xfrm>
          <a:prstGeom prst="rect">
            <a:avLst/>
          </a:prstGeom>
          <a:gradFill>
            <a:gsLst>
              <a:gs pos="67391">
                <a:srgbClr val="00CC00"/>
              </a:gs>
              <a:gs pos="29000">
                <a:srgbClr val="FFFF00"/>
              </a:gs>
              <a:gs pos="9000">
                <a:srgbClr val="FF5050"/>
              </a:gs>
              <a:gs pos="100000">
                <a:srgbClr val="31DDE1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Римское колесо Витрувия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15" name="Рисунок 14" descr="Рис. 3.4. Старинная водяная мельница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799" y="2298782"/>
            <a:ext cx="2508466" cy="296702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2540858" y="1194822"/>
            <a:ext cx="3418260" cy="1015663"/>
          </a:xfrm>
          <a:prstGeom prst="rect">
            <a:avLst/>
          </a:prstGeom>
          <a:gradFill>
            <a:gsLst>
              <a:gs pos="0">
                <a:srgbClr val="E68900"/>
              </a:gs>
              <a:gs pos="80000">
                <a:srgbClr val="FFFF00"/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Греческая водяная </a:t>
            </a:r>
            <a:r>
              <a:rPr lang="ru-RU" sz="2800" dirty="0" smtClean="0">
                <a:solidFill>
                  <a:srgbClr val="7030A0"/>
                </a:solidFill>
              </a:rPr>
              <a:t>мельница 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4464" y="2743360"/>
            <a:ext cx="1624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009900"/>
                </a:solidFill>
              </a:rPr>
              <a:t>черпаки</a:t>
            </a:r>
            <a:endParaRPr lang="ru-RU" sz="2800" b="1" i="1" u="sng" dirty="0">
              <a:solidFill>
                <a:srgbClr val="009900"/>
              </a:solidFill>
            </a:endParaRPr>
          </a:p>
        </p:txBody>
      </p:sp>
      <p:sp>
        <p:nvSpPr>
          <p:cNvPr id="9" name="Стрелка влево 8"/>
          <p:cNvSpPr/>
          <p:nvPr/>
        </p:nvSpPr>
        <p:spPr>
          <a:xfrm rot="5400000">
            <a:off x="4036947" y="5159752"/>
            <a:ext cx="903237" cy="170654"/>
          </a:xfrm>
          <a:prstGeom prst="leftArrow">
            <a:avLst/>
          </a:prstGeom>
          <a:pattFill prst="sphere">
            <a:fgClr>
              <a:schemeClr val="accent1"/>
            </a:fgClr>
            <a:bgClr>
              <a:schemeClr val="bg1"/>
            </a:bgClr>
          </a:patt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2839726" y="5137636"/>
            <a:ext cx="26669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C86400"/>
                </a:solidFill>
              </a:rPr>
              <a:t>колесо – горизонтально</a:t>
            </a:r>
            <a:endParaRPr lang="ru-RU" sz="2800" b="1" i="1" u="sng" dirty="0">
              <a:solidFill>
                <a:srgbClr val="C864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97301" y="2592086"/>
            <a:ext cx="1392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u="sng" dirty="0" smtClean="0">
                <a:solidFill>
                  <a:srgbClr val="FF5050"/>
                </a:solidFill>
              </a:rPr>
              <a:t>резаки</a:t>
            </a:r>
            <a:endParaRPr lang="ru-RU" sz="3200" i="1" u="sng" dirty="0">
              <a:solidFill>
                <a:srgbClr val="FF5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92632" y="1712320"/>
            <a:ext cx="2912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u="sng" dirty="0" smtClean="0">
                <a:solidFill>
                  <a:srgbClr val="FF5050"/>
                </a:solidFill>
              </a:rPr>
              <a:t>вертикально</a:t>
            </a:r>
            <a:endParaRPr lang="ru-RU" sz="3600" i="1" u="sng" dirty="0">
              <a:solidFill>
                <a:srgbClr val="FF5050"/>
              </a:solidFill>
            </a:endParaRPr>
          </a:p>
        </p:txBody>
      </p:sp>
      <p:pic>
        <p:nvPicPr>
          <p:cNvPr id="29" name="Picture 2" descr="http://list.lviv.ua/pics/photos/24881/original/vod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032" y="5358403"/>
            <a:ext cx="2993977" cy="8612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8" name="Picture 8" descr="http://38.img.avito.st/640x480/30556763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3" b="9667"/>
          <a:stretch/>
        </p:blipFill>
        <p:spPr bwMode="auto">
          <a:xfrm rot="1281219">
            <a:off x="6458134" y="2224140"/>
            <a:ext cx="1312840" cy="5973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гнутая вправо стрелка 4"/>
          <p:cNvSpPr/>
          <p:nvPr/>
        </p:nvSpPr>
        <p:spPr>
          <a:xfrm>
            <a:off x="1973728" y="3214493"/>
            <a:ext cx="481724" cy="610487"/>
          </a:xfrm>
          <a:prstGeom prst="curved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 rot="812726">
            <a:off x="303786" y="3063457"/>
            <a:ext cx="487842" cy="591432"/>
          </a:xfrm>
          <a:prstGeom prst="curv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Стрелка влево 34"/>
          <p:cNvSpPr/>
          <p:nvPr/>
        </p:nvSpPr>
        <p:spPr>
          <a:xfrm rot="5201598">
            <a:off x="6984608" y="4768064"/>
            <a:ext cx="474946" cy="161818"/>
          </a:xfrm>
          <a:prstGeom prst="leftArrow">
            <a:avLst/>
          </a:prstGeom>
          <a:pattFill prst="sphere">
            <a:fgClr>
              <a:schemeClr val="accent1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лево 35"/>
          <p:cNvSpPr/>
          <p:nvPr/>
        </p:nvSpPr>
        <p:spPr>
          <a:xfrm rot="16200000">
            <a:off x="7962537" y="2524313"/>
            <a:ext cx="601083" cy="199484"/>
          </a:xfrm>
          <a:prstGeom prst="leftArrow">
            <a:avLst/>
          </a:prstGeom>
          <a:pattFill prst="sphere">
            <a:fgClr>
              <a:schemeClr val="accent1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лево 36"/>
          <p:cNvSpPr/>
          <p:nvPr/>
        </p:nvSpPr>
        <p:spPr>
          <a:xfrm rot="18722693">
            <a:off x="5947409" y="3234771"/>
            <a:ext cx="666312" cy="264813"/>
          </a:xfrm>
          <a:prstGeom prst="leftArrow">
            <a:avLst/>
          </a:prstGeom>
          <a:pattFill prst="sphere">
            <a:fgClr>
              <a:schemeClr val="accent1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6097187" y="4952251"/>
            <a:ext cx="1745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u="sng" dirty="0" smtClean="0">
                <a:solidFill>
                  <a:srgbClr val="FF5050"/>
                </a:solidFill>
              </a:rPr>
              <a:t>зубчатая передача</a:t>
            </a:r>
            <a:endParaRPr lang="ru-RU" sz="2800" i="1" u="sng" dirty="0">
              <a:solidFill>
                <a:srgbClr val="FF5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2848" y="6238095"/>
            <a:ext cx="217098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IX</a:t>
            </a:r>
            <a:r>
              <a:rPr lang="ru-RU" sz="2800" dirty="0" smtClean="0">
                <a:solidFill>
                  <a:srgbClr val="7030A0"/>
                </a:solidFill>
              </a:rPr>
              <a:t> век до н.э.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95935" y="5987305"/>
            <a:ext cx="201682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I</a:t>
            </a:r>
            <a:r>
              <a:rPr lang="ru-RU" sz="2800" dirty="0" smtClean="0">
                <a:solidFill>
                  <a:srgbClr val="7030A0"/>
                </a:solidFill>
              </a:rPr>
              <a:t> век до н.э.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69275" y="6181298"/>
            <a:ext cx="2191943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III</a:t>
            </a:r>
            <a:r>
              <a:rPr lang="ru-RU" sz="2800" dirty="0" smtClean="0">
                <a:solidFill>
                  <a:srgbClr val="7030A0"/>
                </a:solidFill>
              </a:rPr>
              <a:t> век до н.э.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192848" y="48288"/>
            <a:ext cx="6656089" cy="679139"/>
          </a:xfrm>
          <a:gradFill flip="none" rotWithShape="1">
            <a:gsLst>
              <a:gs pos="0">
                <a:srgbClr val="00B0F0"/>
              </a:gs>
              <a:gs pos="21000">
                <a:srgbClr val="FFFF00"/>
              </a:gs>
              <a:gs pos="33000">
                <a:srgbClr val="66FF33"/>
              </a:gs>
              <a:gs pos="77000">
                <a:srgbClr val="67C6A1"/>
              </a:gs>
              <a:gs pos="98000">
                <a:srgbClr val="FF66CC"/>
              </a:gs>
            </a:gsLst>
            <a:lin ang="2700000" scaled="1"/>
            <a:tileRect/>
          </a:gradFill>
          <a:effectLst>
            <a:glow rad="317500">
              <a:schemeClr val="bg1">
                <a:alpha val="42000"/>
              </a:schemeClr>
            </a:glow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Слайд №  2 </a:t>
            </a:r>
            <a:r>
              <a:rPr lang="ru-RU" dirty="0" smtClean="0"/>
              <a:t>. </a:t>
            </a:r>
            <a:r>
              <a:rPr lang="ru-RU" i="1" dirty="0" smtClean="0">
                <a:solidFill>
                  <a:srgbClr val="0070C0"/>
                </a:solidFill>
              </a:rPr>
              <a:t>История водяного колеса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31" name="Picture 16" descr="http://wpapers.ru/wallpapers/Ice-Water/Water/1761/PREV_%D0%9A%D0%B0%D0%BF%D0%BB%D0%B8-%D0%BD%D0%B0-%D1%81%D1%82%D0%B5%D0%BA%D0%BB%D0%B5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6" b="4321"/>
          <a:stretch/>
        </p:blipFill>
        <p:spPr bwMode="auto">
          <a:xfrm rot="21030037">
            <a:off x="762254" y="3510241"/>
            <a:ext cx="359064" cy="4634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6" descr="http://wpapers.ru/wallpapers/Ice-Water/Water/1761/PREV_%D0%9A%D0%B0%D0%BF%D0%BB%D0%B8-%D0%BD%D0%B0-%D1%81%D1%82%D0%B5%D0%BA%D0%BB%D0%B5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6" b="4321"/>
          <a:stretch/>
        </p:blipFill>
        <p:spPr bwMode="auto">
          <a:xfrm rot="21030037">
            <a:off x="1118925" y="3467383"/>
            <a:ext cx="359064" cy="4634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http://wpapers.ru/wallpapers/Ice-Water/Water/1761/PREV_%D0%9A%D0%B0%D0%BF%D0%BB%D0%B8-%D0%BD%D0%B0-%D1%81%D1%82%D0%B5%D0%BA%D0%BB%D0%B5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6" b="4321"/>
          <a:stretch/>
        </p:blipFill>
        <p:spPr bwMode="auto">
          <a:xfrm rot="21030037">
            <a:off x="1437799" y="3429798"/>
            <a:ext cx="359064" cy="4634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1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32335">
        <p14:doors dir="vert"/>
        <p:sndAc>
          <p:stSnd>
            <p:snd r:embed="rId2" name="arrow.wav"/>
          </p:stSnd>
        </p:sndAc>
      </p:transition>
    </mc:Choice>
    <mc:Fallback xmlns="">
      <p:transition spd="slow" advClick="0" advTm="132335">
        <p:fade/>
        <p:sndAc>
          <p:stSnd>
            <p:snd r:embed="rId10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0"/>
                            </p:stCondLst>
                            <p:childTnLst>
                              <p:par>
                                <p:cTn id="6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800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0"/>
                            </p:stCondLst>
                            <p:childTnLst>
                              <p:par>
                                <p:cTn id="8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1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3000"/>
                            </p:stCondLst>
                            <p:childTnLst>
                              <p:par>
                                <p:cTn id="9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6" grpId="0" animBg="1"/>
      <p:bldP spid="17" grpId="0"/>
      <p:bldP spid="9" grpId="0" animBg="1"/>
      <p:bldP spid="22" grpId="0"/>
      <p:bldP spid="26" grpId="0"/>
      <p:bldP spid="27" grpId="0"/>
      <p:bldP spid="5" grpId="0" animBg="1"/>
      <p:bldP spid="6" grpId="0" animBg="1"/>
      <p:bldP spid="35" grpId="0" animBg="1"/>
      <p:bldP spid="36" grpId="0" animBg="1"/>
      <p:bldP spid="37" grpId="0" animBg="1"/>
      <p:bldP spid="39" grpId="0"/>
      <p:bldP spid="40" grpId="0" animBg="1"/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90" name="Picture 18" descr="http://im0-tub-ru.yandex.net/i?id=58c746237c0cd2ff91d648b15e02cf86-24-1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0" y="4998740"/>
            <a:ext cx="1866750" cy="183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Объект 6" descr="http://muzeum-potehi.ucoz.ru/_pu/0/s39320050.jpg">
            <a:hlinkClick r:id="rId5" tgtFrame="&quot;_blank&quot;" tooltip="&quot;Нажмите, для просмотра в полном размере...&quot;"/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208" y="4998740"/>
            <a:ext cx="2177698" cy="1800459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777974752"/>
              </p:ext>
            </p:extLst>
          </p:nvPr>
        </p:nvGraphicFramePr>
        <p:xfrm>
          <a:off x="-11175" y="852469"/>
          <a:ext cx="4442486" cy="4272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4" name="Picture 2" descr="http://ru.convdocs.org/pars_docs/refs/73/72978/72978_html_m2234dd97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" r="48036" b="28576"/>
          <a:stretch/>
        </p:blipFill>
        <p:spPr bwMode="auto">
          <a:xfrm>
            <a:off x="6373011" y="4754279"/>
            <a:ext cx="2613772" cy="20804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www.likebook.ru/store/pictures/4/4840/6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5" r="3217" b="2212"/>
          <a:stretch/>
        </p:blipFill>
        <p:spPr bwMode="auto">
          <a:xfrm>
            <a:off x="4005978" y="914131"/>
            <a:ext cx="2237857" cy="58986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222250" h="889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ru.convdocs.org/pars_docs/refs/73/72978/72978_html_m2234dd97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0" t="14387" r="3240" b="899"/>
          <a:stretch/>
        </p:blipFill>
        <p:spPr bwMode="auto">
          <a:xfrm>
            <a:off x="6405299" y="2420777"/>
            <a:ext cx="2693405" cy="22036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8" name="Picture 16" descr="http://wpapers.ru/wallpapers/Ice-Water/Water/1761/PREV_%D0%9A%D0%B0%D0%BF%D0%BB%D0%B8-%D0%BD%D0%B0-%D1%81%D1%82%D0%B5%D0%BA%D0%BB%D0%B5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6" b="4321"/>
          <a:stretch/>
        </p:blipFill>
        <p:spPr bwMode="auto">
          <a:xfrm rot="21030037">
            <a:off x="3961975" y="2267712"/>
            <a:ext cx="906684" cy="5421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6" descr="http://wpapers.ru/wallpapers/Ice-Water/Water/1761/PREV_%D0%9A%D0%B0%D0%BF%D0%BB%D0%B8-%D0%BD%D0%B0-%D1%81%D1%82%D0%B5%D0%BA%D0%BB%D0%B5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6" b="4321"/>
          <a:stretch/>
        </p:blipFill>
        <p:spPr bwMode="auto">
          <a:xfrm rot="21107301">
            <a:off x="5504872" y="1747230"/>
            <a:ext cx="817162" cy="5304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http://wpapers.ru/wallpapers/Ice-Water/Water/1761/PREV_%D0%9A%D0%B0%D0%BF%D0%BB%D0%B8-%D0%BD%D0%B0-%D1%81%D1%82%D0%B5%D0%BA%D0%BB%D0%B5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6" b="4321"/>
          <a:stretch/>
        </p:blipFill>
        <p:spPr bwMode="auto">
          <a:xfrm rot="16749596">
            <a:off x="5437638" y="3377801"/>
            <a:ext cx="780101" cy="3640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6" descr="http://wpapers.ru/wallpapers/Ice-Water/Water/1761/PREV_%D0%9A%D0%B0%D0%BF%D0%BB%D0%B8-%D0%BD%D0%B0-%D1%81%D1%82%D0%B5%D0%BA%D0%BB%D0%B5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6" b="4321"/>
          <a:stretch/>
        </p:blipFill>
        <p:spPr bwMode="auto">
          <a:xfrm>
            <a:off x="4043540" y="4247693"/>
            <a:ext cx="906684" cy="4545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6" descr="http://wpapers.ru/wallpapers/Ice-Water/Water/1761/PREV_%D0%9A%D0%B0%D0%BF%D0%BB%D0%B8-%D0%BD%D0%B0-%D1%81%D1%82%D0%B5%D0%BA%D0%BB%D0%B5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6" b="4321"/>
          <a:stretch/>
        </p:blipFill>
        <p:spPr bwMode="auto">
          <a:xfrm>
            <a:off x="5373893" y="3713635"/>
            <a:ext cx="640937" cy="3640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6" descr="http://wpapers.ru/wallpapers/Ice-Water/Water/1761/PREV_%D0%9A%D0%B0%D0%BF%D0%BB%D0%B8-%D0%BD%D0%B0-%D1%81%D1%82%D0%B5%D0%BA%D0%BB%D0%B5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6" b="4321"/>
          <a:stretch/>
        </p:blipFill>
        <p:spPr bwMode="auto">
          <a:xfrm>
            <a:off x="4318748" y="5068749"/>
            <a:ext cx="640937" cy="3640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" descr="http://wpapers.ru/wallpapers/Ice-Water/Water/1761/PREV_%D0%9A%D0%B0%D0%BF%D0%BB%D0%B8-%D0%BD%D0%B0-%D1%81%D1%82%D0%B5%D0%BA%D0%BB%D0%B5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6" b="4321"/>
          <a:stretch/>
        </p:blipFill>
        <p:spPr bwMode="auto">
          <a:xfrm rot="4922315">
            <a:off x="4882058" y="5374106"/>
            <a:ext cx="640937" cy="3640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6" descr="http://wpapers.ru/wallpapers/Ice-Water/Water/1761/PREV_%D0%9A%D0%B0%D0%BF%D0%BB%D0%B8-%D0%BD%D0%B0-%D1%81%D1%82%D0%B5%D0%BA%D0%BB%D0%B5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6" b="4321"/>
          <a:stretch/>
        </p:blipFill>
        <p:spPr bwMode="auto">
          <a:xfrm rot="1907146">
            <a:off x="4631703" y="5122251"/>
            <a:ext cx="649862" cy="3691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 descr="http://wpapers.ru/wallpapers/Ice-Water/Water/1761/PREV_%D0%9A%D0%B0%D0%BF%D0%BB%D0%B8-%D0%BD%D0%B0-%D1%81%D1%82%D0%B5%D0%BA%D0%BB%D0%B5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6" b="4321"/>
          <a:stretch/>
        </p:blipFill>
        <p:spPr bwMode="auto">
          <a:xfrm rot="3229049">
            <a:off x="5238285" y="5801203"/>
            <a:ext cx="640937" cy="3640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6" descr="http://wpapers.ru/wallpapers/Ice-Water/Water/1761/PREV_%D0%9A%D0%B0%D0%BF%D0%BB%D0%B8-%D0%BD%D0%B0-%D1%81%D1%82%D0%B5%D0%BA%D0%BB%D0%B5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6" b="4321"/>
          <a:stretch/>
        </p:blipFill>
        <p:spPr bwMode="auto">
          <a:xfrm>
            <a:off x="5067026" y="5532425"/>
            <a:ext cx="640937" cy="3640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право 12"/>
          <p:cNvSpPr/>
          <p:nvPr/>
        </p:nvSpPr>
        <p:spPr>
          <a:xfrm rot="10002549">
            <a:off x="5465839" y="2045850"/>
            <a:ext cx="654569" cy="262242"/>
          </a:xfrm>
          <a:prstGeom prst="rightArrow">
            <a:avLst/>
          </a:prstGeom>
          <a:gradFill>
            <a:gsLst>
              <a:gs pos="0">
                <a:srgbClr val="31DDE1"/>
              </a:gs>
              <a:gs pos="46000">
                <a:srgbClr val="FFFF00"/>
              </a:gs>
              <a:gs pos="100000">
                <a:srgbClr val="FF66CC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 rot="586853">
            <a:off x="4116264" y="5330712"/>
            <a:ext cx="612718" cy="203387"/>
          </a:xfrm>
          <a:prstGeom prst="rightArrow">
            <a:avLst/>
          </a:prstGeom>
          <a:gradFill>
            <a:gsLst>
              <a:gs pos="0">
                <a:srgbClr val="31DDE1"/>
              </a:gs>
              <a:gs pos="46000">
                <a:srgbClr val="FFFF00"/>
              </a:gs>
              <a:gs pos="100000">
                <a:srgbClr val="FF66CC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 rot="10800000">
            <a:off x="5405148" y="4078139"/>
            <a:ext cx="648339" cy="203799"/>
          </a:xfrm>
          <a:prstGeom prst="rightArrow">
            <a:avLst/>
          </a:prstGeom>
          <a:gradFill>
            <a:gsLst>
              <a:gs pos="0">
                <a:srgbClr val="31DDE1"/>
              </a:gs>
              <a:gs pos="46000">
                <a:srgbClr val="FFFF00"/>
              </a:gs>
              <a:gs pos="100000">
                <a:srgbClr val="FF66CC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 rot="634889">
            <a:off x="3839216" y="5583355"/>
            <a:ext cx="1205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желоб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306152" y="2420777"/>
            <a:ext cx="1598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</a:rPr>
              <a:t>корытца</a:t>
            </a:r>
            <a:endParaRPr lang="ru-RU" sz="2800" i="1" dirty="0">
              <a:solidFill>
                <a:schemeClr val="bg1"/>
              </a:solidFill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 rot="21177103">
            <a:off x="8031896" y="2592686"/>
            <a:ext cx="474363" cy="52599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73623" y="3148068"/>
            <a:ext cx="4601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Небольшой перепад высоты</a:t>
            </a:r>
            <a:endParaRPr lang="ru-RU" sz="2400" i="1" dirty="0">
              <a:solidFill>
                <a:srgbClr val="33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 bwMode="auto">
          <a:xfrm>
            <a:off x="26800" y="47603"/>
            <a:ext cx="6211103" cy="67913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21000">
                <a:srgbClr val="FFFF00"/>
              </a:gs>
              <a:gs pos="33000">
                <a:srgbClr val="66FF33"/>
              </a:gs>
              <a:gs pos="77000">
                <a:srgbClr val="FFFF00"/>
              </a:gs>
              <a:gs pos="98000">
                <a:srgbClr val="FF66CC"/>
              </a:gs>
            </a:gsLst>
            <a:lin ang="2700000" scaled="1"/>
            <a:tileRect/>
          </a:gradFill>
          <a:effectLst>
            <a:glow rad="317500">
              <a:schemeClr val="bg1">
                <a:alpha val="42000"/>
              </a:schemeClr>
            </a:glow>
            <a:outerShdw blurRad="63500" sx="102000" sy="102000" algn="ctr" rotWithShape="0">
              <a:schemeClr val="bg1">
                <a:alpha val="40000"/>
              </a:schemeClr>
            </a:outerShdw>
          </a:effectLst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 smtClean="0">
                <a:solidFill>
                  <a:srgbClr val="FF0000"/>
                </a:solidFill>
              </a:rPr>
              <a:t>Слайд № 3.</a:t>
            </a:r>
            <a:r>
              <a:rPr lang="ru-RU" sz="3600" b="1" i="1" dirty="0" smtClean="0">
                <a:solidFill>
                  <a:srgbClr val="FF5050"/>
                </a:solidFill>
              </a:rPr>
              <a:t>Виды </a:t>
            </a:r>
            <a:r>
              <a:rPr lang="ru-RU" sz="3600" b="1" i="1" dirty="0">
                <a:solidFill>
                  <a:srgbClr val="FF5050"/>
                </a:solidFill>
              </a:rPr>
              <a:t>водяного колеса</a:t>
            </a:r>
            <a:endParaRPr lang="ru-RU" sz="3600" i="1" dirty="0">
              <a:solidFill>
                <a:srgbClr val="0070C0"/>
              </a:solidFill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1154640071"/>
              </p:ext>
            </p:extLst>
          </p:nvPr>
        </p:nvGraphicFramePr>
        <p:xfrm>
          <a:off x="6178196" y="66112"/>
          <a:ext cx="3775527" cy="2878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44347" y="4545529"/>
            <a:ext cx="3985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Сооружение запруды</a:t>
            </a:r>
            <a:endParaRPr lang="ru-RU" sz="2800" i="1" dirty="0">
              <a:solidFill>
                <a:srgbClr val="33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-221314" y="1763290"/>
            <a:ext cx="4601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Малоэффективно</a:t>
            </a:r>
            <a:endParaRPr lang="ru-RU" sz="2800" i="1" dirty="0">
              <a:solidFill>
                <a:srgbClr val="33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16" descr="http://wpapers.ru/wallpapers/Ice-Water/Water/1761/PREV_%D0%9A%D0%B0%D0%BF%D0%BB%D0%B8-%D0%BD%D0%B0-%D1%81%D1%82%D0%B5%D0%BA%D0%BB%D0%B5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6" b="4321"/>
          <a:stretch/>
        </p:blipFill>
        <p:spPr bwMode="auto">
          <a:xfrm rot="3433550">
            <a:off x="5318905" y="6121499"/>
            <a:ext cx="640937" cy="3640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http://wpapers.ru/wallpapers/Ice-Water/Water/1761/PREV_%D0%9A%D0%B0%D0%BF%D0%BB%D0%B8-%D0%BD%D0%B0-%D1%81%D1%82%D0%B5%D0%BA%D0%BB%D0%B5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6" b="4321"/>
          <a:stretch/>
        </p:blipFill>
        <p:spPr bwMode="auto">
          <a:xfrm>
            <a:off x="5471181" y="6415231"/>
            <a:ext cx="670605" cy="4184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98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832">
        <p15:prstTrans prst="pageCurlDouble"/>
        <p:sndAc>
          <p:stSnd>
            <p:snd r:embed="rId2" name="chimes.wav"/>
          </p:stSnd>
        </p:sndAc>
      </p:transition>
    </mc:Choice>
    <mc:Fallback xmlns="">
      <p:transition spd="slow" advClick="0" advTm="100832">
        <p:fade/>
        <p:sndAc>
          <p:stSnd>
            <p:snd r:embed="rId2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000"/>
                            </p:stCondLst>
                            <p:childTnLst>
                              <p:par>
                                <p:cTn id="6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000"/>
                            </p:stCondLst>
                            <p:childTnLst>
                              <p:par>
                                <p:cTn id="7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900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0"/>
                            </p:stCondLst>
                            <p:childTnLst>
                              <p:par>
                                <p:cTn id="8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3" grpId="0" animBg="1"/>
      <p:bldP spid="45" grpId="0" animBg="1"/>
      <p:bldP spid="46" grpId="0" animBg="1"/>
      <p:bldP spid="17" grpId="0"/>
      <p:bldP spid="51" grpId="0"/>
      <p:bldP spid="20" grpId="0" animBg="1"/>
      <p:bldP spid="21" grpId="0"/>
      <p:bldP spid="30" grpId="0" animBg="1"/>
      <p:bldGraphic spid="23" grpId="0">
        <p:bldAsOne/>
      </p:bldGraphic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Picture 18" descr="http://universe100.narod.ru/kartinki/2010.06.14-GES-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" t="7577" r="2534" b="3341"/>
          <a:stretch/>
        </p:blipFill>
        <p:spPr bwMode="auto">
          <a:xfrm>
            <a:off x="6491960" y="3037212"/>
            <a:ext cx="2760526" cy="417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g-fotki.yandex.ru/get/5608/lgamlv.0/0_5ed6b_9720ad78_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4303"/>
            <a:ext cx="3189307" cy="283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Итайпу — крупнейшая ГЭС в мире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944" y="4907069"/>
            <a:ext cx="3506303" cy="22928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-154983"/>
            <a:ext cx="9144001" cy="89677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Слайд  4</a:t>
            </a: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</a:t>
            </a:r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Гидроэлектростанции </a:t>
            </a:r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</p:txBody>
      </p:sp>
      <p:pic>
        <p:nvPicPr>
          <p:cNvPr id="2052" name="Picture 4" descr="http://s017.radikal.ru/i407/1111/f4/55acb12d959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2010" r="-146" b="17695"/>
          <a:stretch/>
        </p:blipFill>
        <p:spPr bwMode="auto">
          <a:xfrm>
            <a:off x="2429257" y="744373"/>
            <a:ext cx="3370896" cy="229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profi-forex.org/system/news/Vopros_Cheboksarskoj_GJeS_vse_eshhe_otkry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153" y="745542"/>
            <a:ext cx="3343847" cy="229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Изображение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945"/>
            <a:ext cx="2429257" cy="2292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0" name="Picture 12" descr="http://blog.rushydro.ru/wp-content/uploads/2011/08/%D0%98%D0%B7%D0%BE%D0%B1%D1%80%D0%B0%D0%B6%D0%B5%D0%BD%D0%B8%D0%B5-43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66" y="2984849"/>
            <a:ext cx="3534180" cy="267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found.com.ua/gallery/bricks_pannels/page2/files/136113794039tn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37212"/>
            <a:ext cx="3121065" cy="192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064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46201">
        <p15:prstTrans prst="wind"/>
        <p:sndAc>
          <p:stSnd>
            <p:snd r:embed="rId2" name="wind.wav"/>
          </p:stSnd>
        </p:sndAc>
      </p:transition>
    </mc:Choice>
    <mc:Fallback xmlns="">
      <p:transition spd="slow" advClick="0" advTm="46201">
        <p:fade/>
        <p:sndAc>
          <p:stSnd>
            <p:snd r:embed="rId1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78586" cy="120115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01600" h="25400" prst="angle"/>
            <a:bevelB w="15875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  <a:bevelB w="38100" h="38100"/>
            </a:sp3d>
          </a:bodyPr>
          <a:lstStyle/>
          <a:p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Слайд №  5 </a:t>
            </a:r>
            <a:r>
              <a:rPr lang="ru-RU" b="1" dirty="0" smtClean="0">
                <a:ln/>
                <a:solidFill>
                  <a:schemeClr val="accent4"/>
                </a:solidFill>
              </a:rPr>
              <a:t>. </a:t>
            </a:r>
            <a:r>
              <a:rPr lang="ru-RU" sz="4000" b="1" dirty="0" smtClean="0">
                <a:ln>
                  <a:solidFill>
                    <a:srgbClr val="00CC00"/>
                  </a:solidFill>
                </a:ln>
                <a:solidFill>
                  <a:srgbClr val="FFFF00"/>
                </a:solidFill>
              </a:rPr>
              <a:t>Поперечный разрез ГЭС </a:t>
            </a:r>
            <a:br>
              <a:rPr lang="ru-RU" sz="4000" b="1" dirty="0" smtClean="0">
                <a:ln>
                  <a:solidFill>
                    <a:srgbClr val="00CC00"/>
                  </a:solidFill>
                </a:ln>
                <a:solidFill>
                  <a:srgbClr val="FFFF00"/>
                </a:solidFill>
              </a:rPr>
            </a:br>
            <a:r>
              <a:rPr lang="ru-RU" sz="4000" b="1" dirty="0" smtClean="0">
                <a:ln>
                  <a:solidFill>
                    <a:srgbClr val="00CC00"/>
                  </a:solidFill>
                </a:ln>
                <a:solidFill>
                  <a:srgbClr val="FFFF00"/>
                </a:solidFill>
              </a:rPr>
              <a:t>           с   плотиной </a:t>
            </a:r>
            <a:endParaRPr lang="ru-RU" sz="4000" b="1" i="1" dirty="0">
              <a:ln>
                <a:solidFill>
                  <a:srgbClr val="00CC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6" name="Picture 4" descr="http://www.inforse.org/europe/dieret/Hydro/howwork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34" b="17534"/>
          <a:stretch/>
        </p:blipFill>
        <p:spPr bwMode="auto">
          <a:xfrm>
            <a:off x="3629466" y="1201153"/>
            <a:ext cx="5514534" cy="5656847"/>
          </a:xfrm>
          <a:prstGeom prst="rect">
            <a:avLst/>
          </a:prstGeom>
          <a:noFill/>
          <a:scene3d>
            <a:camera prst="orthographicFront">
              <a:rot lat="0" lon="10799977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5414" y="1355628"/>
            <a:ext cx="4346917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Линии электропередач – путь электричества</a:t>
            </a:r>
            <a:endParaRPr lang="ru-RU" sz="3200" i="1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14" y="2663400"/>
            <a:ext cx="5209267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Дамба для накопления воды</a:t>
            </a:r>
            <a:endParaRPr lang="ru-RU" sz="3200" i="1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414" y="3446504"/>
            <a:ext cx="4825218" cy="89255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i="1" dirty="0" smtClean="0">
                <a:solidFill>
                  <a:srgbClr val="0000FF"/>
                </a:solidFill>
                <a:latin typeface="+mj-lt"/>
              </a:rPr>
              <a:t>Напорный водовод подаёт воду </a:t>
            </a:r>
          </a:p>
          <a:p>
            <a:r>
              <a:rPr lang="ru-RU" sz="2600" i="1" dirty="0" smtClean="0">
                <a:solidFill>
                  <a:srgbClr val="0000FF"/>
                </a:solidFill>
                <a:latin typeface="+mj-lt"/>
              </a:rPr>
              <a:t>к турбинам</a:t>
            </a:r>
            <a:endParaRPr lang="ru-RU" sz="2600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214" y="4518897"/>
            <a:ext cx="4351117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Генератор</a:t>
            </a:r>
            <a:r>
              <a:rPr lang="ru-RU" sz="3600" i="1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 </a:t>
            </a:r>
            <a:r>
              <a:rPr lang="ru-RU" sz="2400" i="1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вырабатывает электроэнергию</a:t>
            </a:r>
            <a:endParaRPr lang="ru-RU" sz="2400" i="1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214" y="5657671"/>
            <a:ext cx="3861582" cy="10772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Турбина вращается под потоком воды</a:t>
            </a:r>
            <a:endParaRPr lang="ru-RU" sz="3200" i="1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pic>
        <p:nvPicPr>
          <p:cNvPr id="9" name="Picture 6" descr="http://prezentazia.ucoz.ru/121233/shabltekhnol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7" t="3262" r="-21" b="7538"/>
          <a:stretch/>
        </p:blipFill>
        <p:spPr bwMode="auto">
          <a:xfrm>
            <a:off x="7219874" y="1201153"/>
            <a:ext cx="1736322" cy="18991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192693" lon="1206451" rev="21530051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41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70902">
        <p14:prism isInverted="1"/>
        <p:sndAc>
          <p:stSnd>
            <p:snd r:embed="rId3" name="chimes.wav"/>
          </p:stSnd>
        </p:sndAc>
      </p:transition>
    </mc:Choice>
    <mc:Fallback xmlns="">
      <p:transition spd="slow" advClick="0" advTm="70902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6" grpId="0" animBg="1"/>
      <p:bldP spid="21" grpId="0" animBg="1"/>
      <p:bldP spid="17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350" y="289901"/>
            <a:ext cx="8714345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rtDeco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3" name="Picture 2" descr="http://cdn-static.zdnet.com/i/story/62/16/003193/sapphirenow-5-steps-sap-is-taking-to-build-its-mobile-developer-ecosystem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829" y="1721560"/>
            <a:ext cx="4844395" cy="50045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35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297">
        <p14:doors dir="vert"/>
        <p:sndAc>
          <p:stSnd>
            <p:snd r:embed="rId3" name="arrow.wav"/>
          </p:stSnd>
        </p:sndAc>
      </p:transition>
    </mc:Choice>
    <mc:Fallback xmlns="">
      <p:transition spd="slow" advClick="0" advTm="11297">
        <p:fade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werpoint-template">
  <a:themeElements>
    <a:clrScheme name="powerpoint-template-24 1">
      <a:dk1>
        <a:srgbClr val="4D4D4D"/>
      </a:dk1>
      <a:lt1>
        <a:srgbClr val="FFFFFF"/>
      </a:lt1>
      <a:dk2>
        <a:srgbClr val="4D4D4D"/>
      </a:dk2>
      <a:lt2>
        <a:srgbClr val="CC0000"/>
      </a:lt2>
      <a:accent1>
        <a:srgbClr val="FF9933"/>
      </a:accent1>
      <a:accent2>
        <a:srgbClr val="009900"/>
      </a:accent2>
      <a:accent3>
        <a:srgbClr val="FFFFFF"/>
      </a:accent3>
      <a:accent4>
        <a:srgbClr val="404040"/>
      </a:accent4>
      <a:accent5>
        <a:srgbClr val="FFCAAD"/>
      </a:accent5>
      <a:accent6>
        <a:srgbClr val="008A00"/>
      </a:accent6>
      <a:hlink>
        <a:srgbClr val="3366FF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2583C0"/>
        </a:lt2>
        <a:accent1>
          <a:srgbClr val="35AEE3"/>
        </a:accent1>
        <a:accent2>
          <a:srgbClr val="FCB13C"/>
        </a:accent2>
        <a:accent3>
          <a:srgbClr val="FFFFFF"/>
        </a:accent3>
        <a:accent4>
          <a:srgbClr val="404040"/>
        </a:accent4>
        <a:accent5>
          <a:srgbClr val="AED3EF"/>
        </a:accent5>
        <a:accent6>
          <a:srgbClr val="E4A035"/>
        </a:accent6>
        <a:hlink>
          <a:srgbClr val="F15F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2583C0"/>
        </a:lt2>
        <a:accent1>
          <a:srgbClr val="2994CC"/>
        </a:accent1>
        <a:accent2>
          <a:srgbClr val="2E9FD7"/>
        </a:accent2>
        <a:accent3>
          <a:srgbClr val="FFFFFF"/>
        </a:accent3>
        <a:accent4>
          <a:srgbClr val="404040"/>
        </a:accent4>
        <a:accent5>
          <a:srgbClr val="ACC8E2"/>
        </a:accent5>
        <a:accent6>
          <a:srgbClr val="2990C3"/>
        </a:accent6>
        <a:hlink>
          <a:srgbClr val="35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F15F23"/>
        </a:lt2>
        <a:accent1>
          <a:srgbClr val="F47D2B"/>
        </a:accent1>
        <a:accent2>
          <a:srgbClr val="F69230"/>
        </a:accent2>
        <a:accent3>
          <a:srgbClr val="FFFFFF"/>
        </a:accent3>
        <a:accent4>
          <a:srgbClr val="404040"/>
        </a:accent4>
        <a:accent5>
          <a:srgbClr val="F8BFAC"/>
        </a:accent5>
        <a:accent6>
          <a:srgbClr val="DF842A"/>
        </a:accent6>
        <a:hlink>
          <a:srgbClr val="FCB13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Тема Office">
  <a:themeElements>
    <a:clrScheme name="Кубики">
      <a:dk1>
        <a:srgbClr val="92D050"/>
      </a:dk1>
      <a:lt1>
        <a:srgbClr val="FFFFFF"/>
      </a:lt1>
      <a:dk2>
        <a:srgbClr val="92D050"/>
      </a:dk2>
      <a:lt2>
        <a:srgbClr val="EBF1DD"/>
      </a:lt2>
      <a:accent1>
        <a:srgbClr val="76923C"/>
      </a:accent1>
      <a:accent2>
        <a:srgbClr val="FFC000"/>
      </a:accent2>
      <a:accent3>
        <a:srgbClr val="586D2C"/>
      </a:accent3>
      <a:accent4>
        <a:srgbClr val="5F497A"/>
      </a:accent4>
      <a:accent5>
        <a:srgbClr val="0070C0"/>
      </a:accent5>
      <a:accent6>
        <a:srgbClr val="00B050"/>
      </a:accent6>
      <a:hlink>
        <a:srgbClr val="3F3FFF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15292</TotalTime>
  <Words>180</Words>
  <Application>Microsoft Office PowerPoint</Application>
  <PresentationFormat>Экран (4:3)</PresentationFormat>
  <Paragraphs>55</Paragraphs>
  <Slides>8</Slides>
  <Notes>4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Microsoft Sans Serif</vt:lpstr>
      <vt:lpstr>1_Тема Office</vt:lpstr>
      <vt:lpstr>powerpoint-template</vt:lpstr>
      <vt:lpstr>3_Тема Office</vt:lpstr>
      <vt:lpstr>Презентация PowerPoint</vt:lpstr>
      <vt:lpstr>Презентация PowerPoint</vt:lpstr>
      <vt:lpstr>Слайд №  1 . Вода- самое привычное вещество на Земле.</vt:lpstr>
      <vt:lpstr>Слайд №  2 . История водяного колеса</vt:lpstr>
      <vt:lpstr>Презентация PowerPoint</vt:lpstr>
      <vt:lpstr>Слайд  4. Гидроэлектростанции  </vt:lpstr>
      <vt:lpstr>Слайд №  5 . Поперечный разрез ГЭС             с   плотиной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Иришулька</dc:creator>
  <cp:lastModifiedBy>Иришулька</cp:lastModifiedBy>
  <cp:revision>492</cp:revision>
  <cp:lastPrinted>2015-10-01T07:09:51Z</cp:lastPrinted>
  <dcterms:created xsi:type="dcterms:W3CDTF">2014-10-27T07:35:54Z</dcterms:created>
  <dcterms:modified xsi:type="dcterms:W3CDTF">2015-10-01T08:01:23Z</dcterms:modified>
</cp:coreProperties>
</file>