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305" r:id="rId3"/>
    <p:sldId id="266" r:id="rId4"/>
    <p:sldId id="289" r:id="rId5"/>
    <p:sldId id="278" r:id="rId6"/>
    <p:sldId id="267" r:id="rId7"/>
    <p:sldId id="268" r:id="rId8"/>
    <p:sldId id="269" r:id="rId9"/>
    <p:sldId id="297" r:id="rId10"/>
    <p:sldId id="288" r:id="rId11"/>
    <p:sldId id="310" r:id="rId12"/>
    <p:sldId id="272" r:id="rId13"/>
    <p:sldId id="299" r:id="rId14"/>
    <p:sldId id="273" r:id="rId15"/>
    <p:sldId id="300" r:id="rId16"/>
    <p:sldId id="274" r:id="rId17"/>
    <p:sldId id="309" r:id="rId18"/>
    <p:sldId id="306" r:id="rId19"/>
    <p:sldId id="292" r:id="rId20"/>
    <p:sldId id="294" r:id="rId21"/>
    <p:sldId id="281" r:id="rId22"/>
    <p:sldId id="293" r:id="rId23"/>
    <p:sldId id="276" r:id="rId24"/>
    <p:sldId id="283" r:id="rId25"/>
    <p:sldId id="284" r:id="rId26"/>
    <p:sldId id="285" r:id="rId27"/>
    <p:sldId id="302" r:id="rId28"/>
    <p:sldId id="287" r:id="rId29"/>
    <p:sldId id="307" r:id="rId30"/>
    <p:sldId id="308" r:id="rId31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mbria Math" panose="02040503050406030204" pitchFamily="18" charset="0"/>
      <p:regular r:id="rId36"/>
    </p:embeddedFont>
    <p:embeddedFont>
      <p:font typeface="Monotype Corsiva" panose="03010101010201010101" pitchFamily="66" charset="0"/>
      <p: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IrisUPC" panose="020B0604020202020204" pitchFamily="34" charset="-34"/>
      <p:regular r:id="rId40"/>
      <p:bold r:id="rId41"/>
      <p:italic r:id="rId42"/>
      <p:boldItalic r:id="rId43"/>
    </p:embeddedFont>
    <p:embeddedFont>
      <p:font typeface="Leelawadee" panose="020B0502040204020203" pitchFamily="34" charset="-34"/>
      <p:regular r:id="rId44"/>
      <p:bold r:id="rId45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294967295" orient="horz" pos="2160" userDrawn="1">
          <p15:clr>
            <a:srgbClr val="A4A3A4"/>
          </p15:clr>
        </p15:guide>
        <p15:guide id="4294967295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FCDBAA"/>
    <a:srgbClr val="FCEBE0"/>
    <a:srgbClr val="FFE3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309" autoAdjust="0"/>
    <p:restoredTop sz="95245" autoAdjust="0"/>
  </p:normalViewPr>
  <p:slideViewPr>
    <p:cSldViewPr snapToGrid="0">
      <p:cViewPr varScale="1">
        <p:scale>
          <a:sx n="67" d="100"/>
          <a:sy n="67" d="100"/>
        </p:scale>
        <p:origin x="23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7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1B499-5283-403F-8CE3-554FD35EFFDB}" type="datetimeFigureOut">
              <a:rPr lang="ru-RU"/>
              <a:pPr>
                <a:defRPr/>
              </a:pPr>
              <a:t>01.11.2015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CBB79-B0AD-477E-BE0A-5249BC6DD6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1990E-D5D0-41D3-B27C-8E37FED4B16C}" type="datetimeFigureOut">
              <a:rPr lang="ru-RU"/>
              <a:pPr>
                <a:defRPr/>
              </a:pPr>
              <a:t>01.11.2015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29E98-A1D5-4ABD-A4E1-75A0249F9D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C5187-4FDF-4521-A359-35224A504D25}" type="datetimeFigureOut">
              <a:rPr lang="ru-RU"/>
              <a:pPr>
                <a:defRPr/>
              </a:pPr>
              <a:t>01.11.2015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21573-B3CC-409A-B2CE-D29B5FE143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A9AC7-420F-46C3-8EA6-F76CE44835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16BAF-D2F3-46DB-BF80-5F0E67EBF5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122872"/>
      </p:ext>
    </p:extLst>
  </p:cSld>
  <p:clrMapOvr>
    <a:masterClrMapping/>
  </p:clrMapOvr>
  <p:transition spd="med">
    <p:pull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A9AC7-420F-46C3-8EA6-F76CE44835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16BAF-D2F3-46DB-BF80-5F0E67EBF5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01178"/>
      </p:ext>
    </p:extLst>
  </p:cSld>
  <p:clrMapOvr>
    <a:masterClrMapping/>
  </p:clrMapOvr>
  <p:transition spd="med">
    <p:pull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A9AC7-420F-46C3-8EA6-F76CE44835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16BAF-D2F3-46DB-BF80-5F0E67EBF5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345729"/>
      </p:ext>
    </p:extLst>
  </p:cSld>
  <p:clrMapOvr>
    <a:masterClrMapping/>
  </p:clrMapOvr>
  <p:transition spd="med">
    <p:pull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A9AC7-420F-46C3-8EA6-F76CE44835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16BAF-D2F3-46DB-BF80-5F0E67EBF5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98286"/>
      </p:ext>
    </p:extLst>
  </p:cSld>
  <p:clrMapOvr>
    <a:masterClrMapping/>
  </p:clrMapOvr>
  <p:transition spd="med">
    <p:pull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A9AC7-420F-46C3-8EA6-F76CE44835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16BAF-D2F3-46DB-BF80-5F0E67EBF5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653563"/>
      </p:ext>
    </p:extLst>
  </p:cSld>
  <p:clrMapOvr>
    <a:masterClrMapping/>
  </p:clrMapOvr>
  <p:transition spd="med">
    <p:pull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A9AC7-420F-46C3-8EA6-F76CE44835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16BAF-D2F3-46DB-BF80-5F0E67EBF5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389277"/>
      </p:ext>
    </p:extLst>
  </p:cSld>
  <p:clrMapOvr>
    <a:masterClrMapping/>
  </p:clrMapOvr>
  <p:transition spd="med">
    <p:pull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A9AC7-420F-46C3-8EA6-F76CE44835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16BAF-D2F3-46DB-BF80-5F0E67EBF5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522943"/>
      </p:ext>
    </p:extLst>
  </p:cSld>
  <p:clrMapOvr>
    <a:masterClrMapping/>
  </p:clrMapOvr>
  <p:transition spd="med">
    <p:pull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A9AC7-420F-46C3-8EA6-F76CE44835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16BAF-D2F3-46DB-BF80-5F0E67EBF5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06133"/>
      </p:ext>
    </p:extLst>
  </p:cSld>
  <p:clrMapOvr>
    <a:masterClrMapping/>
  </p:clrMapOvr>
  <p:transition spd="med"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4F193-D046-4ECA-911A-915DDC64C744}" type="datetimeFigureOut">
              <a:rPr lang="ru-RU"/>
              <a:pPr>
                <a:defRPr/>
              </a:pPr>
              <a:t>01.11.2015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6F01E-812D-4838-BAF5-F427626F85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A9AC7-420F-46C3-8EA6-F76CE44835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16BAF-D2F3-46DB-BF80-5F0E67EBF5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105685"/>
      </p:ext>
    </p:extLst>
  </p:cSld>
  <p:clrMapOvr>
    <a:masterClrMapping/>
  </p:clrMapOvr>
  <p:transition spd="med">
    <p:pull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A9AC7-420F-46C3-8EA6-F76CE44835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16BAF-D2F3-46DB-BF80-5F0E67EBF5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025857"/>
      </p:ext>
    </p:extLst>
  </p:cSld>
  <p:clrMapOvr>
    <a:masterClrMapping/>
  </p:clrMapOvr>
  <p:transition spd="med">
    <p:pull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A9AC7-420F-46C3-8EA6-F76CE44835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16BAF-D2F3-46DB-BF80-5F0E67EBF5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79866"/>
      </p:ext>
    </p:extLst>
  </p:cSld>
  <p:clrMapOvr>
    <a:masterClrMapping/>
  </p:clrMapOvr>
  <p:transition spd="med">
    <p:pull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19833-4165-4E07-BE84-F86DC336E45E}" type="datetimeFigureOut">
              <a:rPr lang="ru-RU"/>
              <a:pPr>
                <a:defRPr/>
              </a:pPr>
              <a:t>01.11.2015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033C3-BFD1-4597-8B25-4A0C2A975D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DE3DB-9B69-4AD7-96E2-F6FC41016488}" type="datetimeFigureOut">
              <a:rPr lang="ru-RU"/>
              <a:pPr>
                <a:defRPr/>
              </a:pPr>
              <a:t>01.11.2015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41C22-80A3-498B-A82E-5355AD5461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6F0E2-B2B4-48E2-80A4-669C4E7975E2}" type="datetimeFigureOut">
              <a:rPr lang="ru-RU"/>
              <a:pPr>
                <a:defRPr/>
              </a:pPr>
              <a:t>01.11.2015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9BC50-E187-49B5-8556-7E96223D8A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617DB-AE2F-4C26-AF94-88BDF2B92BCF}" type="datetimeFigureOut">
              <a:rPr lang="ru-RU"/>
              <a:pPr>
                <a:defRPr/>
              </a:pPr>
              <a:t>01.11.2015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511BF-420A-44B3-B706-B76A7E4688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79628-D085-465D-A73D-0F5DBAD525B8}" type="datetimeFigureOut">
              <a:rPr lang="ru-RU"/>
              <a:pPr>
                <a:defRPr/>
              </a:pPr>
              <a:t>01.11.2015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77C8B-70F6-4A10-B440-31232D0EC0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DD9E9-75FD-4C81-853E-831A1DFF254D}" type="datetimeFigureOut">
              <a:rPr lang="ru-RU"/>
              <a:pPr>
                <a:defRPr/>
              </a:pPr>
              <a:t>01.11.2015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97626-1149-41F2-9E7D-577DC21E54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B64F0-32E6-45F1-9498-538F405759F1}" type="datetimeFigureOut">
              <a:rPr lang="ru-RU"/>
              <a:pPr>
                <a:defRPr/>
              </a:pPr>
              <a:t>01.11.2015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C3770-B11E-4321-A96F-31CCD8167C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2A01BB2-D90C-43B7-AF44-0582B1634441}" type="datetimeFigureOut">
              <a:rPr lang="ru-RU"/>
              <a:pPr>
                <a:defRPr/>
              </a:pPr>
              <a:t>01.11.2015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D0A5C25-7646-4BBA-AF5B-3B4C074F2E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spd="med">
    <p:pull dir="d"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1FA9AC7-420F-46C3-8EA6-F76CE4483597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01.11.2015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4E16BAF-D2F3-46DB-BF80-5F0E67EBF5EA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77333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pull dir="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Сообщество иллюстраторов / Иллюстрации / Юрий Богачев / Стоя…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025" y="189028"/>
            <a:ext cx="4750419" cy="6486847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5146357" y="1194579"/>
            <a:ext cx="6166496" cy="415498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8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СТОЯНИЕ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8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8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УГРЕ</a:t>
            </a:r>
          </a:p>
        </p:txBody>
      </p:sp>
    </p:spTree>
    <p:extLst>
      <p:ext uri="{BB962C8B-B14F-4D97-AF65-F5344CB8AC3E}">
        <p14:creationId xmlns:p14="http://schemas.microsoft.com/office/powerpoint/2010/main" val="3482181891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EBE0"/>
            </a:gs>
            <a:gs pos="50000">
              <a:srgbClr val="FCDBAA"/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58367"/>
            <a:ext cx="10515600" cy="1325563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Союзники хана Ахмата: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72411"/>
            <a:ext cx="10515600" cy="4351338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Польско-литовский король Казимир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Clr>
                <a:srgbClr val="C00000"/>
              </a:buClr>
            </a:pP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C00000"/>
              </a:buClr>
            </a:pP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C00000"/>
              </a:buClr>
            </a:pP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C00000"/>
              </a:buClr>
            </a:pP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C00000"/>
              </a:buClr>
            </a:pP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C00000"/>
              </a:buClr>
            </a:pP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C00000"/>
              </a:buClr>
            </a:pP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C00000"/>
              </a:buClr>
            </a:pP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C00000"/>
              </a:buClr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Братья Ивана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Борис и Андрей</a:t>
            </a:r>
          </a:p>
        </p:txBody>
      </p:sp>
      <p:pic>
        <p:nvPicPr>
          <p:cNvPr id="1026" name="Picture 2" descr="WIKI.RU: Казимир 4 Ягайлович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91"/>
          <a:stretch/>
        </p:blipFill>
        <p:spPr bwMode="auto">
          <a:xfrm flipH="1">
            <a:off x="877823" y="1588203"/>
            <a:ext cx="3371395" cy="4194689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661" y="1691545"/>
            <a:ext cx="3172678" cy="3988003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28068315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801" y="2008546"/>
            <a:ext cx="10515600" cy="1325563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Русские же дипломаты вели переговоры с крымским ханом </a:t>
            </a:r>
            <a:r>
              <a:rPr lang="ru-RU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Менгли-Гиреем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5" name="Объект 2"/>
          <p:cNvSpPr>
            <a:spLocks noGrp="1"/>
          </p:cNvSpPr>
          <p:nvPr>
            <p:ph idx="1"/>
          </p:nvPr>
        </p:nvSpPr>
        <p:spPr>
          <a:xfrm>
            <a:off x="516501" y="3454400"/>
            <a:ext cx="10515600" cy="4351338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ru-RU" sz="4400" b="1" dirty="0" smtClean="0">
                <a:latin typeface="Monotype Corsiva" pitchFamily="66" charset="0"/>
              </a:rPr>
              <a:t>«А пойдет на тебя Ахмат-царь, и мне, </a:t>
            </a:r>
            <a:r>
              <a:rPr lang="ru-RU" sz="4400" b="1" dirty="0" err="1" smtClean="0">
                <a:latin typeface="Monotype Corsiva" pitchFamily="66" charset="0"/>
              </a:rPr>
              <a:t>Менгли</a:t>
            </a:r>
            <a:r>
              <a:rPr lang="ru-RU" sz="4400" b="1" dirty="0" smtClean="0">
                <a:latin typeface="Monotype Corsiva" pitchFamily="66" charset="0"/>
              </a:rPr>
              <a:t>-Гирею-</a:t>
            </a:r>
            <a:r>
              <a:rPr lang="ru-RU" sz="4400" b="1" dirty="0" err="1" smtClean="0">
                <a:latin typeface="Monotype Corsiva" pitchFamily="66" charset="0"/>
              </a:rPr>
              <a:t>царю,на</a:t>
            </a:r>
            <a:r>
              <a:rPr lang="ru-RU" sz="4400" b="1" dirty="0" smtClean="0">
                <a:latin typeface="Monotype Corsiva" pitchFamily="66" charset="0"/>
              </a:rPr>
              <a:t> Ахмата-царя пойти… Также и на короля, на </a:t>
            </a:r>
            <a:r>
              <a:rPr lang="ru-RU" sz="4400" b="1" dirty="0" err="1" smtClean="0">
                <a:latin typeface="Monotype Corsiva" pitchFamily="66" charset="0"/>
              </a:rPr>
              <a:t>вопчего</a:t>
            </a:r>
            <a:r>
              <a:rPr lang="ru-RU" sz="4400" b="1" dirty="0" smtClean="0">
                <a:latin typeface="Monotype Corsiva" pitchFamily="66" charset="0"/>
              </a:rPr>
              <a:t>  нашего недруга, </a:t>
            </a:r>
            <a:r>
              <a:rPr lang="ru-RU" sz="4400" b="1" dirty="0" err="1" smtClean="0">
                <a:latin typeface="Monotype Corsiva" pitchFamily="66" charset="0"/>
              </a:rPr>
              <a:t>быти</a:t>
            </a:r>
            <a:r>
              <a:rPr lang="ru-RU" sz="4400" b="1" dirty="0" smtClean="0">
                <a:latin typeface="Monotype Corsiva" pitchFamily="66" charset="0"/>
              </a:rPr>
              <a:t> нам с тобою </a:t>
            </a:r>
            <a:r>
              <a:rPr lang="ru-RU" sz="4400" b="1" dirty="0" err="1" smtClean="0">
                <a:latin typeface="Monotype Corsiva" pitchFamily="66" charset="0"/>
              </a:rPr>
              <a:t>заодин</a:t>
            </a:r>
            <a:r>
              <a:rPr lang="ru-RU" sz="4400" b="1" dirty="0" smtClean="0">
                <a:latin typeface="Monotype Corsiva" pitchFamily="66" charset="0"/>
              </a:rPr>
              <a:t>».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14350" y="342900"/>
            <a:ext cx="10515600" cy="1325563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Союзник Ивана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III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Крымский хан </a:t>
            </a:r>
            <a:r>
              <a:rPr 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Менгли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Гирей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25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555" grpId="0" build="p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240" y="0"/>
            <a:ext cx="10515600" cy="1325563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С.М. Соловьев. «Сочинения»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5320" y="1224805"/>
            <a:ext cx="10515600" cy="4484797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ru-RU" sz="4400" b="1" dirty="0" smtClean="0">
                <a:latin typeface="Monotype Corsiva" panose="03010101010201010101" pitchFamily="66" charset="0"/>
              </a:rPr>
              <a:t>Есть известие… что когда хан Ахмат направил в Москву новых послов с требованием дани, то Иоанн взял басму (или ханское изображение), изломал её, бросил на землю, растоптал ногами, велел умертвить послов, кроме одного, и сказал ему: «Ступай, объяви хану: что случилось с его басмою и послами, то будет и с ним, если он не оставит меня в покое».</a:t>
            </a:r>
            <a:endParaRPr lang="ru-RU" sz="44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122577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2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8591658" y="3333124"/>
            <a:ext cx="3600342" cy="2846451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Н.С. Шустов.</a:t>
            </a:r>
            <a:b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 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разрывает ханскую грамоту. </a:t>
            </a:r>
            <a:b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1862 г.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/>
          <a:srcRect l="1859" t="2936" r="2790" b="4285"/>
          <a:stretch/>
        </p:blipFill>
        <p:spPr bwMode="auto">
          <a:xfrm>
            <a:off x="376517" y="196757"/>
            <a:ext cx="7503459" cy="6272733"/>
          </a:xfrm>
          <a:prstGeom prst="rect">
            <a:avLst/>
          </a:prstGeom>
          <a:solidFill>
            <a:srgbClr val="FFFFFF">
              <a:shade val="85000"/>
            </a:srgbClr>
          </a:solidFill>
          <a:ln w="60325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4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2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004" y="139065"/>
            <a:ext cx="10515600" cy="1325563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Расстановка сил перед столкновением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64628"/>
            <a:ext cx="6266985" cy="5069987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ru-RU" dirty="0" smtClean="0"/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заключил союз с Крымским ханом, помирился со своими братьями;</a:t>
            </a:r>
          </a:p>
          <a:p>
            <a:pPr marL="0" indent="0">
              <a:buClr>
                <a:srgbClr val="C00000"/>
              </a:buClr>
              <a:buNone/>
            </a:pP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C00000"/>
              </a:buClr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Казимир не решился поддержать хана Ахмата.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www.mk.ru/upload/iblock_mk/550/96/37/63/DETAIL_PICTURE__401028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065" y="2044969"/>
            <a:ext cx="6165117" cy="4618234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65104913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EBE0"/>
            </a:gs>
            <a:gs pos="50000">
              <a:srgbClr val="FCDBAA"/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>
          <a:xfrm>
            <a:off x="4495800" y="2620603"/>
            <a:ext cx="4622800" cy="1946275"/>
          </a:xfrm>
        </p:spPr>
        <p:txBody>
          <a:bodyPr/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Стояние </a:t>
            </a:r>
            <a:b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реке Угре </a:t>
            </a:r>
            <a:b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Миниатюра 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 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</a:t>
            </a:r>
            <a:endParaRPr lang="ru-RU" sz="4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6033" y="200723"/>
            <a:ext cx="4081940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EBE0"/>
            </a:gs>
            <a:gs pos="50000">
              <a:srgbClr val="FCDBAA"/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72179" y="1808842"/>
            <a:ext cx="40150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Нашествие</a:t>
            </a:r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Русь Ахмед-хана</a:t>
            </a:r>
            <a:endParaRPr lang="ru-RU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ООПТ РОССИИ - национальный парк Угра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68" y="193125"/>
            <a:ext cx="7746711" cy="6445405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1708366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50000">
              <a:schemeClr val="accent2">
                <a:lumMod val="40000"/>
                <a:lumOff val="60000"/>
              </a:schemeClr>
            </a:gs>
            <a:gs pos="5800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0088" y="0"/>
            <a:ext cx="4147868" cy="1188604"/>
          </a:xfrm>
        </p:spPr>
        <p:txBody>
          <a:bodyPr/>
          <a:lstStyle/>
          <a:p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Река Угра</a:t>
            </a:r>
            <a:endParaRPr lang="ru-RU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26" y="914400"/>
            <a:ext cx="10941066" cy="5693433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15621902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EBE0"/>
            </a:gs>
            <a:gs pos="50000">
              <a:srgbClr val="FCDBAA"/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662431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600" b="1" dirty="0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Минимальная ширина Угры на участке от Калуги до Юхнова – 80 м. Максимальная – на 0,875 части больше от этой ширины. Вычислите максимальную ширину реки в этом районе.</a:t>
            </a:r>
            <a:endParaRPr lang="ru-RU" sz="3600" b="1" dirty="0">
              <a:solidFill>
                <a:prstClr val="black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ООПТ РОССИИ - национальный парк Угра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320" y="268306"/>
            <a:ext cx="5389756" cy="4316371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5205867"/>
                <a:ext cx="716827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sz="32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Мин. </a:t>
                </a:r>
                <a:r>
                  <a:rPr lang="ru-RU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ш</a:t>
                </a:r>
                <a:r>
                  <a:rPr lang="ru-RU" sz="32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 -   80 м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sz="32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Максим.  -  ? м,  на 0,875 м </a:t>
                </a:r>
                <a14:m>
                  <m:oMath xmlns:m="http://schemas.openxmlformats.org/officeDocument/2006/math">
                    <m:r>
                      <a:rPr lang="ru-RU" sz="32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IrisUPC" panose="020B0604020202020204" pitchFamily="34" charset="-34"/>
                      </a:rPr>
                      <m:t>&gt;</m:t>
                    </m:r>
                  </m:oMath>
                </a14:m>
                <a:r>
                  <a:rPr lang="ru-RU" sz="32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от</a:t>
                </a:r>
                <a:endParaRPr lang="ru-RU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205867"/>
                <a:ext cx="7168276" cy="1077218"/>
              </a:xfrm>
              <a:prstGeom prst="rect">
                <a:avLst/>
              </a:prstGeom>
              <a:blipFill rotWithShape="0">
                <a:blip r:embed="rId4"/>
                <a:stretch>
                  <a:fillRect l="-2126" t="-7910" b="-1694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Дуга 4"/>
          <p:cNvSpPr/>
          <p:nvPr/>
        </p:nvSpPr>
        <p:spPr>
          <a:xfrm rot="2707933">
            <a:off x="5040266" y="5063133"/>
            <a:ext cx="1311836" cy="969599"/>
          </a:xfrm>
          <a:prstGeom prst="arc">
            <a:avLst>
              <a:gd name="adj1" fmla="val 16200000"/>
              <a:gd name="adj2" fmla="val 737500"/>
            </a:avLst>
          </a:prstGeom>
          <a:ln w="5715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8625838" y="5202452"/>
            <a:ext cx="2616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 м</a:t>
            </a:r>
            <a:endParaRPr lang="ru-RU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979135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EBE0"/>
            </a:gs>
            <a:gs pos="50000">
              <a:srgbClr val="FCDBAA"/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798641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3</a:t>
            </a:r>
          </a:p>
          <a:p>
            <a:r>
              <a:rPr lang="ru-RU" sz="3600" b="1" u="sng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Минимальная </a:t>
            </a:r>
            <a:r>
              <a:rPr lang="ru-RU" sz="36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глубина Угры на участке от Калуги до Юхнова была </a:t>
            </a:r>
            <a:r>
              <a:rPr lang="ru-RU" sz="3600" b="1" u="sng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2,5 м. что составляло 0,5 от максимальной глубины </a:t>
            </a:r>
            <a:r>
              <a:rPr lang="ru-RU" sz="36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реки в этом районе. Вычислите глубину воды в реке на этом участке.</a:t>
            </a:r>
            <a:endParaRPr lang="ru-RU" sz="3600" b="1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ООПТ РОССИИ - национальный парк Уг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967" y="0"/>
            <a:ext cx="4289775" cy="3759200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228204" y="4387116"/>
            <a:ext cx="100740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Мин.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- 2,5 м,  что сост. 0,5 от макс.</a:t>
            </a:r>
          </a:p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Мак. гл.   - ? м</a:t>
            </a:r>
          </a:p>
          <a:p>
            <a:endParaRPr lang="ru-RU" sz="3600" b="1" dirty="0">
              <a:cs typeface="IrisUPC" panose="020B0604020202020204" pitchFamily="34" charset="-34"/>
            </a:endParaRPr>
          </a:p>
        </p:txBody>
      </p:sp>
      <p:sp>
        <p:nvSpPr>
          <p:cNvPr id="5" name="Дуга 4"/>
          <p:cNvSpPr/>
          <p:nvPr/>
        </p:nvSpPr>
        <p:spPr>
          <a:xfrm rot="2707933">
            <a:off x="8138398" y="4382296"/>
            <a:ext cx="1092646" cy="1191805"/>
          </a:xfrm>
          <a:prstGeom prst="arc">
            <a:avLst>
              <a:gd name="adj1" fmla="val 16200000"/>
              <a:gd name="adj2" fmla="val 737500"/>
            </a:avLst>
          </a:prstGeom>
          <a:ln w="571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8802211" y="5342289"/>
            <a:ext cx="30000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м</a:t>
            </a:r>
            <a:endParaRPr lang="en-US" sz="6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718988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EBE0"/>
            </a:gs>
            <a:gs pos="50000">
              <a:srgbClr val="FCDBAA"/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876800" y="914400"/>
            <a:ext cx="6892925" cy="5537200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Окончательное освобождение Русской земли от многовекового монголо-татарского ига и превращение ее в независимое государство произошло в период правления Ивана 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9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82563" y="620713"/>
            <a:ext cx="4251325" cy="5311775"/>
          </a:xfrm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EBE0"/>
            </a:gs>
            <a:gs pos="50000">
              <a:srgbClr val="FCDBAA"/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Орудия русской армии: рогатины, топоры, холодное оружие, ручницы.</a:t>
            </a: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59083" y="2152936"/>
            <a:ext cx="4698380" cy="4388597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Карелия N 16 (23 февраля 2000): ВОЕННЫЙ ВЕСТНИК. . Ежемесячн…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22" y="2126402"/>
            <a:ext cx="3039035" cy="4441667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EBE0"/>
            </a:gs>
            <a:gs pos="50000">
              <a:srgbClr val="FCDBAA"/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619055"/>
            <a:ext cx="71682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всад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  ?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г, 0,125 от</a:t>
            </a:r>
          </a:p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пех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? кг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Дуга 4"/>
          <p:cNvSpPr/>
          <p:nvPr/>
        </p:nvSpPr>
        <p:spPr>
          <a:xfrm rot="2711343">
            <a:off x="4654638" y="4668064"/>
            <a:ext cx="1194804" cy="1102308"/>
          </a:xfrm>
          <a:prstGeom prst="arc">
            <a:avLst>
              <a:gd name="adj1" fmla="val 16200000"/>
              <a:gd name="adj2" fmla="val 737500"/>
            </a:avLst>
          </a:prstGeom>
          <a:ln w="571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 flipH="1">
            <a:off x="8482235" y="4619055"/>
            <a:ext cx="37403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 кг </a:t>
            </a:r>
          </a:p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кг</a:t>
            </a:r>
            <a:endParaRPr lang="ru-RU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авая фигурная скобка 2"/>
          <p:cNvSpPr/>
          <p:nvPr/>
        </p:nvSpPr>
        <p:spPr>
          <a:xfrm>
            <a:off x="6311134" y="4865210"/>
            <a:ext cx="458400" cy="914400"/>
          </a:xfrm>
          <a:prstGeom prst="rightBrac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498047" y="4722244"/>
            <a:ext cx="3389798" cy="1200329"/>
          </a:xfrm>
          <a:prstGeom prst="rect">
            <a:avLst/>
          </a:prstGeom>
          <a:gradFill>
            <a:gsLst>
              <a:gs pos="0">
                <a:srgbClr val="FCEBE0"/>
              </a:gs>
              <a:gs pos="50000">
                <a:srgbClr val="FCDBAA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(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0,125х) кг</a:t>
            </a:r>
          </a:p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х кг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Карелия N 16 (23 февраля 2000): ВОЕННЫЙ ВЕСТНИК. . Ежемесячн…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700"/>
            <a:ext cx="2216935" cy="3240136"/>
          </a:xfrm>
          <a:prstGeom prst="rect">
            <a:avLst/>
          </a:prstGeom>
          <a:solidFill>
            <a:srgbClr val="FFFFFF">
              <a:shade val="85000"/>
            </a:srgbClr>
          </a:solidFill>
          <a:ln w="53975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4" descr="Огнестрельное фитильное оруж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44"/>
          <a:stretch/>
        </p:blipFill>
        <p:spPr bwMode="auto">
          <a:xfrm flipH="1">
            <a:off x="8918088" y="0"/>
            <a:ext cx="3273912" cy="3227294"/>
          </a:xfrm>
          <a:prstGeom prst="rect">
            <a:avLst/>
          </a:prstGeom>
          <a:solidFill>
            <a:srgbClr val="FFFFFF">
              <a:shade val="85000"/>
            </a:srgbClr>
          </a:solidFill>
          <a:ln w="47625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TextBox 10"/>
          <p:cNvSpPr txBox="1"/>
          <p:nvPr/>
        </p:nvSpPr>
        <p:spPr>
          <a:xfrm flipH="1">
            <a:off x="7215247" y="4937689"/>
            <a:ext cx="2616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4,5 кг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23139" y="6141641"/>
            <a:ext cx="4594374" cy="707886"/>
          </a:xfrm>
          <a:prstGeom prst="rect">
            <a:avLst/>
          </a:prstGeom>
          <a:gradFill>
            <a:gsLst>
              <a:gs pos="0">
                <a:srgbClr val="FCEBE0"/>
              </a:gs>
              <a:gs pos="50000">
                <a:srgbClr val="FCDBAA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0,125х + х = 4,5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53485" y="602572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Масса ручницы для всадников составляла  0,125 от массы ручницы пехотинца. Вместе масса этих ручниц была 4,5 кг. Вычислите массу каждой ручницы.</a:t>
            </a:r>
            <a:endParaRPr lang="ru-RU" sz="4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302870" y="-80101"/>
            <a:ext cx="25292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4</a:t>
            </a:r>
            <a:endParaRPr lang="ru-RU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22441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7" grpId="0" animBg="1"/>
      <p:bldP spid="11" grpId="0"/>
      <p:bldP spid="13" grpId="0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742950" y="-261938"/>
            <a:ext cx="10515600" cy="1325563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«Повести о стоянии на реке Угре»</a:t>
            </a:r>
          </a:p>
        </p:txBody>
      </p:sp>
      <p:sp>
        <p:nvSpPr>
          <p:cNvPr id="32771" name="Объект 2"/>
          <p:cNvSpPr>
            <a:spLocks noGrp="1"/>
          </p:cNvSpPr>
          <p:nvPr>
            <p:ph idx="1"/>
          </p:nvPr>
        </p:nvSpPr>
        <p:spPr>
          <a:xfrm>
            <a:off x="514350" y="815975"/>
            <a:ext cx="11963400" cy="4351338"/>
          </a:xfrm>
        </p:spPr>
        <p:txBody>
          <a:bodyPr/>
          <a:lstStyle/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4400" b="1" dirty="0" smtClean="0">
                <a:latin typeface="Monotype Corsiva" panose="03010101010201010101" pitchFamily="66" charset="0"/>
                <a:cs typeface="Leelawadee" panose="020B0502040204020203" pitchFamily="34" charset="-34"/>
              </a:rPr>
              <a:t>Пришла весть к великому князю, что царь Ахмат идет в полном сборе, со своей ордой…да еще в соглашении с королем Казимиром…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4400" b="1" dirty="0" smtClean="0">
                <a:latin typeface="Monotype Corsiva" panose="03010101010201010101" pitchFamily="66" charset="0"/>
                <a:cs typeface="Leelawadee" panose="020B0502040204020203" pitchFamily="34" charset="-34"/>
              </a:rPr>
              <a:t>…Князь же великий сына своего, и брата, и воевод послал на Угру со всеми силами, и, придя, они стали на Угре и заняли броды и перевозы. А сам князь великий…стал у Кременца…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4400" b="1" dirty="0" smtClean="0">
                <a:latin typeface="Monotype Corsiva" panose="03010101010201010101" pitchFamily="66" charset="0"/>
                <a:cs typeface="Leelawadee" panose="020B0502040204020203" pitchFamily="34" charset="-34"/>
              </a:rPr>
              <a:t>…Король же Казимир не пришел… и сил своих не послал-были у него свои междоусобия…</a:t>
            </a:r>
            <a:endParaRPr lang="ru-RU" sz="3200" b="1" dirty="0" smtClean="0">
              <a:latin typeface="Monotype Corsiva" panose="03010101010201010101" pitchFamily="66" charset="0"/>
              <a:cs typeface="Leelawadee" panose="020B0502040204020203" pitchFamily="34" charset="-34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0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Объект 2"/>
          <p:cNvSpPr>
            <a:spLocks noGrp="1"/>
          </p:cNvSpPr>
          <p:nvPr>
            <p:ph idx="1"/>
          </p:nvPr>
        </p:nvSpPr>
        <p:spPr>
          <a:xfrm>
            <a:off x="742950" y="1158875"/>
            <a:ext cx="10515600" cy="4351338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ru-RU" sz="4000" b="1" dirty="0" smtClean="0">
                <a:latin typeface="Monotype Corsiva" panose="03010101010201010101" pitchFamily="66" charset="0"/>
              </a:rPr>
              <a:t>«И пришли татары, начали стрелять, а наши-в них… И много дней наступали, сражаясь, и не одолели, ждали, пока станет река. Были же тогда большие морозы, река начала замерзать. И был страх с обеих сторон-одни других боялись».</a:t>
            </a:r>
          </a:p>
          <a:p>
            <a:pPr>
              <a:buClr>
                <a:srgbClr val="C00000"/>
              </a:buClr>
            </a:pPr>
            <a:r>
              <a:rPr lang="ru-RU" sz="4000" b="1" dirty="0" smtClean="0">
                <a:latin typeface="Monotype Corsiva" panose="03010101010201010101" pitchFamily="66" charset="0"/>
              </a:rPr>
              <a:t>«Когда же река стала, тогда князь великий повелел своему сыну, великому князю, и брату своему… и всем воеводам со всеми силами перейти к себе в Кременец, боясь наступления татар…»</a:t>
            </a:r>
          </a:p>
          <a:p>
            <a:pPr>
              <a:buClr>
                <a:srgbClr val="C00000"/>
              </a:buClr>
            </a:pPr>
            <a:endParaRPr lang="ru-RU" sz="4000" b="1" dirty="0" smtClean="0">
              <a:latin typeface="Monotype Corsiva" panose="03010101010201010101" pitchFamily="66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14400" y="-166688"/>
            <a:ext cx="10515600" cy="1325563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«Повести о стоянии на реке Угре»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ъект 2"/>
          <p:cNvSpPr>
            <a:spLocks noGrp="1"/>
          </p:cNvSpPr>
          <p:nvPr>
            <p:ph idx="1"/>
          </p:nvPr>
        </p:nvSpPr>
        <p:spPr>
          <a:xfrm>
            <a:off x="793595" y="1325563"/>
            <a:ext cx="10515600" cy="4351338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ru-RU" sz="4000" b="1" i="1" dirty="0" smtClean="0">
                <a:latin typeface="Monotype Corsiva" panose="03010101010201010101" pitchFamily="66" charset="0"/>
              </a:rPr>
              <a:t>…Тогда то и свершилось </a:t>
            </a:r>
            <a:r>
              <a:rPr lang="ru-RU" sz="4000" b="1" i="1" dirty="0" err="1" smtClean="0">
                <a:latin typeface="Monotype Corsiva" panose="03010101010201010101" pitchFamily="66" charset="0"/>
              </a:rPr>
              <a:t>преславное</a:t>
            </a:r>
            <a:r>
              <a:rPr lang="ru-RU" sz="4000" b="1" i="1" dirty="0" smtClean="0">
                <a:latin typeface="Monotype Corsiva" panose="03010101010201010101" pitchFamily="66" charset="0"/>
              </a:rPr>
              <a:t> чудо пречистой Богородицы: когда наши отступали от берега, татары, думая, что русские уступают берег, чтобы с ними сражаться, одержимые страхом, побежали… Одни от других бежали, и никто никого не преследовал.</a:t>
            </a:r>
          </a:p>
          <a:p>
            <a:pPr>
              <a:buClr>
                <a:srgbClr val="C00000"/>
              </a:buClr>
            </a:pPr>
            <a:r>
              <a:rPr lang="ru-RU" sz="4000" b="1" i="1" dirty="0" smtClean="0">
                <a:latin typeface="Monotype Corsiva" panose="03010101010201010101" pitchFamily="66" charset="0"/>
              </a:rPr>
              <a:t>…И так избавил Бог и Пречистая Русскую землю от нехристей.</a:t>
            </a: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039906" y="0"/>
            <a:ext cx="10515600" cy="1325563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«Повести о стоянии на реке Угре»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EBE0"/>
            </a:gs>
            <a:gs pos="50000">
              <a:srgbClr val="FCDBAA"/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9412" y="0"/>
            <a:ext cx="10515600" cy="132556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к документу: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6386" y="1176764"/>
            <a:ext cx="11542325" cy="4351338"/>
          </a:xfrm>
        </p:spPr>
        <p:txBody>
          <a:bodyPr rtlCol="0">
            <a:no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кого ждал помощи хан Ахмат?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Чем закончились попытки монголов переправиться на противоположный берег реки?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Какое решение принял Иван 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начале ноября, когда река стала покрываться тонким слоем льда?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Чем закончилось стояние на реке Угре?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EBE0"/>
            </a:gs>
            <a:gs pos="50000">
              <a:srgbClr val="FCDBAA"/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бегства хана Ахмеда: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528763"/>
            <a:ext cx="7071850" cy="4973637"/>
          </a:xfrm>
        </p:spPr>
        <p:txBody>
          <a:bodyPr/>
          <a:lstStyle/>
          <a:p>
            <a:pPr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осознание ханом, того, что ему не одолеть русские войска;</a:t>
            </a:r>
          </a:p>
          <a:p>
            <a:pPr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ранние морозы, недостаток провианта и фуража;</a:t>
            </a:r>
          </a:p>
          <a:p>
            <a:pPr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нападение русских войск на кочевья Ахмеда на Волге.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6" descr="Монголо-татарское иго в цифра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45162" y="2377238"/>
            <a:ext cx="5715000" cy="3904615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01390031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2">
                <a:lumMod val="40000"/>
                <a:lumOff val="60000"/>
              </a:schemeClr>
            </a:gs>
            <a:gs pos="8300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675" y="379413"/>
            <a:ext cx="11872913" cy="1325562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1480 г. – стояние на Угре,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конец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монголо-татарского владычества над Русью</a:t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Усиление роли Москвы при Иване II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4023" y="1504253"/>
            <a:ext cx="9176778" cy="5039451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EBE0"/>
            </a:gs>
            <a:gs pos="50000">
              <a:srgbClr val="FCDBAA"/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7966" y="2405201"/>
            <a:ext cx="5792638" cy="4694339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в честь стояния на р. Угре. </a:t>
            </a:r>
            <a:b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авторы: </a:t>
            </a:r>
            <a:b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В.А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Фролов,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М.А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Неймарк</a:t>
            </a:r>
            <a:r>
              <a:rPr lang="ru-RU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Е.И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Киреев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Калужская область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Стена ВКонтакт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43" y="155276"/>
            <a:ext cx="4640502" cy="6545450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04247257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EBE0"/>
            </a:gs>
            <a:gs pos="50000">
              <a:srgbClr val="FCDBAA"/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1653" y="158091"/>
            <a:ext cx="11162049" cy="1325563"/>
          </a:xfrm>
        </p:spPr>
        <p:txBody>
          <a:bodyPr/>
          <a:lstStyle/>
          <a:p>
            <a:r>
              <a:rPr lang="ru-RU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Монастырь </a:t>
            </a:r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Спас-на-Угре. 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 </a:t>
            </a:r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</a:t>
            </a:r>
            <a:r>
              <a:rPr lang="ru-RU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788" y="947986"/>
            <a:ext cx="8856640" cy="5712336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92957814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707" y="-381742"/>
            <a:ext cx="12123737" cy="1325563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Прочитав документ, охарактеризуйте личность Ивана 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6509" y="531325"/>
            <a:ext cx="11444287" cy="4351338"/>
          </a:xfrm>
        </p:spPr>
        <p:txBody>
          <a:bodyPr rtlCol="0">
            <a:noAutofit/>
          </a:bodyPr>
          <a:lstStyle/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4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Н.М. Карамзин. 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4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«История государства Российского»</a:t>
            </a:r>
          </a:p>
          <a:p>
            <a:pPr fontAlgn="auto"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4000" b="1" dirty="0" smtClean="0">
                <a:latin typeface="Monotype Corsiva" panose="03010101010201010101" pitchFamily="66" charset="0"/>
              </a:rPr>
              <a:t>«Иоанн </a:t>
            </a:r>
            <a:r>
              <a:rPr lang="en-US" sz="4000" b="1" dirty="0" smtClean="0">
                <a:latin typeface="Monotype Corsiva" panose="03010101010201010101" pitchFamily="66" charset="0"/>
              </a:rPr>
              <a:t>III</a:t>
            </a:r>
            <a:r>
              <a:rPr lang="ru-RU" sz="4000" b="1" dirty="0" smtClean="0">
                <a:latin typeface="Monotype Corsiva" panose="03010101010201010101" pitchFamily="66" charset="0"/>
              </a:rPr>
              <a:t> …есть герой не только российский, но и всемирной ,… Рожденный и воспитанный данником степной Орды, сделался одним из знаменитейших государей в Европе; без учения, без наставлений, руководствуемый только природным умом, силою и хитростью восстановляя свободу и целостность России, губя царство </a:t>
            </a:r>
            <a:r>
              <a:rPr lang="ru-RU" sz="4000" b="1" dirty="0" err="1" smtClean="0">
                <a:latin typeface="Monotype Corsiva" panose="03010101010201010101" pitchFamily="66" charset="0"/>
              </a:rPr>
              <a:t>Батыево</a:t>
            </a:r>
            <a:r>
              <a:rPr lang="ru-RU" sz="4000" b="1" dirty="0" smtClean="0">
                <a:latin typeface="Monotype Corsiva" panose="03010101010201010101" pitchFamily="66" charset="0"/>
              </a:rPr>
              <a:t>, тесня Литву, сокрушая вольность новгородскую, захватывая уделы, расширяя владения московские».</a:t>
            </a:r>
            <a:endParaRPr lang="ru-RU" sz="40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819642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4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ъект 2"/>
          <p:cNvSpPr>
            <a:spLocks noGrp="1"/>
          </p:cNvSpPr>
          <p:nvPr>
            <p:ph idx="1"/>
          </p:nvPr>
        </p:nvSpPr>
        <p:spPr>
          <a:xfrm>
            <a:off x="586915" y="1578078"/>
            <a:ext cx="10515600" cy="4351338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ru-RU" sz="4400" b="1" dirty="0" smtClean="0">
                <a:latin typeface="Monotype Corsiva" pitchFamily="66" charset="0"/>
              </a:rPr>
              <a:t>«…</a:t>
            </a:r>
            <a:r>
              <a:rPr lang="ru-RU" sz="3600" b="1" dirty="0" smtClean="0">
                <a:latin typeface="Monotype Corsiva" pitchFamily="66" charset="0"/>
              </a:rPr>
              <a:t>Он был первым истинным самодержцем России, заставив благоговеть перед собою вельмож и народ. Все делалось чином или милостью государевой».</a:t>
            </a:r>
          </a:p>
          <a:p>
            <a:pPr>
              <a:buClr>
                <a:srgbClr val="C00000"/>
              </a:buClr>
            </a:pPr>
            <a:r>
              <a:rPr lang="ru-RU" sz="3600" b="1" dirty="0" smtClean="0">
                <a:latin typeface="Monotype Corsiva" pitchFamily="66" charset="0"/>
              </a:rPr>
              <a:t>«..Он иногда казался боязливым, нерешительным, ибо хотел всегда действовать осторожно. Сия осторожность есть благоразумие: оно не пленяет нас подобно великодушной смелости; но успехами медленными.. Дает своим творениям прочность».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91815" y="0"/>
            <a:ext cx="8305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40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Н.М. Карамзин. 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40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«История государства Российского»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EBE0"/>
            </a:gs>
            <a:gs pos="50000">
              <a:srgbClr val="FCDBAA"/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-203200" y="-133710"/>
            <a:ext cx="12618720" cy="4351337"/>
          </a:xfrm>
        </p:spPr>
        <p:txBody>
          <a:bodyPr>
            <a:normAutofit/>
          </a:bodyPr>
          <a:lstStyle/>
          <a:p>
            <a:pPr algn="ctr">
              <a:buFont typeface="Arial" charset="0"/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Правление Ивана 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Font typeface="Arial" charset="0"/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это не только «собирание» русских земель вокруг Москвы, </a:t>
            </a:r>
          </a:p>
          <a:p>
            <a:pPr algn="ctr">
              <a:buFont typeface="Arial" charset="0"/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 и ликвидация Ордынского ига на Руси. </a:t>
            </a:r>
          </a:p>
        </p:txBody>
      </p:sp>
      <p:pic>
        <p:nvPicPr>
          <p:cNvPr id="4" name="Picture 2" descr="Стояние на реке Угре. 1480 го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3858" y="2041959"/>
            <a:ext cx="6920847" cy="4618755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EBE0"/>
            </a:gs>
            <a:gs pos="50000">
              <a:srgbClr val="FCDBAA"/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23325" y="711200"/>
            <a:ext cx="2636838" cy="4673600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Распад Золотой Орды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/>
          <a:srcRect r="1412"/>
          <a:stretch/>
        </p:blipFill>
        <p:spPr bwMode="auto">
          <a:xfrm>
            <a:off x="215153" y="215153"/>
            <a:ext cx="7960659" cy="6427069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EBE0"/>
            </a:gs>
            <a:gs pos="50000">
              <a:srgbClr val="FCDBAA"/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Хан Ахмед (Ахмат) мечтал вернуть былую зависимость Руси от Орды</a:t>
            </a:r>
          </a:p>
        </p:txBody>
      </p:sp>
      <p:pic>
        <p:nvPicPr>
          <p:cNvPr id="194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644480" y="1690688"/>
            <a:ext cx="6445528" cy="4783137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EBE0"/>
            </a:gs>
            <a:gs pos="50000">
              <a:srgbClr val="FCDBAA"/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760" y="35550"/>
            <a:ext cx="11496040" cy="1325563"/>
          </a:xfrm>
        </p:spPr>
        <p:txBody>
          <a:bodyPr/>
          <a:lstStyle/>
          <a:p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1472 г. – победа Руси под Алексином</a:t>
            </a:r>
            <a:endParaRPr lang="ru-RU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3"/>
          <a:stretch/>
        </p:blipFill>
        <p:spPr bwMode="auto">
          <a:xfrm>
            <a:off x="2352268" y="1092171"/>
            <a:ext cx="7269024" cy="5523782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67626273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EBE0"/>
            </a:gs>
            <a:gs pos="50000">
              <a:srgbClr val="FCDBAA"/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"/>
          <p:cNvSpPr txBox="1">
            <a:spLocks noChangeArrowheads="1"/>
          </p:cNvSpPr>
          <p:nvPr/>
        </p:nvSpPr>
        <p:spPr bwMode="auto">
          <a:xfrm>
            <a:off x="0" y="0"/>
            <a:ext cx="6651625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1</a:t>
            </a:r>
            <a:endParaRPr lang="ru-RU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>
                <a:latin typeface="Monotype Corsiva" pitchFamily="66" charset="0"/>
                <a:cs typeface="Times New Roman" pitchFamily="18" charset="0"/>
              </a:rPr>
              <a:t>В середине </a:t>
            </a:r>
            <a:r>
              <a:rPr lang="en-US" sz="3600" b="1" dirty="0">
                <a:latin typeface="Monotype Corsiva" pitchFamily="66" charset="0"/>
                <a:cs typeface="Times New Roman" pitchFamily="18" charset="0"/>
              </a:rPr>
              <a:t>XV</a:t>
            </a:r>
            <a:r>
              <a:rPr lang="ru-RU" sz="3600" b="1" dirty="0">
                <a:latin typeface="Monotype Corsiva" pitchFamily="66" charset="0"/>
                <a:cs typeface="Times New Roman" pitchFamily="18" charset="0"/>
              </a:rPr>
              <a:t> в. Русь платила Орде 7 тыс. рублей в год. После победы под Алексином дань сократили на 0,4 </a:t>
            </a:r>
            <a:r>
              <a:rPr lang="ru-RU" sz="3600" b="1" dirty="0" smtClean="0">
                <a:latin typeface="Monotype Corsiva" pitchFamily="66" charset="0"/>
                <a:cs typeface="Times New Roman" pitchFamily="18" charset="0"/>
              </a:rPr>
              <a:t>части от </a:t>
            </a:r>
            <a:r>
              <a:rPr lang="ru-RU" sz="3600" b="1" dirty="0">
                <a:latin typeface="Monotype Corsiva" pitchFamily="66" charset="0"/>
                <a:cs typeface="Times New Roman" pitchFamily="18" charset="0"/>
              </a:rPr>
              <a:t>этого количества. Вычислите величину дани, которую после 1472 г. с</a:t>
            </a:r>
            <a:r>
              <a:rPr lang="ru-RU" sz="3600" b="1" dirty="0" smtClean="0">
                <a:latin typeface="Monotype Corsiva" pitchFamily="66" charset="0"/>
                <a:cs typeface="Times New Roman" pitchFamily="18" charset="0"/>
              </a:rPr>
              <a:t>тала платить Русь. </a:t>
            </a:r>
            <a:endParaRPr lang="ru-RU" sz="3600" b="1" dirty="0"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0" y="4787901"/>
            <a:ext cx="694086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ea typeface="IrisUPC"/>
                <a:cs typeface="Times New Roman" panose="02020603050405020304" pitchFamily="18" charset="0"/>
              </a:rPr>
              <a:t>Было             </a:t>
            </a:r>
            <a:r>
              <a:rPr lang="ru-RU" sz="3600" b="1" dirty="0">
                <a:latin typeface="Times New Roman" panose="02020603050405020304" pitchFamily="18" charset="0"/>
                <a:ea typeface="IrisUPC"/>
                <a:cs typeface="Times New Roman" panose="02020603050405020304" pitchFamily="18" charset="0"/>
              </a:rPr>
              <a:t>7000 руб.</a:t>
            </a:r>
          </a:p>
          <a:p>
            <a:r>
              <a:rPr lang="ru-RU" sz="3600" b="1" dirty="0">
                <a:latin typeface="Times New Roman" panose="02020603050405020304" pitchFamily="18" charset="0"/>
                <a:ea typeface="IrisUPC"/>
                <a:cs typeface="Times New Roman" panose="02020603050405020304" pitchFamily="18" charset="0"/>
              </a:rPr>
              <a:t>Сократили    на ? руб., 0,4 от </a:t>
            </a:r>
          </a:p>
          <a:p>
            <a:r>
              <a:rPr lang="ru-RU" sz="3600" b="1" dirty="0">
                <a:latin typeface="Times New Roman" panose="02020603050405020304" pitchFamily="18" charset="0"/>
                <a:ea typeface="IrisUPC"/>
                <a:cs typeface="Times New Roman" panose="02020603050405020304" pitchFamily="18" charset="0"/>
              </a:rPr>
              <a:t>Стало              ? руб.</a:t>
            </a:r>
          </a:p>
        </p:txBody>
      </p:sp>
      <p:sp>
        <p:nvSpPr>
          <p:cNvPr id="4" name="Дуга 3"/>
          <p:cNvSpPr/>
          <p:nvPr/>
        </p:nvSpPr>
        <p:spPr>
          <a:xfrm rot="2707933">
            <a:off x="5188377" y="4770939"/>
            <a:ext cx="1312862" cy="969962"/>
          </a:xfrm>
          <a:prstGeom prst="arc">
            <a:avLst>
              <a:gd name="adj1" fmla="val 16200000"/>
              <a:gd name="adj2" fmla="val 737500"/>
            </a:avLst>
          </a:prstGeom>
          <a:ln w="5715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1509" name="Picture 2" descr="Молодежны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51625" y="249239"/>
            <a:ext cx="5298086" cy="4199304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510" name="TextBox 4"/>
          <p:cNvSpPr txBox="1">
            <a:spLocks noChangeArrowheads="1"/>
          </p:cNvSpPr>
          <p:nvPr/>
        </p:nvSpPr>
        <p:spPr bwMode="auto">
          <a:xfrm flipH="1">
            <a:off x="9007475" y="5359400"/>
            <a:ext cx="26162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4200 </a:t>
            </a:r>
            <a:r>
              <a:rPr lang="ru-RU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endParaRPr lang="ru-RU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750"/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51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3261</TotalTime>
  <Words>1010</Words>
  <Application>Microsoft Office PowerPoint</Application>
  <PresentationFormat>Широкоэкранный</PresentationFormat>
  <Paragraphs>91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39" baseType="lpstr">
      <vt:lpstr>Calibri</vt:lpstr>
      <vt:lpstr>Cambria Math</vt:lpstr>
      <vt:lpstr>Arial</vt:lpstr>
      <vt:lpstr>Times New Roman</vt:lpstr>
      <vt:lpstr>Monotype Corsiva</vt:lpstr>
      <vt:lpstr>Calibri Light</vt:lpstr>
      <vt:lpstr>IrisUPC</vt:lpstr>
      <vt:lpstr>Leelawadee</vt:lpstr>
      <vt:lpstr>Тема Office</vt:lpstr>
      <vt:lpstr>1_Тема Office</vt:lpstr>
      <vt:lpstr>Презентация PowerPoint</vt:lpstr>
      <vt:lpstr>Презентация PowerPoint</vt:lpstr>
      <vt:lpstr>Прочитав документ, охарактеризуйте личность Ивана III.</vt:lpstr>
      <vt:lpstr>Презентация PowerPoint</vt:lpstr>
      <vt:lpstr>Презентация PowerPoint</vt:lpstr>
      <vt:lpstr>Распад Золотой Орды</vt:lpstr>
      <vt:lpstr>Хан Ахмед (Ахмат) мечтал вернуть былую зависимость Руси от Орды</vt:lpstr>
      <vt:lpstr>1472 г. – победа Руси под Алексином</vt:lpstr>
      <vt:lpstr>Презентация PowerPoint</vt:lpstr>
      <vt:lpstr>Союзники хана Ахмата:</vt:lpstr>
      <vt:lpstr>Русские же дипломаты вели переговоры с крымским ханом Менгли-Гиреем.  </vt:lpstr>
      <vt:lpstr>С.М. Соловьев. «Сочинения»</vt:lpstr>
      <vt:lpstr>Н.С. Шустов.  Иван III разрывает ханскую грамоту.   1862 г.</vt:lpstr>
      <vt:lpstr>Расстановка сил перед столкновением</vt:lpstr>
      <vt:lpstr>Стояние  на реке Угре      Миниатюра XVI в.</vt:lpstr>
      <vt:lpstr>Презентация PowerPoint</vt:lpstr>
      <vt:lpstr>Река Угра</vt:lpstr>
      <vt:lpstr>Презентация PowerPoint</vt:lpstr>
      <vt:lpstr>Презентация PowerPoint</vt:lpstr>
      <vt:lpstr>Орудия русской армии: рогатины, топоры, холодное оружие, ручницы.</vt:lpstr>
      <vt:lpstr>Презентация PowerPoint</vt:lpstr>
      <vt:lpstr>Из «Повести о стоянии на реке Угре»</vt:lpstr>
      <vt:lpstr>Из «Повести о стоянии на реке Угре»</vt:lpstr>
      <vt:lpstr>Из «Повести о стоянии на реке Угре»</vt:lpstr>
      <vt:lpstr>Вопросы к документу:</vt:lpstr>
      <vt:lpstr>Причины бегства хана Ахмеда:</vt:lpstr>
      <vt:lpstr>1480 г. – стояние на Угре,  конец монголо-татарского владычества над Русью </vt:lpstr>
      <vt:lpstr>Памятник в честь стояния на р. Угре.  (авторы:  В.А. Фролов,  М.А. Неймарк,  Е.И. Киреев.)  Калужская область</vt:lpstr>
      <vt:lpstr>Монастырь Спас-на-Угре. XVI в. 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Shafagg</dc:creator>
  <cp:lastModifiedBy>Shafagg</cp:lastModifiedBy>
  <cp:revision>90</cp:revision>
  <dcterms:created xsi:type="dcterms:W3CDTF">2015-03-24T21:29:39Z</dcterms:created>
  <dcterms:modified xsi:type="dcterms:W3CDTF">2015-11-01T20:31:35Z</dcterms:modified>
</cp:coreProperties>
</file>