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8DEB8-5B35-45D0-9046-14D9CC33C608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8DEB8-5B35-45D0-9046-14D9CC33C608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8DEB8-5B35-45D0-9046-14D9CC33C608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CD1D90-BCE0-45D3-ABFB-9CF198F10D7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AE8D01-8062-4C57-A0B0-2F3345CFB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52"/>
            <a:ext cx="7308982" cy="32861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 к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уроку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11 классе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«Знаки препинания при цитатах»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0438"/>
            <a:ext cx="7406640" cy="2000264"/>
          </a:xfrm>
        </p:spPr>
        <p:txBody>
          <a:bodyPr/>
          <a:lstStyle/>
          <a:p>
            <a:pPr algn="ctr"/>
            <a:r>
              <a:rPr lang="ru-RU" sz="2400" u="sng" dirty="0" smtClean="0"/>
              <a:t>Пицур  Т.М.,</a:t>
            </a:r>
            <a:br>
              <a:rPr lang="ru-RU" sz="2400" u="sng" dirty="0" smtClean="0"/>
            </a:br>
            <a:r>
              <a:rPr lang="ru-RU" sz="2400" u="sng" dirty="0" smtClean="0"/>
              <a:t>учитель МОУ СОШ №28</a:t>
            </a:r>
            <a:br>
              <a:rPr lang="ru-RU" sz="2400" u="sng" dirty="0" smtClean="0"/>
            </a:br>
            <a:r>
              <a:rPr lang="ru-RU" sz="2400" u="sng" dirty="0" smtClean="0"/>
              <a:t>г. Комсомольск-на-Амуре</a:t>
            </a:r>
            <a:endParaRPr lang="ru-RU" dirty="0"/>
          </a:p>
        </p:txBody>
      </p:sp>
      <p:pic>
        <p:nvPicPr>
          <p:cNvPr id="4" name="Рисунок 3" descr="https://im2-tub-ru.yandex.net/i?id=c02c57eacc7a03027dca016b3feb8df7&amp;n=33&amp;h=1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015" y="4643446"/>
            <a:ext cx="322898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5" y="3244334"/>
            <a:ext cx="606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группа - упр. 485 (работа с литер. – </a:t>
            </a:r>
            <a:r>
              <a:rPr lang="ru-RU" dirty="0" err="1" smtClean="0"/>
              <a:t>критич</a:t>
            </a:r>
            <a:r>
              <a:rPr lang="ru-RU" dirty="0" smtClean="0"/>
              <a:t>. статьёй)</a:t>
            </a:r>
          </a:p>
          <a:p>
            <a:r>
              <a:rPr lang="ru-RU" dirty="0" smtClean="0"/>
              <a:t>2 группа – 483 (1-3 предложения)</a:t>
            </a:r>
          </a:p>
          <a:p>
            <a:r>
              <a:rPr lang="ru-RU" dirty="0" smtClean="0"/>
              <a:t>3 группа – подобрать материал с различными способами цитирования.</a:t>
            </a:r>
          </a:p>
          <a:p>
            <a:endParaRPr lang="ru-RU" dirty="0"/>
          </a:p>
        </p:txBody>
      </p:sp>
      <p:pic>
        <p:nvPicPr>
          <p:cNvPr id="4" name="Рисунок 3" descr="http://xn----9sbdmpbattfhxoa9jodf.xn--p1ai/loadfiles/moduls/doska/bigfoto/38334bda4a598826eea4c8aa35d032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3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Подведём итоги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Что такое цитата?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2. Как в тексте оформляются цитаты?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3. Правила оформления эпиграфа</a:t>
            </a:r>
            <a:endParaRPr lang="ru-RU" dirty="0"/>
          </a:p>
        </p:txBody>
      </p:sp>
      <p:pic>
        <p:nvPicPr>
          <p:cNvPr id="4" name="Рисунок 3" descr="http://nemaloknig.info/picimg/41/412/4126/41268/i_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256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работу!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vfl.ru/ii/1396847872/1eb64ef4/4744338_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55721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28604"/>
            <a:ext cx="3643306" cy="464347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/>
                </a:solidFill>
              </a:rPr>
              <a:t>Цитатой</a:t>
            </a:r>
            <a:r>
              <a:rPr lang="ru-RU" sz="3200" dirty="0" smtClean="0"/>
              <a:t> называют чужие слова, вставленные в текст чьего-нибудь сочинения или устного сообщения.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571876"/>
            <a:ext cx="4419600" cy="1357322"/>
          </a:xfrm>
        </p:spPr>
        <p:txBody>
          <a:bodyPr>
            <a:normAutofit fontScale="47500" lnSpcReduction="20000"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Например:</a:t>
            </a:r>
          </a:p>
          <a:p>
            <a:endParaRPr lang="ru-RU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Хороший.. . Плохой.. . Главное - у кого ружьё! </a:t>
            </a:r>
          </a:p>
          <a:p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6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Клинт</a:t>
            </a:r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Иствуд</a:t>
            </a:r>
            <a:endParaRPr lang="ru-RU" sz="6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1367218914_kavychki-e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00504"/>
            <a:ext cx="144016" cy="148925"/>
          </a:xfrm>
          <a:prstGeom prst="rect">
            <a:avLst/>
          </a:prstGeom>
          <a:noFill/>
        </p:spPr>
      </p:pic>
      <p:pic>
        <p:nvPicPr>
          <p:cNvPr id="4099" name="Picture 3" descr="C:\Users\user\Desktop\1367218914_kavychki-eloc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4214818"/>
            <a:ext cx="156964" cy="162315"/>
          </a:xfrm>
          <a:prstGeom prst="rect">
            <a:avLst/>
          </a:prstGeom>
          <a:noFill/>
        </p:spPr>
      </p:pic>
      <p:pic>
        <p:nvPicPr>
          <p:cNvPr id="7" name="Рисунок 6" descr="https://im2-tub-ru.yandex.net/i?id=d0d981234a17ea590e254bac33b395fe&amp;n=33&amp;h=17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285860"/>
            <a:ext cx="1343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3-tub-ru.yandex.net/i?id=11ba3f044a5c960d0d7a426aa3065669&amp;n=33&amp;h=17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5072074"/>
            <a:ext cx="2324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</a:t>
            </a:r>
            <a:r>
              <a:rPr lang="ru-RU" sz="2700" dirty="0" smtClean="0"/>
              <a:t>. </a:t>
            </a:r>
            <a:r>
              <a:rPr lang="ru-RU" sz="4000" dirty="0" smtClean="0"/>
              <a:t>Если цитата является частью предложения, то она выделяется только кавычками.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28868"/>
            <a:ext cx="7498080" cy="3819532"/>
          </a:xfrm>
        </p:spPr>
        <p:txBody>
          <a:bodyPr/>
          <a:lstStyle/>
          <a:p>
            <a:r>
              <a:rPr lang="ru-RU" b="1" i="1" dirty="0" smtClean="0"/>
              <a:t>И.А.Герцен писал, что     вся жизнь человечества последовательно оседала в книгах    .</a:t>
            </a:r>
            <a:endParaRPr lang="ru-RU" b="1" i="1" dirty="0"/>
          </a:p>
        </p:txBody>
      </p:sp>
      <p:pic>
        <p:nvPicPr>
          <p:cNvPr id="1027" name="Picture 3" descr="C:\Users\user\Desktop\1367218914_kavychki-e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643182"/>
            <a:ext cx="288032" cy="297851"/>
          </a:xfrm>
          <a:prstGeom prst="rect">
            <a:avLst/>
          </a:prstGeom>
          <a:noFill/>
        </p:spPr>
      </p:pic>
      <p:pic>
        <p:nvPicPr>
          <p:cNvPr id="1028" name="Picture 4" descr="C:\Users\user\Desktop\1367218914_kavychki-eloc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29190" y="3571876"/>
            <a:ext cx="278536" cy="288032"/>
          </a:xfrm>
          <a:prstGeom prst="rect">
            <a:avLst/>
          </a:prstGeom>
          <a:noFill/>
        </p:spPr>
      </p:pic>
      <p:pic>
        <p:nvPicPr>
          <p:cNvPr id="6" name="Рисунок 5" descr="http://old.culture.ru/ru/uploads/media/default/0001/01/thumb_176_default_b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00438"/>
            <a:ext cx="31527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4/05/03/845777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86256"/>
            <a:ext cx="24193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sz="4000" dirty="0" smtClean="0"/>
              <a:t>Если цитата представляет с собой целое предложение, то она выделяется теми же знаками , что и прямая речь.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Рассуждая о роли книги в жизни человека, В.А.Сухомлинский пишет :</a:t>
            </a:r>
          </a:p>
          <a:p>
            <a:pPr>
              <a:buNone/>
            </a:pPr>
            <a:r>
              <a:rPr lang="ru-RU" dirty="0" smtClean="0"/>
              <a:t>    Умная, вдохновенная книга нередко решает судьбу человека    .</a:t>
            </a:r>
            <a:endParaRPr lang="ru-RU" dirty="0"/>
          </a:p>
        </p:txBody>
      </p:sp>
      <p:pic>
        <p:nvPicPr>
          <p:cNvPr id="2050" name="Picture 2" descr="C:\Users\user\Desktop\1367218914_kavychki-e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357562"/>
            <a:ext cx="323152" cy="358925"/>
          </a:xfrm>
          <a:prstGeom prst="rect">
            <a:avLst/>
          </a:prstGeom>
          <a:noFill/>
        </p:spPr>
      </p:pic>
      <p:pic>
        <p:nvPicPr>
          <p:cNvPr id="2051" name="Picture 3" descr="C:\Users\user\Desktop\1367218914_kavychki-eloc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3857628"/>
            <a:ext cx="349465" cy="361379"/>
          </a:xfrm>
          <a:prstGeom prst="rect">
            <a:avLst/>
          </a:prstGeom>
          <a:noFill/>
        </p:spPr>
      </p:pic>
      <p:pic>
        <p:nvPicPr>
          <p:cNvPr id="6" name="Рисунок 5" descr="https://im3-tub-ru.yandex.net/i?id=2f103371b3240a86de00079b855a5661&amp;n=33&amp;h=17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357694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rgentina.ar/advf/imagenes/5239bdfe7f1ee_800x52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357694"/>
            <a:ext cx="2095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429684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sz="4000" dirty="0" smtClean="0"/>
              <a:t>При цитировании стихотворного текста  с точным воспроизведением строк кавычки не ставятся.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2214554"/>
            <a:ext cx="7498080" cy="371477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   </a:t>
            </a:r>
            <a:r>
              <a:rPr lang="ru-RU" b="1" i="1" dirty="0" smtClean="0"/>
              <a:t>Закрой глаза. Представь. Сейчас    родится стих</a:t>
            </a:r>
            <a:br>
              <a:rPr lang="ru-RU" b="1" i="1" dirty="0" smtClean="0"/>
            </a:br>
            <a:r>
              <a:rPr lang="ru-RU" b="1" i="1" dirty="0" smtClean="0"/>
              <a:t>Из ничего... Из звезд, обрывков разговора,</a:t>
            </a:r>
            <a:br>
              <a:rPr lang="ru-RU" b="1" i="1" dirty="0" smtClean="0"/>
            </a:br>
            <a:r>
              <a:rPr lang="ru-RU" b="1" i="1" dirty="0" smtClean="0"/>
              <a:t>Из ветра за окном, метели, снов твоих.</a:t>
            </a:r>
            <a:br>
              <a:rPr lang="ru-RU" b="1" i="1" dirty="0" smtClean="0"/>
            </a:br>
            <a:r>
              <a:rPr lang="ru-RU" b="1" i="1" dirty="0" smtClean="0"/>
              <a:t>Ты подожди чуть-чуть... Еще немного...   Скоро.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</a:t>
            </a:r>
          </a:p>
          <a:p>
            <a:pPr algn="r"/>
            <a:r>
              <a:rPr lang="ru-RU" b="1" i="1" dirty="0" smtClean="0"/>
              <a:t>Влад Снегирёв</a:t>
            </a:r>
            <a:endParaRPr lang="ru-RU" b="1" i="1" dirty="0"/>
          </a:p>
        </p:txBody>
      </p:sp>
      <p:pic>
        <p:nvPicPr>
          <p:cNvPr id="4" name="Рисунок 3" descr="http://cover.mreadz.com/17/16576_bol_razlu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1976436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reading.life/illustrations/1027/1027571-cov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71942"/>
            <a:ext cx="21907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1-tub-ru.yandex.net/i?id=7db05db12878284e7c18ce1296dffc92&amp;n=33&amp;h=17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5357826"/>
            <a:ext cx="2619375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60648"/>
            <a:ext cx="81439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</a:t>
            </a:r>
            <a:r>
              <a:rPr lang="ru-RU" sz="5300" dirty="0" smtClean="0"/>
              <a:t> </a:t>
            </a:r>
            <a:r>
              <a:rPr lang="ru-RU" sz="4000" dirty="0" smtClean="0"/>
              <a:t>Если цитата приводится не полностью, то на месте пропуска ставится многоточие.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r>
              <a:rPr lang="ru-RU" dirty="0" smtClean="0"/>
              <a:t>Вот как о том же самом рассуждает философ </a:t>
            </a:r>
            <a:r>
              <a:rPr lang="ru-RU" dirty="0" err="1" smtClean="0"/>
              <a:t>С.Г.Кара-Мурза</a:t>
            </a:r>
            <a:r>
              <a:rPr lang="ru-RU" dirty="0" smtClean="0"/>
              <a:t> :     Прочитать «Тараса </a:t>
            </a:r>
            <a:r>
              <a:rPr lang="ru-RU" dirty="0" err="1" smtClean="0"/>
              <a:t>Бульбу</a:t>
            </a:r>
            <a:r>
              <a:rPr lang="ru-RU" dirty="0" smtClean="0"/>
              <a:t>» или томик пословиц   сегодня не удовольствие, а лечение     .</a:t>
            </a:r>
            <a:endParaRPr lang="ru-RU" dirty="0"/>
          </a:p>
        </p:txBody>
      </p:sp>
      <p:pic>
        <p:nvPicPr>
          <p:cNvPr id="3074" name="Picture 2" descr="C:\Users\user\Desktop\1367218914_kavychki-e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571744"/>
            <a:ext cx="349465" cy="361379"/>
          </a:xfrm>
          <a:prstGeom prst="rect">
            <a:avLst/>
          </a:prstGeom>
          <a:noFill/>
        </p:spPr>
      </p:pic>
      <p:pic>
        <p:nvPicPr>
          <p:cNvPr id="3075" name="Picture 3" descr="C:\Users\user\Desktop\1367218914_kavychki-e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15338" y="3571876"/>
            <a:ext cx="349465" cy="361379"/>
          </a:xfrm>
          <a:prstGeom prst="rect">
            <a:avLst/>
          </a:prstGeom>
          <a:noFill/>
        </p:spPr>
      </p:pic>
      <p:pic>
        <p:nvPicPr>
          <p:cNvPr id="3077" name="Picture 5" descr="C:\Users\user\Desktop\тт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3286124"/>
            <a:ext cx="432047" cy="99433"/>
          </a:xfrm>
          <a:prstGeom prst="rect">
            <a:avLst/>
          </a:prstGeom>
          <a:noFill/>
        </p:spPr>
      </p:pic>
      <p:pic>
        <p:nvPicPr>
          <p:cNvPr id="7" name="Рисунок 6" descr="http://webkamerton.ru/wp-content/plugins/simple-post-thumbnails/timthumb.php?src=/wp-content/thumbnails/2799.jpg&amp;w=400&amp;h=300&amp;zc=1&amp;ft=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ews.sarbc.ru/images/orig/2014/07/img_3ixXX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357694"/>
            <a:ext cx="2038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</a:t>
            </a:r>
            <a:r>
              <a:rPr lang="ru-RU" sz="4000" dirty="0" smtClean="0"/>
              <a:t>Эпиграфы обычно пишутся без кавычек, как правило, в правом верхнем углу, а ссылка на автора дается без скобок и помещается ниже самого эпиграфа.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32480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Например:</a:t>
            </a:r>
          </a:p>
          <a:p>
            <a:pPr>
              <a:buNone/>
            </a:pPr>
            <a:r>
              <a:rPr lang="ru-RU" sz="3600" dirty="0" smtClean="0"/>
              <a:t>                                          </a:t>
            </a:r>
            <a:r>
              <a:rPr lang="ru-RU" sz="2400" b="1" i="1" dirty="0" smtClean="0"/>
              <a:t>Хорошая книга – просто праздник.</a:t>
            </a:r>
          </a:p>
          <a:p>
            <a:pPr>
              <a:buNone/>
            </a:pPr>
            <a:r>
              <a:rPr lang="ru-RU" sz="2400" b="1" i="1" dirty="0" smtClean="0"/>
              <a:t>                                                                                                                     М.Горький</a:t>
            </a:r>
            <a:endParaRPr lang="ru-RU" sz="2400" b="1" i="1" dirty="0"/>
          </a:p>
        </p:txBody>
      </p:sp>
      <p:pic>
        <p:nvPicPr>
          <p:cNvPr id="4" name="Рисунок 3" descr="http://sluzhuotechestvu.info/images/13-09/img-297246-31fe0b6c7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300039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uidedolomiti.com/wp-content/uploads/libr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92917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Процитируй разными способами!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Вовремя прочитанная книга – огромная удача. (П.А. Павленко, русский писатель) </a:t>
            </a:r>
            <a:endParaRPr lang="ru-RU" dirty="0"/>
          </a:p>
        </p:txBody>
      </p:sp>
      <p:pic>
        <p:nvPicPr>
          <p:cNvPr id="4" name="Рисунок 3" descr="http://www.fotosoyuz.ru/preview/600x600-p2owd7/o7/3253q7/600x600,fs-markgrinberg-02,61,M-Gr-61-26.jpg?fkwle1v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472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etalk.org/petalk.org/graphics/research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929066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Проверяем!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П.А. Павленко, русский писатель, утверждал: «Вовремя прочитанная книга – огромная удача».</a:t>
            </a:r>
          </a:p>
          <a:p>
            <a:r>
              <a:rPr lang="ru-RU" dirty="0" smtClean="0"/>
              <a:t>П.А. Павленко, русский писатель, считал, что «вовремя прочитанная книга – огромная удача».</a:t>
            </a:r>
          </a:p>
          <a:p>
            <a:r>
              <a:rPr lang="ru-RU" dirty="0" smtClean="0"/>
              <a:t>П.А. Павленко, русский писатель, утверждал: «… прочитанная книга – огромная удача».</a:t>
            </a:r>
          </a:p>
          <a:p>
            <a:endParaRPr lang="ru-RU" dirty="0"/>
          </a:p>
        </p:txBody>
      </p:sp>
      <p:pic>
        <p:nvPicPr>
          <p:cNvPr id="4" name="Рисунок 3" descr="http://rack.2.mshcdn.com/media/ZgkyMDEyLzEyLzA0LzJmL2FwcGxlcGF0ZW50LmFKOS5qcGcKcAl0aHVtYgk5NTB4NTM0IwplCWpwZw/21057ea6/743/apple-patents-the-virtual-page-turn-60ed04b77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500702"/>
            <a:ext cx="1557299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</TotalTime>
  <Words>344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к уроку  в 11 классе  «Знаки препинания при цитатах»</vt:lpstr>
      <vt:lpstr>Цитатой называют чужие слова, вставленные в текст чьего-нибудь сочинения или устного сообщения.</vt:lpstr>
      <vt:lpstr>1. Если цитата является частью предложения, то она выделяется только кавычками.</vt:lpstr>
      <vt:lpstr>2. Если цитата представляет с собой целое предложение, то она выделяется теми же знаками , что и прямая речь.</vt:lpstr>
      <vt:lpstr>3. При цитировании стихотворного текста  с точным воспроизведением строк кавычки не ставятся.</vt:lpstr>
      <vt:lpstr>5. Если цитата приводится не полностью, то на месте пропуска ставится многоточие.</vt:lpstr>
      <vt:lpstr>6. Эпиграфы обычно пишутся без кавычек, как правило, в правом верхнем углу, а ссылка на автора дается без скобок и помещается ниже самого эпиграфа. </vt:lpstr>
      <vt:lpstr>Процитируй разными способами!</vt:lpstr>
      <vt:lpstr>Проверяем!</vt:lpstr>
      <vt:lpstr>Домашнее задание</vt:lpstr>
      <vt:lpstr>Подведём итоги</vt:lpstr>
      <vt:lpstr>Спасибо за работу!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препинания при цитатах.</dc:title>
  <dc:creator>user</dc:creator>
  <cp:lastModifiedBy>Admin</cp:lastModifiedBy>
  <cp:revision>30</cp:revision>
  <dcterms:created xsi:type="dcterms:W3CDTF">2014-04-05T10:06:40Z</dcterms:created>
  <dcterms:modified xsi:type="dcterms:W3CDTF">2015-08-24T21:21:49Z</dcterms:modified>
</cp:coreProperties>
</file>