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65" r:id="rId3"/>
    <p:sldId id="259" r:id="rId4"/>
    <p:sldId id="257" r:id="rId5"/>
    <p:sldId id="266" r:id="rId6"/>
    <p:sldId id="260" r:id="rId7"/>
    <p:sldId id="261" r:id="rId8"/>
    <p:sldId id="263" r:id="rId9"/>
    <p:sldId id="272" r:id="rId10"/>
    <p:sldId id="262" r:id="rId11"/>
    <p:sldId id="268" r:id="rId12"/>
    <p:sldId id="264" r:id="rId13"/>
    <p:sldId id="273" r:id="rId14"/>
    <p:sldId id="269" r:id="rId15"/>
    <p:sldId id="270" r:id="rId16"/>
    <p:sldId id="271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C1D5"/>
    <a:srgbClr val="3B22F2"/>
    <a:srgbClr val="2717F1"/>
    <a:srgbClr val="131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311B-21E9-438E-B4B0-411A9C5595B6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DB4F-63F1-429C-B640-B179DBE1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3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311B-21E9-438E-B4B0-411A9C5595B6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DB4F-63F1-429C-B640-B179DBE1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1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311B-21E9-438E-B4B0-411A9C5595B6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DB4F-63F1-429C-B640-B179DBE1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311B-21E9-438E-B4B0-411A9C5595B6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DB4F-63F1-429C-B640-B179DBE1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0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311B-21E9-438E-B4B0-411A9C5595B6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DB4F-63F1-429C-B640-B179DBE1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3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311B-21E9-438E-B4B0-411A9C5595B6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DB4F-63F1-429C-B640-B179DBE1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1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311B-21E9-438E-B4B0-411A9C5595B6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DB4F-63F1-429C-B640-B179DBE1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311B-21E9-438E-B4B0-411A9C5595B6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DB4F-63F1-429C-B640-B179DBE1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79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311B-21E9-438E-B4B0-411A9C5595B6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DB4F-63F1-429C-B640-B179DBE1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8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311B-21E9-438E-B4B0-411A9C5595B6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DB4F-63F1-429C-B640-B179DBE1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4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311B-21E9-438E-B4B0-411A9C5595B6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DB4F-63F1-429C-B640-B179DBE1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6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79C1D5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7311B-21E9-438E-B4B0-411A9C5595B6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DB4F-63F1-429C-B640-B179DBE1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0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416040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pic>
        <p:nvPicPr>
          <p:cNvPr id="8204" name="Picture 12" descr="C:\Users\admin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4792"/>
            <a:ext cx="86868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2591780" y="259097"/>
            <a:ext cx="3960440" cy="707886"/>
            <a:chOff x="6012160" y="917475"/>
            <a:chExt cx="3960440" cy="70788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012160" y="917475"/>
              <a:ext cx="3960440" cy="707886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i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Устный счёт</a:t>
              </a:r>
              <a:endParaRPr lang="ru-RU" sz="40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989" y="981835"/>
              <a:ext cx="555458" cy="579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0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416040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2" name="Прямоугольник 1"/>
          <p:cNvSpPr/>
          <p:nvPr/>
        </p:nvSpPr>
        <p:spPr>
          <a:xfrm>
            <a:off x="4384104" y="1340768"/>
            <a:ext cx="4536504" cy="223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i="1" dirty="0" smtClean="0">
                <a:effectLst/>
                <a:latin typeface="Times New Roman"/>
                <a:ea typeface="Times New Roman"/>
                <a:cs typeface="Times New Roman"/>
              </a:rPr>
              <a:t>Три </a:t>
            </a:r>
            <a:r>
              <a:rPr lang="ru-RU" sz="2200" i="1" dirty="0" err="1" smtClean="0">
                <a:effectLst/>
                <a:latin typeface="Times New Roman"/>
                <a:ea typeface="Times New Roman"/>
                <a:cs typeface="Times New Roman"/>
              </a:rPr>
              <a:t>агитоса</a:t>
            </a:r>
            <a:r>
              <a:rPr lang="ru-RU" sz="2200" i="1" dirty="0" smtClean="0">
                <a:effectLst/>
                <a:latin typeface="Times New Roman"/>
                <a:ea typeface="Times New Roman"/>
                <a:cs typeface="Times New Roman"/>
              </a:rPr>
              <a:t> (от латинского </a:t>
            </a:r>
            <a:r>
              <a:rPr lang="en-US" sz="2200" i="1" dirty="0" err="1" smtClean="0">
                <a:effectLst/>
                <a:latin typeface="Times New Roman"/>
                <a:ea typeface="Times New Roman"/>
                <a:cs typeface="Times New Roman"/>
              </a:rPr>
              <a:t>agito</a:t>
            </a:r>
            <a:r>
              <a:rPr lang="ru-RU" sz="2200" i="1" dirty="0" smtClean="0">
                <a:effectLst/>
                <a:latin typeface="Times New Roman"/>
                <a:ea typeface="Times New Roman"/>
                <a:cs typeface="Times New Roman"/>
              </a:rPr>
              <a:t> – «приводить в движение, двигать»):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500" i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>Красный </a:t>
            </a:r>
            <a:r>
              <a:rPr lang="ru-RU" sz="2400" b="1" i="1" dirty="0" err="1" smtClean="0">
                <a:effectLst/>
                <a:latin typeface="Times New Roman"/>
                <a:ea typeface="Times New Roman"/>
                <a:cs typeface="Times New Roman"/>
              </a:rPr>
              <a:t>агитос</a:t>
            </a:r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>разум,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>Зеленый </a:t>
            </a:r>
            <a:r>
              <a:rPr lang="ru-RU" sz="2400" b="1" i="1" dirty="0" err="1" smtClean="0">
                <a:effectLst/>
                <a:latin typeface="Times New Roman"/>
                <a:ea typeface="Times New Roman"/>
                <a:cs typeface="Times New Roman"/>
              </a:rPr>
              <a:t>агитос</a:t>
            </a:r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> – тело,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>Синий </a:t>
            </a:r>
            <a:r>
              <a:rPr lang="ru-RU" sz="2400" b="1" i="1" dirty="0" err="1" smtClean="0">
                <a:effectLst/>
                <a:latin typeface="Times New Roman"/>
                <a:ea typeface="Times New Roman"/>
                <a:cs typeface="Times New Roman"/>
              </a:rPr>
              <a:t>агитос</a:t>
            </a:r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> – дух.</a:t>
            </a:r>
            <a:r>
              <a:rPr lang="ru-RU" sz="2400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548680"/>
            <a:ext cx="6912768" cy="646331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797151"/>
            <a:ext cx="669674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>Девиз </a:t>
            </a:r>
            <a:r>
              <a:rPr lang="ru-RU" sz="3200" b="1" i="1" dirty="0" err="1" smtClean="0">
                <a:effectLst/>
                <a:latin typeface="Times New Roman"/>
                <a:ea typeface="Times New Roman"/>
                <a:cs typeface="Times New Roman"/>
              </a:rPr>
              <a:t>Паралимпийских</a:t>
            </a: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> игр: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i="1" dirty="0" smtClean="0">
                <a:effectLst/>
                <a:latin typeface="Times New Roman"/>
                <a:ea typeface="Times New Roman"/>
                <a:cs typeface="Times New Roman"/>
              </a:rPr>
              <a:t>Spirit in Motion</a:t>
            </a:r>
            <a:r>
              <a:rPr lang="ru-RU" sz="3200" b="1" i="1" dirty="0" smtClean="0">
                <a:effectLst/>
                <a:latin typeface="Times New Roman"/>
                <a:ea typeface="Times New Roman"/>
                <a:cs typeface="Times New Roman"/>
              </a:rPr>
              <a:t> – Дух в Движении!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4099" name="Picture 3" descr="C:\Users\admin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03196" cy="285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admin\Desktop\картинки к презентации\47e03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10" y="3574808"/>
            <a:ext cx="1877885" cy="254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755576" y="236078"/>
            <a:ext cx="7992888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5400" b="1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2</a:t>
            </a:r>
            <a:r>
              <a:rPr lang="ru-RU" sz="54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 остановка</a:t>
            </a:r>
          </a:p>
          <a:p>
            <a:pPr algn="ctr"/>
            <a:r>
              <a:rPr lang="ru-RU" sz="60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Ледовая арена «Шайба»</a:t>
            </a:r>
          </a:p>
        </p:txBody>
      </p:sp>
      <p:pic>
        <p:nvPicPr>
          <p:cNvPr id="11267" name="Picture 3" descr="C:\Users\admin\Desktop\картинки к презентации\шай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4910"/>
            <a:ext cx="7992888" cy="474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416040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610816"/>
              </p:ext>
            </p:extLst>
          </p:nvPr>
        </p:nvGraphicFramePr>
        <p:xfrm>
          <a:off x="414642" y="2276872"/>
          <a:ext cx="8314716" cy="52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Формула" r:id="rId3" imgW="3187700" imgH="203200" progId="Equation.3">
                  <p:embed/>
                </p:oleObj>
              </mc:Choice>
              <mc:Fallback>
                <p:oleObj name="Формула" r:id="rId3" imgW="31877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42" y="2276872"/>
                        <a:ext cx="8314716" cy="521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506287"/>
              </p:ext>
            </p:extLst>
          </p:nvPr>
        </p:nvGraphicFramePr>
        <p:xfrm>
          <a:off x="179512" y="3140968"/>
          <a:ext cx="8811117" cy="52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Формула" r:id="rId5" imgW="3378200" imgH="203200" progId="Equation.3">
                  <p:embed/>
                </p:oleObj>
              </mc:Choice>
              <mc:Fallback>
                <p:oleObj name="Формула" r:id="rId5" imgW="33782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140968"/>
                        <a:ext cx="8811117" cy="521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880940"/>
              </p:ext>
            </p:extLst>
          </p:nvPr>
        </p:nvGraphicFramePr>
        <p:xfrm>
          <a:off x="451872" y="3933056"/>
          <a:ext cx="8240256" cy="52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Формула" r:id="rId7" imgW="3162300" imgH="203200" progId="Equation.3">
                  <p:embed/>
                </p:oleObj>
              </mc:Choice>
              <mc:Fallback>
                <p:oleObj name="Формула" r:id="rId7" imgW="31623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72" y="3933056"/>
                        <a:ext cx="8240256" cy="521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94856"/>
              </p:ext>
            </p:extLst>
          </p:nvPr>
        </p:nvGraphicFramePr>
        <p:xfrm>
          <a:off x="414642" y="4797152"/>
          <a:ext cx="8314716" cy="52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Формула" r:id="rId9" imgW="3187700" imgH="203200" progId="Equation.3">
                  <p:embed/>
                </p:oleObj>
              </mc:Choice>
              <mc:Fallback>
                <p:oleObj name="Формула" r:id="rId9" imgW="31877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42" y="4797152"/>
                        <a:ext cx="8314716" cy="521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9512" y="764704"/>
            <a:ext cx="878497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>С помощью раскрытия скобок данные примеры можно решить гораздо проще и быстрее.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77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416040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grpSp>
        <p:nvGrpSpPr>
          <p:cNvPr id="7" name="Группа 6"/>
          <p:cNvGrpSpPr/>
          <p:nvPr/>
        </p:nvGrpSpPr>
        <p:grpSpPr>
          <a:xfrm>
            <a:off x="1331640" y="570610"/>
            <a:ext cx="6408712" cy="646331"/>
            <a:chOff x="5508104" y="1509411"/>
            <a:chExt cx="4938495" cy="42693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8104" y="1509411"/>
              <a:ext cx="4938495" cy="426939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Правила раскрытия скобок</a:t>
              </a:r>
              <a:endPara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277" y="1568773"/>
              <a:ext cx="333659" cy="30821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noFill/>
              <a:prstDash val="solid"/>
              <a:headEnd/>
              <a:tailEnd/>
            </a:ln>
            <a:effectLst/>
            <a:extLst/>
          </p:spPr>
        </p:pic>
      </p:grpSp>
      <p:sp>
        <p:nvSpPr>
          <p:cNvPr id="2" name="Прямоугольник 1"/>
          <p:cNvSpPr/>
          <p:nvPr/>
        </p:nvSpPr>
        <p:spPr>
          <a:xfrm>
            <a:off x="287524" y="1340768"/>
            <a:ext cx="856895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 smtClean="0">
                <a:effectLst/>
                <a:latin typeface="Times New Roman"/>
                <a:ea typeface="Times New Roman"/>
                <a:cs typeface="Times New Roman"/>
              </a:rPr>
              <a:t>Если перед скобками стоит знак плюс, то при их раскрытии оставляем знаки слагаемых без изменения.</a:t>
            </a:r>
            <a:endParaRPr lang="ru-RU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 smtClean="0">
                <a:effectLst/>
                <a:latin typeface="Times New Roman"/>
                <a:ea typeface="Times New Roman"/>
                <a:cs typeface="Times New Roman"/>
              </a:rPr>
              <a:t>Если перед скобками стоит знак минус, то при их раскрытии нужно изменить знаки слагаемых на противоположные.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3135685"/>
            <a:ext cx="585268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Times New Roman"/>
                <a:cs typeface="Times New Roman"/>
              </a:rPr>
              <a:t>Если перед скобкой </a:t>
            </a: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минус</a:t>
            </a:r>
            <a:r>
              <a:rPr lang="ru-RU" sz="2800" i="1" dirty="0" smtClean="0">
                <a:effectLst/>
                <a:latin typeface="Times New Roman"/>
                <a:ea typeface="Times New Roman"/>
                <a:cs typeface="Times New Roman"/>
              </a:rPr>
              <a:t>,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Times New Roman"/>
                <a:cs typeface="Times New Roman"/>
              </a:rPr>
              <a:t>Он ведёт себя как вирус.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Times New Roman"/>
                <a:cs typeface="Times New Roman"/>
              </a:rPr>
              <a:t>Скобки сразу все съедает,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Times New Roman"/>
                <a:cs typeface="Times New Roman"/>
              </a:rPr>
              <a:t>Всем, кто в скобках, знак </a:t>
            </a: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меняет</a:t>
            </a:r>
            <a:r>
              <a:rPr lang="ru-RU" sz="2800" i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Times New Roman"/>
                <a:cs typeface="Times New Roman"/>
              </a:rPr>
              <a:t>Ну, а если </a:t>
            </a: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плюс</a:t>
            </a:r>
            <a:r>
              <a:rPr lang="ru-RU" sz="2800" i="1" dirty="0" smtClean="0">
                <a:effectLst/>
                <a:latin typeface="Times New Roman"/>
                <a:ea typeface="Times New Roman"/>
                <a:cs typeface="Times New Roman"/>
              </a:rPr>
              <a:t> стоит,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Times New Roman"/>
                <a:cs typeface="Times New Roman"/>
              </a:rPr>
              <a:t>Он все знаки </a:t>
            </a: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сохранит</a:t>
            </a:r>
            <a:r>
              <a:rPr lang="ru-RU" sz="2800" i="1" dirty="0" smtClean="0">
                <a:effectLst/>
                <a:latin typeface="Times New Roman"/>
                <a:ea typeface="Times New Roman"/>
                <a:cs typeface="Times New Roman"/>
              </a:rPr>
              <a:t>!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17410" name="Picture 2" descr="C:\Users\admin\Desktop\картинки к презентации\snegin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2" y="3026140"/>
            <a:ext cx="2540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454639" y="300818"/>
            <a:ext cx="8689361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5400" b="1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3</a:t>
            </a:r>
            <a:r>
              <a:rPr lang="ru-RU" sz="54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 остановка</a:t>
            </a:r>
          </a:p>
          <a:p>
            <a:pPr algn="ctr"/>
            <a:r>
              <a:rPr lang="ru-RU" sz="51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Дворец Зимнего спорта «Айсберг»</a:t>
            </a:r>
          </a:p>
        </p:txBody>
      </p:sp>
      <p:pic>
        <p:nvPicPr>
          <p:cNvPr id="12290" name="Picture 2" descr="C:\Users\admin\Desktop\картинки к презентации\айсберг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" y="2008978"/>
            <a:ext cx="7365541" cy="47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525016" y="346255"/>
            <a:ext cx="86189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50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4 </a:t>
            </a:r>
            <a:r>
              <a:rPr lang="ru-RU" sz="50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остановка: Конькобежный </a:t>
            </a:r>
            <a:r>
              <a:rPr lang="ru-RU" sz="50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центр</a:t>
            </a:r>
            <a:r>
              <a:rPr lang="ru-RU" sz="54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 «Адлер – Арена»</a:t>
            </a:r>
          </a:p>
        </p:txBody>
      </p:sp>
      <p:pic>
        <p:nvPicPr>
          <p:cNvPr id="13314" name="Picture 2" descr="C:\Users\admin\Desktop\картинки к презентации\адлер арен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77" y="2088884"/>
            <a:ext cx="7118312" cy="474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454641" y="260648"/>
            <a:ext cx="868935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6000" b="1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5</a:t>
            </a:r>
            <a:r>
              <a:rPr lang="ru-RU" sz="60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 остановка</a:t>
            </a:r>
          </a:p>
          <a:p>
            <a:pPr algn="ctr"/>
            <a:r>
              <a:rPr lang="ru-RU" sz="50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Медальная площадь «</a:t>
            </a:r>
            <a:r>
              <a:rPr lang="ru-RU" sz="5000" b="1" dirty="0" err="1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Медал</a:t>
            </a:r>
            <a:r>
              <a:rPr lang="ru-RU" sz="50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 плаза»</a:t>
            </a:r>
          </a:p>
        </p:txBody>
      </p:sp>
      <p:pic>
        <p:nvPicPr>
          <p:cNvPr id="14338" name="Picture 2" descr="C:\Users\admin\Desktop\картинки к презентации\медал плаза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86" y="1975693"/>
            <a:ext cx="7159267" cy="47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416040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2" name="Прямоугольник 1"/>
          <p:cNvSpPr/>
          <p:nvPr/>
        </p:nvSpPr>
        <p:spPr>
          <a:xfrm>
            <a:off x="179512" y="1988840"/>
            <a:ext cx="8784976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Чем занимались на уроке?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С каким знаком при раскрытии скобок возникает больше всего проблем и трудностей? С каким меньше?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Где нам потребуются правила раскрытия скобок?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548680"/>
            <a:ext cx="4032448" cy="646331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урока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 descr="C:\Users\admin\Desktop\картинки к презентации\506973_html_2c86f4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1634"/>
            <a:ext cx="1376363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grpSp>
        <p:nvGrpSpPr>
          <p:cNvPr id="14" name="Группа 13"/>
          <p:cNvGrpSpPr/>
          <p:nvPr/>
        </p:nvGrpSpPr>
        <p:grpSpPr>
          <a:xfrm>
            <a:off x="2411760" y="373294"/>
            <a:ext cx="4536504" cy="646331"/>
            <a:chOff x="6012160" y="917475"/>
            <a:chExt cx="4536504" cy="64633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012160" y="917475"/>
              <a:ext cx="4536504" cy="646331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i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Домашнее задание</a:t>
              </a:r>
              <a:endParaRPr lang="ru-RU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4" y="1018583"/>
              <a:ext cx="425934" cy="444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34" name="Picture 2" descr="C:\Users\admin\Desktop\картинки к презентации\mascot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92" y="4293096"/>
            <a:ext cx="1905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5" name="Прямоугольник 14"/>
          <p:cNvSpPr/>
          <p:nvPr/>
        </p:nvSpPr>
        <p:spPr>
          <a:xfrm>
            <a:off x="611560" y="1484784"/>
            <a:ext cx="8352928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15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</a:t>
            </a:r>
            <a:r>
              <a:rPr lang="en-US" sz="115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!</a:t>
            </a:r>
            <a:endParaRPr lang="ru-RU" sz="115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416040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418733"/>
              </p:ext>
            </p:extLst>
          </p:nvPr>
        </p:nvGraphicFramePr>
        <p:xfrm>
          <a:off x="395536" y="2492896"/>
          <a:ext cx="2388115" cy="5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Формула" r:id="rId3" imgW="837836" imgH="203112" progId="Equation.3">
                  <p:embed/>
                </p:oleObj>
              </mc:Choice>
              <mc:Fallback>
                <p:oleObj name="Формула" r:id="rId3" imgW="837836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492896"/>
                        <a:ext cx="2388115" cy="567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05892"/>
              </p:ext>
            </p:extLst>
          </p:nvPr>
        </p:nvGraphicFramePr>
        <p:xfrm>
          <a:off x="5004048" y="2420888"/>
          <a:ext cx="1986156" cy="5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Формула" r:id="rId5" imgW="698197" imgH="203112" progId="Equation.3">
                  <p:embed/>
                </p:oleObj>
              </mc:Choice>
              <mc:Fallback>
                <p:oleObj name="Формула" r:id="rId5" imgW="698197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420888"/>
                        <a:ext cx="1986156" cy="567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772041"/>
              </p:ext>
            </p:extLst>
          </p:nvPr>
        </p:nvGraphicFramePr>
        <p:xfrm>
          <a:off x="395536" y="3068960"/>
          <a:ext cx="2742786" cy="5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Формула" r:id="rId7" imgW="965200" imgH="203200" progId="Equation.3">
                  <p:embed/>
                </p:oleObj>
              </mc:Choice>
              <mc:Fallback>
                <p:oleObj name="Формула" r:id="rId7" imgW="9652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068960"/>
                        <a:ext cx="2742786" cy="567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43093"/>
              </p:ext>
            </p:extLst>
          </p:nvPr>
        </p:nvGraphicFramePr>
        <p:xfrm>
          <a:off x="5004048" y="2996952"/>
          <a:ext cx="2411760" cy="5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Формула" r:id="rId9" imgW="850531" imgH="203112" progId="Equation.3">
                  <p:embed/>
                </p:oleObj>
              </mc:Choice>
              <mc:Fallback>
                <p:oleObj name="Формула" r:id="rId9" imgW="850531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996952"/>
                        <a:ext cx="2411760" cy="567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806721"/>
              </p:ext>
            </p:extLst>
          </p:nvPr>
        </p:nvGraphicFramePr>
        <p:xfrm>
          <a:off x="395536" y="3645024"/>
          <a:ext cx="1702419" cy="5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Формула" r:id="rId11" imgW="596641" imgH="203112" progId="Equation.3">
                  <p:embed/>
                </p:oleObj>
              </mc:Choice>
              <mc:Fallback>
                <p:oleObj name="Формула" r:id="rId11" imgW="596641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645024"/>
                        <a:ext cx="1702419" cy="567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913438"/>
              </p:ext>
            </p:extLst>
          </p:nvPr>
        </p:nvGraphicFramePr>
        <p:xfrm>
          <a:off x="5004048" y="3573016"/>
          <a:ext cx="1796997" cy="49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Формула" r:id="rId13" imgW="634449" imgH="177646" progId="Equation.3">
                  <p:embed/>
                </p:oleObj>
              </mc:Choice>
              <mc:Fallback>
                <p:oleObj name="Формула" r:id="rId13" imgW="634449" imgH="1776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573016"/>
                        <a:ext cx="1796997" cy="496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385203"/>
              </p:ext>
            </p:extLst>
          </p:nvPr>
        </p:nvGraphicFramePr>
        <p:xfrm>
          <a:off x="395536" y="4149080"/>
          <a:ext cx="3712218" cy="5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Формула" r:id="rId15" imgW="1307532" imgH="203112" progId="Equation.3">
                  <p:embed/>
                </p:oleObj>
              </mc:Choice>
              <mc:Fallback>
                <p:oleObj name="Формула" r:id="rId15" imgW="1307532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149080"/>
                        <a:ext cx="3712218" cy="567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057466"/>
              </p:ext>
            </p:extLst>
          </p:nvPr>
        </p:nvGraphicFramePr>
        <p:xfrm>
          <a:off x="5017086" y="4077072"/>
          <a:ext cx="3925021" cy="5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Формула" r:id="rId17" imgW="1384300" imgH="203200" progId="Equation.3">
                  <p:embed/>
                </p:oleObj>
              </mc:Choice>
              <mc:Fallback>
                <p:oleObj name="Формула" r:id="rId17" imgW="13843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086" y="4077072"/>
                        <a:ext cx="3925021" cy="567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3973"/>
              </p:ext>
            </p:extLst>
          </p:nvPr>
        </p:nvGraphicFramePr>
        <p:xfrm>
          <a:off x="395536" y="4653136"/>
          <a:ext cx="2151668" cy="5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Формула" r:id="rId19" imgW="761669" imgH="203112" progId="Equation.3">
                  <p:embed/>
                </p:oleObj>
              </mc:Choice>
              <mc:Fallback>
                <p:oleObj name="Формула" r:id="rId19" imgW="761669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653136"/>
                        <a:ext cx="2151668" cy="567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701928"/>
              </p:ext>
            </p:extLst>
          </p:nvPr>
        </p:nvGraphicFramePr>
        <p:xfrm>
          <a:off x="5004048" y="4653136"/>
          <a:ext cx="1867931" cy="5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Формула" r:id="rId21" imgW="660113" imgH="203112" progId="Equation.3">
                  <p:embed/>
                </p:oleObj>
              </mc:Choice>
              <mc:Fallback>
                <p:oleObj name="Формула" r:id="rId21" imgW="660113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653136"/>
                        <a:ext cx="1867931" cy="567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200372"/>
              </p:ext>
            </p:extLst>
          </p:nvPr>
        </p:nvGraphicFramePr>
        <p:xfrm>
          <a:off x="395536" y="5229200"/>
          <a:ext cx="2742786" cy="5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Формула" r:id="rId23" imgW="965200" imgH="203200" progId="Equation.3">
                  <p:embed/>
                </p:oleObj>
              </mc:Choice>
              <mc:Fallback>
                <p:oleObj name="Формула" r:id="rId23" imgW="9652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229200"/>
                        <a:ext cx="2742786" cy="567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307309"/>
              </p:ext>
            </p:extLst>
          </p:nvPr>
        </p:nvGraphicFramePr>
        <p:xfrm>
          <a:off x="5004048" y="5229200"/>
          <a:ext cx="2411760" cy="56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Формула" r:id="rId25" imgW="850531" imgH="203112" progId="Equation.3">
                  <p:embed/>
                </p:oleObj>
              </mc:Choice>
              <mc:Fallback>
                <p:oleObj name="Формула" r:id="rId25" imgW="850531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229200"/>
                        <a:ext cx="2411760" cy="567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044318" y="987328"/>
            <a:ext cx="712879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>В чём различия между выражениями, записанными в данных двух столбиках?</a:t>
            </a:r>
            <a:endParaRPr lang="ru-RU" sz="2400" dirty="0">
              <a:ea typeface="Calibri"/>
              <a:cs typeface="Times New Roman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447763" y="289748"/>
            <a:ext cx="4248473" cy="646331"/>
            <a:chOff x="6012160" y="917475"/>
            <a:chExt cx="4248473" cy="64633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012160" y="917475"/>
              <a:ext cx="4248473" cy="646331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i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Устная разминка</a:t>
              </a:r>
              <a:endParaRPr lang="ru-RU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4" y="1018583"/>
              <a:ext cx="425934" cy="444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Стрелка вниз 18"/>
          <p:cNvSpPr/>
          <p:nvPr/>
        </p:nvSpPr>
        <p:spPr>
          <a:xfrm>
            <a:off x="585055" y="1418912"/>
            <a:ext cx="216024" cy="361782"/>
          </a:xfrm>
          <a:prstGeom prst="downArrow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8388424" y="1418912"/>
            <a:ext cx="216024" cy="361782"/>
          </a:xfrm>
          <a:prstGeom prst="downArrow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1881" y="1268760"/>
            <a:ext cx="8394615" cy="3016497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kern="0">
              <a:solidFill>
                <a:prstClr val="black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07688" y="620688"/>
            <a:ext cx="762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общеобразовательное учреждение – гимназия № 1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66283" y="5157192"/>
            <a:ext cx="59766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Дацко Елена Владимировна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математики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41881" y="1268760"/>
            <a:ext cx="8394615" cy="3016497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kern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1881" y="1268760"/>
            <a:ext cx="8401066" cy="30162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400" b="1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Раскрытие скобок</a:t>
            </a:r>
          </a:p>
          <a:p>
            <a:pPr algn="ctr"/>
            <a:r>
              <a:rPr lang="ru-RU" sz="6400" b="1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Путешествие по</a:t>
            </a:r>
          </a:p>
          <a:p>
            <a:pPr algn="ctr"/>
            <a:r>
              <a:rPr lang="ru-RU" sz="6200" b="1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Олимпийскому парку Сочи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75756" y="6223357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Клин, Московская область, 2014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732" y="439704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в 6 классе</a:t>
            </a:r>
          </a:p>
        </p:txBody>
      </p:sp>
      <p:pic>
        <p:nvPicPr>
          <p:cNvPr id="9218" name="Picture 2" descr="C:\Users\admin\Desktop\картинки к презентации\608px-sochi_2014_-_logo.svg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4" y="4922390"/>
            <a:ext cx="2917950" cy="13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9406" y="5733256"/>
            <a:ext cx="6548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урока: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урок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изучения нового материала.</a:t>
            </a:r>
            <a:endParaRPr lang="ru-RU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416040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7" name="Прямоугольник 6"/>
          <p:cNvSpPr/>
          <p:nvPr/>
        </p:nvSpPr>
        <p:spPr>
          <a:xfrm>
            <a:off x="344750" y="654737"/>
            <a:ext cx="6696743" cy="830997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</a:rPr>
              <a:t>Цель урока: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</a:rPr>
              <a:t>формирование умения раскрывать скобки с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</a:rPr>
              <a:t> учетом знака, стоящего перед скобками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</a:rPr>
              <a:t>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853" y="5033973"/>
            <a:ext cx="5884307" cy="41549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Развить </a:t>
            </a:r>
            <a:r>
              <a: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умение проводить сравнение</a:t>
            </a:r>
            <a:r>
              <a:rPr kumimoji="0" lang="ru-RU" sz="2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и анализ</a:t>
            </a:r>
            <a:endParaRPr kumimoji="0" lang="ru-RU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2309029"/>
            <a:ext cx="6048673" cy="76944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Сформировать способность к раскрытию скобок с учетом знака, стоящего перед ними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855" y="3226152"/>
            <a:ext cx="4752528" cy="110799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Закрепить вычислительные</a:t>
            </a:r>
            <a:r>
              <a:rPr kumimoji="0" lang="ru-RU" sz="2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навыки при работе с положительными и отрицательными числами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630877"/>
            <a:ext cx="2520280" cy="52322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Задачи урока: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2" y="1712159"/>
            <a:ext cx="1193740" cy="11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7854" y="4472280"/>
            <a:ext cx="5812298" cy="430887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Закрепить понятие противоположных чисел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48" y="703745"/>
            <a:ext cx="1685941" cy="143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33245" y="4241614"/>
            <a:ext cx="2857322" cy="110799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Воспитать умение слушать и слышать других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42385" y="3270774"/>
            <a:ext cx="3948182" cy="76944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Развить</a:t>
            </a:r>
            <a:r>
              <a:rPr kumimoji="0" lang="ru-RU" sz="2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аргументированную математическую речь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>
            <a:off x="301562" y="0"/>
            <a:ext cx="0" cy="685800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454641" y="0"/>
            <a:ext cx="0" cy="685800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8" name="Прямоугольник 17"/>
          <p:cNvSpPr/>
          <p:nvPr/>
        </p:nvSpPr>
        <p:spPr>
          <a:xfrm>
            <a:off x="496493" y="362011"/>
            <a:ext cx="868936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60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1 остановка</a:t>
            </a:r>
          </a:p>
          <a:p>
            <a:pPr algn="ctr"/>
            <a:r>
              <a:rPr lang="ru-RU" sz="56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Олимпийский стадион «</a:t>
            </a:r>
            <a:r>
              <a:rPr lang="ru-RU" sz="5600" b="1" dirty="0" err="1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Фишт</a:t>
            </a:r>
            <a:r>
              <a:rPr lang="ru-RU" sz="56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»</a:t>
            </a:r>
          </a:p>
        </p:txBody>
      </p:sp>
      <p:pic>
        <p:nvPicPr>
          <p:cNvPr id="10242" name="Picture 2" descr="C:\Users\admin\Desktop\картинки к презентации\фиш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43639"/>
            <a:ext cx="6912768" cy="45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416040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pic>
        <p:nvPicPr>
          <p:cNvPr id="28" name="Рисунок 27" descr="C:\Users\admin\Desktop\__20140207_13041187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556792"/>
            <a:ext cx="8820980" cy="449251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1115616" y="620688"/>
            <a:ext cx="6912768" cy="707886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Олимпийских игр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416040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36424"/>
              </p:ext>
            </p:extLst>
          </p:nvPr>
        </p:nvGraphicFramePr>
        <p:xfrm>
          <a:off x="517036" y="1937365"/>
          <a:ext cx="5231350" cy="75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Формула" r:id="rId3" imgW="1384300" imgH="203200" progId="Equation.3">
                  <p:embed/>
                </p:oleObj>
              </mc:Choice>
              <mc:Fallback>
                <p:oleObj name="Формула" r:id="rId3" imgW="13843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36" y="1937365"/>
                        <a:ext cx="5231350" cy="7576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216552"/>
              </p:ext>
            </p:extLst>
          </p:nvPr>
        </p:nvGraphicFramePr>
        <p:xfrm>
          <a:off x="3441643" y="2691889"/>
          <a:ext cx="5231350" cy="75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Формула" r:id="rId5" imgW="1384300" imgH="203200" progId="Equation.3">
                  <p:embed/>
                </p:oleObj>
              </mc:Choice>
              <mc:Fallback>
                <p:oleObj name="Формула" r:id="rId5" imgW="13843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643" y="2691889"/>
                        <a:ext cx="5231350" cy="7576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577647"/>
              </p:ext>
            </p:extLst>
          </p:nvPr>
        </p:nvGraphicFramePr>
        <p:xfrm>
          <a:off x="517036" y="4027981"/>
          <a:ext cx="5050960" cy="75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Формула" r:id="rId7" imgW="1333500" imgH="203200" progId="Equation.3">
                  <p:embed/>
                </p:oleObj>
              </mc:Choice>
              <mc:Fallback>
                <p:oleObj name="Формула" r:id="rId7" imgW="13335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36" y="4027981"/>
                        <a:ext cx="5050960" cy="7576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102118"/>
              </p:ext>
            </p:extLst>
          </p:nvPr>
        </p:nvGraphicFramePr>
        <p:xfrm>
          <a:off x="517036" y="5392008"/>
          <a:ext cx="5050960" cy="75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Формула" r:id="rId9" imgW="1333500" imgH="203200" progId="Equation.3">
                  <p:embed/>
                </p:oleObj>
              </mc:Choice>
              <mc:Fallback>
                <p:oleObj name="Формула" r:id="rId9" imgW="13335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36" y="5392008"/>
                        <a:ext cx="5050960" cy="7576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17036" y="1182151"/>
            <a:ext cx="67208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Распределительное свойство: 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17307" y="3377525"/>
            <a:ext cx="63833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Вычитание суммы из числа: 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17036" y="4745677"/>
            <a:ext cx="63833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Вычитание числа из суммы: 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412" y="628978"/>
            <a:ext cx="8712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С правилами раскрытия скобок мы уже с Вами знакомы</a:t>
            </a:r>
            <a:endParaRPr lang="ru-RU" sz="28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23528" y="105758"/>
            <a:ext cx="2016224" cy="523220"/>
            <a:chOff x="5508104" y="1509411"/>
            <a:chExt cx="2016224" cy="5232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508104" y="1509411"/>
              <a:ext cx="2016224" cy="523220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Правила</a:t>
              </a:r>
              <a:endPara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942" y="1584284"/>
              <a:ext cx="373474" cy="37347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19050" cap="flat" cmpd="sng" algn="ctr">
              <a:noFill/>
              <a:prstDash val="solid"/>
              <a:headEnd/>
              <a:tailEnd/>
            </a:ln>
            <a:effectLst/>
            <a:extLst/>
          </p:spPr>
        </p:pic>
      </p:grpSp>
      <p:pic>
        <p:nvPicPr>
          <p:cNvPr id="2081" name="Picture 33" descr="C:\Users\admin\Desktop\картинки к презентации\Ssl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91" y="3403354"/>
            <a:ext cx="2272287" cy="28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416040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grpSp>
        <p:nvGrpSpPr>
          <p:cNvPr id="11" name="Группа 10"/>
          <p:cNvGrpSpPr/>
          <p:nvPr/>
        </p:nvGrpSpPr>
        <p:grpSpPr>
          <a:xfrm>
            <a:off x="179512" y="548680"/>
            <a:ext cx="2290697" cy="646331"/>
            <a:chOff x="6012160" y="917475"/>
            <a:chExt cx="2290697" cy="64633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012160" y="917475"/>
              <a:ext cx="2290697" cy="646331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</a:t>
              </a:r>
              <a:endPara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4" y="1018583"/>
              <a:ext cx="425934" cy="444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82216" y="649788"/>
            <a:ext cx="878497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		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Раскройте скобки и в соответствии с найденными ответами подпишите значения для каждой дуги символа </a:t>
            </a:r>
            <a:r>
              <a:rPr lang="ru-RU" sz="2800" dirty="0" err="1" smtClean="0">
                <a:effectLst/>
                <a:latin typeface="Times New Roman"/>
                <a:ea typeface="Times New Roman"/>
                <a:cs typeface="Times New Roman"/>
              </a:rPr>
              <a:t>Паралимпийских</a:t>
            </a: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 игр.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3074" name="Picture 2" descr="C:\Users\admin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" y="2244571"/>
            <a:ext cx="8983737" cy="14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6" y="3717032"/>
            <a:ext cx="3301841" cy="25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88640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67368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416040"/>
            <a:ext cx="9144000" cy="0"/>
          </a:xfrm>
          <a:prstGeom prst="line">
            <a:avLst/>
          </a:prstGeom>
          <a:noFill/>
          <a:ln w="101600" cap="flat" cmpd="sng" algn="ctr">
            <a:solidFill>
              <a:srgbClr val="002060"/>
            </a:solidFill>
            <a:prstDash val="solid"/>
          </a:ln>
          <a:effectLst/>
        </p:spPr>
      </p:cxnSp>
      <p:grpSp>
        <p:nvGrpSpPr>
          <p:cNvPr id="11" name="Группа 10"/>
          <p:cNvGrpSpPr/>
          <p:nvPr/>
        </p:nvGrpSpPr>
        <p:grpSpPr>
          <a:xfrm>
            <a:off x="179512" y="548680"/>
            <a:ext cx="2290697" cy="646331"/>
            <a:chOff x="6012160" y="917475"/>
            <a:chExt cx="2290697" cy="64633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012160" y="917475"/>
              <a:ext cx="2290697" cy="646331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i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4" y="1018583"/>
              <a:ext cx="425934" cy="444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82216" y="649788"/>
            <a:ext cx="878497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	      Раскройте скобки и в соответствии с найденными ответами подпишите значения для каждой дуги символа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Паралимпийских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игр.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 descr="C:\Users\admin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" y="2244571"/>
            <a:ext cx="8983737" cy="14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Безымянный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6" y="3734477"/>
            <a:ext cx="3276773" cy="25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27106" y="3889199"/>
            <a:ext cx="51125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69 спортсменов 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представляет нашу российскую команду на играх.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45 стран 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принимают участие в </a:t>
            </a: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XI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 smtClean="0">
                <a:effectLst/>
                <a:latin typeface="Times New Roman"/>
                <a:ea typeface="Times New Roman"/>
                <a:cs typeface="Times New Roman"/>
              </a:rPr>
              <a:t>Паралимпийских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 играх в Сочи.</a:t>
            </a:r>
            <a:endParaRPr lang="ru-RU" sz="16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72 комплекта наград 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будет разыграно в   </a:t>
            </a: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5 видах спорта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9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392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2014-03-09T15:10:44Z</dcterms:created>
  <dcterms:modified xsi:type="dcterms:W3CDTF">2014-03-10T07:53:15Z</dcterms:modified>
</cp:coreProperties>
</file>