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6" r:id="rId5"/>
    <p:sldId id="280" r:id="rId6"/>
    <p:sldId id="260" r:id="rId7"/>
    <p:sldId id="261" r:id="rId8"/>
    <p:sldId id="259" r:id="rId9"/>
    <p:sldId id="262" r:id="rId10"/>
    <p:sldId id="275" r:id="rId11"/>
    <p:sldId id="276" r:id="rId12"/>
    <p:sldId id="281" r:id="rId13"/>
    <p:sldId id="277" r:id="rId14"/>
    <p:sldId id="263" r:id="rId15"/>
    <p:sldId id="264" r:id="rId16"/>
    <p:sldId id="278" r:id="rId17"/>
    <p:sldId id="265" r:id="rId18"/>
    <p:sldId id="279" r:id="rId19"/>
    <p:sldId id="283" r:id="rId20"/>
    <p:sldId id="284" r:id="rId21"/>
    <p:sldId id="285" r:id="rId22"/>
    <p:sldId id="286" r:id="rId23"/>
    <p:sldId id="287" r:id="rId24"/>
    <p:sldId id="288" r:id="rId25"/>
    <p:sldId id="282" r:id="rId26"/>
    <p:sldId id="289" r:id="rId27"/>
    <p:sldId id="290" r:id="rId28"/>
    <p:sldId id="27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  <a:srgbClr val="003399"/>
    <a:srgbClr val="FFCC00"/>
    <a:srgbClr val="CC3300"/>
    <a:srgbClr val="FF99FF"/>
    <a:srgbClr val="FF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75" autoAdjust="0"/>
  </p:normalViewPr>
  <p:slideViewPr>
    <p:cSldViewPr>
      <p:cViewPr>
        <p:scale>
          <a:sx n="70" d="100"/>
          <a:sy n="70" d="100"/>
        </p:scale>
        <p:origin x="-31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5D6E08-17F1-4481-BDD1-D8425A58EF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E10F-A431-4DA3-99C2-9F11626588FE}" type="slidenum">
              <a:rPr lang="ru-RU"/>
              <a:pPr/>
              <a:t>4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http://t2.gstatic.com/images?q=tbn:ANd9GcQ8H8_O8mBTq8fCAliMg73MznHNLj3qTuvR_lSqbvdxCOjlgN4z</a:t>
            </a:r>
          </a:p>
          <a:p>
            <a:r>
              <a:rPr lang="ru-RU"/>
              <a:t>http://t3.gstatic.com/images?q=tbn:ANd9GcST9edM4W8rf0UDwwLhOiV3gDosjkP-neW9WkiFHj2vLZkNmNvK</a:t>
            </a:r>
          </a:p>
          <a:p>
            <a:r>
              <a:rPr lang="ru-RU"/>
              <a:t>http://www.wday.ru/shopping/outerwear/sleevelessjacket/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E10F-A431-4DA3-99C2-9F11626588FE}" type="slidenum">
              <a:rPr lang="ru-RU"/>
              <a:pPr/>
              <a:t>5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http://t2.gstatic.com/images?q=tbn:ANd9GcQ8H8_O8mBTq8fCAliMg73MznHNLj3qTuvR_lSqbvdxCOjlgN4z</a:t>
            </a:r>
          </a:p>
          <a:p>
            <a:r>
              <a:rPr lang="ru-RU" dirty="0"/>
              <a:t>http://t3.gstatic.com/images?q=tbn:ANd9GcST9edM4W8rf0UDwwLhOiV3gDosjkP-neW9WkiFHj2vLZkNmNvK</a:t>
            </a:r>
          </a:p>
          <a:p>
            <a:r>
              <a:rPr lang="ru-RU" dirty="0"/>
              <a:t>http://www.wday.ru/shopping/outerwear/sleevelessjacket/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B08E9-FE2C-42D5-AD7C-18DFF3113198}" type="slidenum">
              <a:rPr lang="ru-RU"/>
              <a:pPr/>
              <a:t>6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http://www.newacropol.ru/pub/Culture/Egypt/Hathor-Nefertari.jpg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B65F-C6D2-4151-A9D7-0615E5AF43BC}" type="slidenum">
              <a:rPr lang="ru-RU"/>
              <a:pPr/>
              <a:t>7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http://natalinarusa.blogspot.com/2011/04/blog-post.html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F874B-77FB-4344-86F1-541EC5C709B0}" type="slidenum">
              <a:rPr lang="ru-RU"/>
              <a:pPr/>
              <a:t>8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http://gorod.crimea.edu/librari/ist_cost/egipt/str_01.html</a:t>
            </a:r>
          </a:p>
          <a:p>
            <a:r>
              <a:rPr lang="ru-RU"/>
              <a:t>http://moikompas.ru/compas/moda_egipta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508D-B9E4-4A9C-BBA4-E4F6A22C2282}" type="slidenum">
              <a:rPr lang="ru-RU"/>
              <a:pPr/>
              <a:t>9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http://fashion.kirovchanka.ru/stati/istoriya-modyi/odezhda-drevnix-grekov</a:t>
            </a:r>
          </a:p>
          <a:p>
            <a:r>
              <a:rPr lang="ru-RU"/>
              <a:t>http://www.richeast.org/htwm/Greeks/costume/rituals.gif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CEE14-F09A-49EB-AD37-59DAD19D1E6B}" type="slidenum">
              <a:rPr lang="ru-RU"/>
              <a:pPr/>
              <a:t>14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http://raduga.edusite.ru/html/koroluk/html/drev_rus.htm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6A93-A094-4F8F-8A52-8D4F517880F2}" type="slidenum">
              <a:rPr lang="ru-RU"/>
              <a:pPr/>
              <a:t>15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http://wellconstruction.ru/konstr1/siluet-v-odezhde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47C32-F06E-44E2-9037-1C40370B71FC}" type="slidenum">
              <a:rPr lang="ru-RU"/>
              <a:pPr/>
              <a:t>17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http://tehnologia.59442s003.edusite.ru/p74aa1.html    http://ru.wikipedia.org/wiki/Стиль_одежды</a:t>
            </a:r>
          </a:p>
          <a:p>
            <a:r>
              <a:rPr lang="ru-RU"/>
              <a:t>http://lesita.com.ua/wp-content/Files/2010/03/5aefd81520f0_889.jpg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47A9B-1165-4C63-981D-90D2F8089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12F2-B16B-4F6B-BBF2-20B456020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6EACB-B335-433E-BF03-2ED5D66E3B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BE95BD-52E3-4E0F-8344-92E549437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93E9D-4995-47DE-A1F4-1B15181AB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14841-CD1C-40A6-BEFE-9E6CE882CB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4382F-5F0B-4293-8D64-E6199323B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FE9C7-DE1D-4C55-B46A-1B0BA748B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4519F-95EB-41D9-A5BE-95167D89C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E9DC7-2488-4ED6-AAEF-1414B69C0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6A98E-7B8A-44D3-8F49-FDF97BFE1F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02EB-CB52-4B41-B69B-E528DC0C5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2C3821-AE6A-4109-A442-8D540BBC8A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dnatakaya.ru/stil/stil-ampir-v-odezhde.html" TargetMode="External"/><Relationship Id="rId3" Type="http://schemas.openxmlformats.org/officeDocument/2006/relationships/hyperlink" Target="http://t3.gstatic.com/images?q=tbn:ANd9GcST9edM4W8rf0UDwwLhOiV3gDosjkP-neW9WkiFHj2vLZkNmNvK" TargetMode="External"/><Relationship Id="rId7" Type="http://schemas.openxmlformats.org/officeDocument/2006/relationships/hyperlink" Target="http://raduga.edusite.ru/html/koroluk/html/drev_rus.htm" TargetMode="External"/><Relationship Id="rId2" Type="http://schemas.openxmlformats.org/officeDocument/2006/relationships/hyperlink" Target="http://t2.gstatic.com/images?q=tbn:ANd9GcQ8H8_O8mBTq8fCAliMg73MznHNLj3qTuvR_lSqbvdxCOjlgN4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llconstruction.ru/konstr1/siluet-v-odezhde" TargetMode="External"/><Relationship Id="rId5" Type="http://schemas.openxmlformats.org/officeDocument/2006/relationships/hyperlink" Target="http://www.newacropol.ru/pub/Culture/Egypt/Hathor-Nefertari.jpg" TargetMode="External"/><Relationship Id="rId4" Type="http://schemas.openxmlformats.org/officeDocument/2006/relationships/hyperlink" Target="http://www.wday.ru/shopping/outerwear/sleevelessjacket/" TargetMode="External"/><Relationship Id="rId9" Type="http://schemas.openxmlformats.org/officeDocument/2006/relationships/hyperlink" Target="http://infoglaza.ru/tsvet-glaz/209-zritelnye-illyuzii-v-odezh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8820150" cy="3071834"/>
          </a:xfrm>
        </p:spPr>
        <p:txBody>
          <a:bodyPr/>
          <a:lstStyle/>
          <a:p>
            <a:r>
              <a:rPr lang="ru-RU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урока  технологии </a:t>
            </a:r>
            <a:r>
              <a:rPr lang="ru-RU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класс по </a:t>
            </a:r>
            <a:r>
              <a:rPr lang="ru-RU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теме </a:t>
            </a:r>
            <a:r>
              <a:rPr lang="ru-RU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Требования </a:t>
            </a:r>
            <a:r>
              <a:rPr lang="ru-RU" b="1" dirty="0" smtClean="0">
                <a:solidFill>
                  <a:schemeClr val="bg1"/>
                </a:solidFill>
              </a:rPr>
              <a:t>к одежде. Стиль и силуэт в одежде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584950" cy="1919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технологии ВКК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Паринова И.В.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МБОУ «Лицей  № 9»  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</a:t>
            </a:r>
            <a:r>
              <a:rPr lang="ru-RU" sz="2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Воронеж 2015 год</a:t>
            </a:r>
            <a:endParaRPr lang="ru-RU" sz="2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Стиль «Барокко»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600200"/>
            <a:ext cx="4043362" cy="475775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3"/>
                </a:solidFill>
              </a:rPr>
              <a:t>Стиль барокко. Самый пышный, самый роскошный, самый яркий, самый театральный. Театральность, роскошь, пышность – вот главные его </a:t>
            </a:r>
            <a:r>
              <a:rPr lang="ru-RU" sz="1800" b="1" dirty="0" smtClean="0">
                <a:solidFill>
                  <a:schemeClr val="accent3"/>
                </a:solidFill>
              </a:rPr>
              <a:t>характеристики.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chemeClr val="accent3"/>
                </a:solidFill>
              </a:rPr>
              <a:t>Наряд женщины эпохи барокко в первую очередь состоял из корсета, без него просто ни как, потом шла нереально пышная нижняя юбка на китовом усе, именно с помощью него она держала свой объём, китовый ус выступал здесь и в роли каркаса. </a:t>
            </a:r>
            <a:endParaRPr lang="ru-RU" sz="1800" b="1" dirty="0">
              <a:solidFill>
                <a:schemeClr val="accent3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одежде. Стиль и силуэт в одежде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the-athenaeum.org/art/display_image.php?id=273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571900" cy="4853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Стиль «Рококо»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://world4.eu/wp-content/uploads/2013/11/french-rococo-costume-0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59950"/>
            <a:ext cx="3643338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1428736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Платья в стиле рококо были воистину великолепными. Объемные и громоздкие наряды барокко сменились более асимметричными и гармоничными моделями с определенными и реалистичными формами. Ткань для платьев выбиралась в нежно-пастельных тонах с всевозможными растительными узорами. В платье стиля рококо женщина выглядела легкой и грациозной, с узкими плечами и тонкой осиной талией, высоко приподнятой грудью и заметно округлившимися линиями бедер.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Стиль «Ампир»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://www.compromesso.ru/public/uploads/wiki/0/dress/empire/1799-1800-dre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5"/>
            <a:ext cx="3547020" cy="4551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128586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Ношение платьев, изготовленных из легких тканей. Талия была завышена, а платье декорировалось струящимися складками.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Использование таких тканей как батист, кисея, муслин, тюль. В XIX веке также становятся актуальными бархат, тафта, плотный хлопок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Декоративная вышивка на подоле платья с использованием римских и греческих орнаментов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Глубокое (до начала XIX века) декольте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Рукава-фонарики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Декорация плата оборками, лентами, 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Белый, сизый, палевый, синий, бледно-розовые цвета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Наличие корсета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Стиль «Модерн»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s://artchive.ru/res/media/orig/work/f0ef/f0efca39569844ae896774e4e427b8ec.jpg?97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934043" cy="48286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5716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Время появления конец 19-го века - начало 20-го века.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Краткая характеристика черт стиля</a:t>
            </a:r>
            <a:r>
              <a:rPr lang="ru-RU" b="1" i="1" dirty="0" smtClean="0">
                <a:solidFill>
                  <a:schemeClr val="accent3"/>
                </a:solidFill>
              </a:rPr>
              <a:t>: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Стиль предпочтительны прямые линии, квадраты, окружности, «шахматные клетки», симметрия форм.</a:t>
            </a:r>
          </a:p>
          <a:p>
            <a:r>
              <a:rPr lang="ru-RU" b="1" i="1" dirty="0" smtClean="0">
                <a:solidFill>
                  <a:schemeClr val="accent3"/>
                </a:solidFill>
              </a:rPr>
              <a:t>Характерные цвета стиля Модерн: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Синий, </a:t>
            </a:r>
            <a:r>
              <a:rPr lang="ru-RU" b="1" dirty="0" smtClean="0">
                <a:solidFill>
                  <a:schemeClr val="accent3"/>
                </a:solidFill>
              </a:rPr>
              <a:t>красный, зеленый (чистые цвета).</a:t>
            </a:r>
          </a:p>
          <a:p>
            <a:r>
              <a:rPr lang="ru-RU" b="1" i="1" dirty="0" smtClean="0">
                <a:solidFill>
                  <a:schemeClr val="accent3"/>
                </a:solidFill>
              </a:rPr>
              <a:t>Характерные линии стиля Модерн: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Прямые </a:t>
            </a:r>
          </a:p>
          <a:p>
            <a:r>
              <a:rPr lang="ru-RU" b="1" i="1" dirty="0" smtClean="0">
                <a:solidFill>
                  <a:schemeClr val="accent3"/>
                </a:solidFill>
              </a:rPr>
              <a:t>Характерные формы стиля Модерн: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Плоскости, симметрия форм, геометрические формы - кубы, параллелепипеды.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ОДЕЖДА ДРЕВНЕЙ РУСИ.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28775"/>
            <a:ext cx="4897438" cy="4525963"/>
          </a:xfrm>
        </p:spPr>
        <p:txBody>
          <a:bodyPr/>
          <a:lstStyle/>
          <a:p>
            <a:r>
              <a:rPr lang="ru-RU" sz="28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Основной вид одежды простолюдин- длинная холщовая рубаха сорочица (широкого прямого покроя). Сверху надевали сарафаны, передники или подпоясывались поясом. Украшались вышивками, бисером.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365625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12652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341438"/>
            <a:ext cx="1993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76700"/>
            <a:ext cx="16176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6119812" cy="777875"/>
          </a:xfrm>
        </p:spPr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СИЛУЭТ В ОДЕЖДЕ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68313" y="620713"/>
            <a:ext cx="1295400" cy="1439862"/>
          </a:xfrm>
          <a:prstGeom prst="curvedRightArrow">
            <a:avLst>
              <a:gd name="adj1" fmla="val 22230"/>
              <a:gd name="adj2" fmla="val 44461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7092950" y="692150"/>
            <a:ext cx="1295400" cy="1441450"/>
          </a:xfrm>
          <a:prstGeom prst="curvedLeftArrow">
            <a:avLst>
              <a:gd name="adj1" fmla="val 22255"/>
              <a:gd name="adj2" fmla="val 44510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24075" y="1125538"/>
            <a:ext cx="4608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Определяет облик </a:t>
            </a:r>
          </a:p>
          <a:p>
            <a:r>
              <a:rPr lang="ru-RU" sz="36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человека в целом. 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851275" y="2276475"/>
            <a:ext cx="935038" cy="5762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07950" y="2205038"/>
            <a:ext cx="2014538" cy="2720975"/>
            <a:chOff x="295" y="2024"/>
            <a:chExt cx="1098" cy="1661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2024"/>
              <a:ext cx="1098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95" y="3294"/>
              <a:ext cx="956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Приталенный</a:t>
              </a:r>
            </a:p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силуэт</a:t>
              </a: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1908175" y="4076700"/>
            <a:ext cx="1795463" cy="2657475"/>
            <a:chOff x="1610" y="2296"/>
            <a:chExt cx="1131" cy="1674"/>
          </a:xfrm>
        </p:grpSpPr>
        <p:pic>
          <p:nvPicPr>
            <p:cNvPr id="2049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0" y="2296"/>
              <a:ext cx="108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610" y="3566"/>
              <a:ext cx="11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Прилегающий</a:t>
              </a:r>
            </a:p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силуэт</a:t>
              </a:r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3563938" y="2997200"/>
            <a:ext cx="2016125" cy="2641600"/>
            <a:chOff x="2200" y="1752"/>
            <a:chExt cx="1270" cy="1664"/>
          </a:xfrm>
        </p:grpSpPr>
        <p:pic>
          <p:nvPicPr>
            <p:cNvPr id="20497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0" y="1752"/>
              <a:ext cx="1134" cy="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2200" y="2977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Полуприле-</a:t>
              </a:r>
            </a:p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гающий силуэт</a:t>
              </a:r>
            </a:p>
          </p:txBody>
        </p:sp>
      </p:grp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5364163" y="4165600"/>
            <a:ext cx="1916112" cy="2692400"/>
            <a:chOff x="4105" y="2296"/>
            <a:chExt cx="1254" cy="1741"/>
          </a:xfrm>
        </p:grpSpPr>
        <p:pic>
          <p:nvPicPr>
            <p:cNvPr id="20504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0" y="2296"/>
              <a:ext cx="1159" cy="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4105" y="3702"/>
              <a:ext cx="125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Прямой силуэт</a:t>
              </a:r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7127875" y="2349500"/>
            <a:ext cx="2016125" cy="2835275"/>
            <a:chOff x="2245" y="1661"/>
            <a:chExt cx="1270" cy="1786"/>
          </a:xfrm>
        </p:grpSpPr>
        <p:pic>
          <p:nvPicPr>
            <p:cNvPr id="20507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5" y="1661"/>
              <a:ext cx="1189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2245" y="2840"/>
              <a:ext cx="127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Расширенный</a:t>
              </a:r>
            </a:p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трапецевидный</a:t>
              </a:r>
            </a:p>
            <a:p>
              <a:r>
                <a:rPr lang="ru-RU" b="1">
                  <a:solidFill>
                    <a:srgbClr val="EAEAE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силуэт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animBg="1"/>
      <p:bldP spid="20486" grpId="0" animBg="1"/>
      <p:bldP spid="20487" grpId="0"/>
      <p:bldP spid="204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haecker-kitchen.ru/layouts/image/aHR0cDovLzkwMGlnci5uZXQvZGF0YXMvdGVraG5vbG9naWphL1N0aWwtaS1zaWx1ZXQtdi1vZGV6aGRlLzAwMDUtMDA1LVNpbHVldHktb2RlemhkeS5qcGc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5329238" cy="792163"/>
          </a:xfrm>
        </p:spPr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СТИЛЬ В ОДЕЖДЕ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611188" y="3068638"/>
            <a:ext cx="2005012" cy="3436937"/>
            <a:chOff x="158" y="1979"/>
            <a:chExt cx="1263" cy="216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1979"/>
              <a:ext cx="1263" cy="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04" y="3702"/>
              <a:ext cx="11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Классический</a:t>
              </a:r>
            </a:p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деловой стиль</a:t>
              </a:r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3348038" y="3068638"/>
            <a:ext cx="2301875" cy="3455987"/>
            <a:chOff x="1655" y="1979"/>
            <a:chExt cx="1450" cy="2177"/>
          </a:xfrm>
        </p:grpSpPr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5" y="1979"/>
              <a:ext cx="1450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1701" y="3748"/>
              <a:ext cx="12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Романтический</a:t>
              </a:r>
            </a:p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стиль</a:t>
              </a:r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300788" y="3068638"/>
            <a:ext cx="2116137" cy="3449637"/>
            <a:chOff x="3243" y="1979"/>
            <a:chExt cx="1333" cy="2173"/>
          </a:xfrm>
        </p:grpSpPr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5"/>
            <a:srcRect l="26671" r="23329"/>
            <a:stretch>
              <a:fillRect/>
            </a:stretch>
          </p:blipFill>
          <p:spPr bwMode="auto">
            <a:xfrm>
              <a:off x="3243" y="1979"/>
              <a:ext cx="1333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288" y="3748"/>
              <a:ext cx="10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Спортивный</a:t>
              </a:r>
            </a:p>
            <a:p>
              <a:r>
                <a:rPr lang="ru-RU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стиль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042988" y="1412875"/>
            <a:ext cx="6445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 ИЗ ОСНОВНЫХ ЭЛЕМЕНТОВ</a:t>
            </a:r>
          </a:p>
          <a:p>
            <a:r>
              <a:rPr lang="ru-RU" sz="28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ИМИДЖА ЧЕЛОВЕКА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395288" y="765175"/>
            <a:ext cx="1368425" cy="1943100"/>
          </a:xfrm>
          <a:prstGeom prst="curvedRightArrow">
            <a:avLst>
              <a:gd name="adj1" fmla="val 28399"/>
              <a:gd name="adj2" fmla="val 56798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7092950" y="836613"/>
            <a:ext cx="1439863" cy="1798637"/>
          </a:xfrm>
          <a:prstGeom prst="curvedLeftArrow">
            <a:avLst>
              <a:gd name="adj1" fmla="val 24983"/>
              <a:gd name="adj2" fmla="val 49967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21" grpId="0"/>
      <p:bldP spid="21522" grpId="0" animBg="1"/>
      <p:bldP spid="215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Зрительные иллюзии в одежде: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9156" name="Picture 4" descr="зрительные иллюзии в одежде ирраци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883243" cy="30489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1571612"/>
            <a:ext cx="44291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Иллюзия заключается в том, что черное кажется меньше и тоньше белого, «черное стройнит, а белое полнит». </a:t>
            </a:r>
            <a:r>
              <a:rPr lang="ru-RU" sz="2000" b="1" dirty="0" smtClean="0">
                <a:solidFill>
                  <a:schemeClr val="accent1"/>
                </a:solidFill>
              </a:rPr>
              <a:t>По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Этот момент стоит учитывать при выборе как одежды, так и обуви. Если у Вас большой размер ноги, белые туфли еще больше вытянут ногу, в то время как черные помогут ее визуально укоротить. Совет: если Вы все-таки хотите носить белую обувь при большом размере ноги, выбирайте обувь с различными ремешками, полосками и т.п.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Иллюзия контраста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298" name="Picture 2" descr="зрительные иллюзии в одежде контр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000364" cy="21096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28586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И</a:t>
            </a:r>
            <a:r>
              <a:rPr lang="ru-RU" sz="2000" b="1" dirty="0" smtClean="0">
                <a:solidFill>
                  <a:schemeClr val="accent3"/>
                </a:solidFill>
              </a:rPr>
              <a:t>ллюзия </a:t>
            </a:r>
            <a:r>
              <a:rPr lang="ru-RU" sz="2000" b="1" dirty="0" smtClean="0">
                <a:solidFill>
                  <a:schemeClr val="accent3"/>
                </a:solidFill>
              </a:rPr>
              <a:t>состоит в том, что большое в окружении маленького выглядит еще больше, а маленькое рядом с большим кажется меньше.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На этом можно очень выгодно сыграть с помощью различных аксессуаров и украшений. Например, полной женщине следует избегать маленьких деталей (пуговиц, сережек, брошей и т.п.), т.к. на их фоне полнота станет еще очевиднее. И наоборот, крупные украшения приведут образ в гармонию.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428736"/>
          </a:xfrm>
        </p:spPr>
        <p:txBody>
          <a:bodyPr/>
          <a:lstStyle/>
          <a:p>
            <a:r>
              <a:rPr lang="ru-RU" sz="36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урока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3600" b="1" dirty="0" smtClean="0">
                <a:solidFill>
                  <a:schemeClr val="bg1"/>
                </a:solidFill>
              </a:rPr>
              <a:t>«Требования к одежде. Стиль и силуэт в одежде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518477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урока: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Ознакомиться с особенностями </a:t>
            </a:r>
            <a:r>
              <a:rPr lang="ru-RU" sz="2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видами стилей в истории одежды</a:t>
            </a:r>
            <a:endParaRPr lang="ru-RU" sz="2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 Знакомство с видами </a:t>
            </a:r>
            <a:r>
              <a:rPr lang="ru-RU" sz="2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современных стилей.</a:t>
            </a:r>
            <a:endParaRPr lang="ru-RU" sz="2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Знакомство с понятием силуэт и типами силуэтов.</a:t>
            </a:r>
            <a:endParaRPr lang="ru-RU" sz="2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Научиться </a:t>
            </a:r>
            <a:r>
              <a:rPr lang="ru-RU" sz="2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правильно использовать зрительные иллюзии в одежде.</a:t>
            </a:r>
            <a:endParaRPr lang="ru-RU" sz="28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043890" cy="228601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/>
                </a:solidFill>
              </a:rPr>
              <a:t>Горизонтально-вертикальная </a:t>
            </a:r>
            <a:r>
              <a:rPr lang="ru-RU" sz="4000" b="1" dirty="0" smtClean="0">
                <a:solidFill>
                  <a:schemeClr val="accent3"/>
                </a:solidFill>
              </a:rPr>
              <a:t>иллюзия, или иллюзия переоценки вертикали</a:t>
            </a:r>
            <a:endParaRPr lang="ru-RU" sz="4000" dirty="0">
              <a:solidFill>
                <a:schemeClr val="accent3"/>
              </a:solidFill>
            </a:endParaRPr>
          </a:p>
        </p:txBody>
      </p:sp>
      <p:pic>
        <p:nvPicPr>
          <p:cNvPr id="56322" name="Picture 2" descr="зрительные иллюзии в одежде переоценка вертик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441855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214554"/>
            <a:ext cx="4000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Эту </a:t>
            </a:r>
            <a:r>
              <a:rPr lang="ru-RU" sz="2000" b="1" dirty="0" smtClean="0">
                <a:solidFill>
                  <a:schemeClr val="accent3"/>
                </a:solidFill>
              </a:rPr>
              <a:t>иллюзию можно рассматривать двояко. Во-первых, она относится к одежде в полоску. Вертикальная полоска (включая молнию, строчки, стрелки и т.п.) стройнит и удлиняет фигуру, горизонтальная (также горизонтальные строчки, карманы и прочие украшения), наоборот, придает ей полноту и укорачивает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Иллюзия острого угла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7346" name="Picture 2" descr="зрительные иллюзии в одежде переоценки острых уг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125169" cy="3319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1714488"/>
            <a:ext cx="4214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Очень важно учитывать особенности иллюзии острого угла, если Вы носите одежду в полоску, образующую углы. Широкие углы, смотрящие вверх, на юбке или платье помогут уменьшить бедра, а вот узкие углы, направленные вниз, их наоборот увеличат. Это же работает и с так называемым «верхом», который может как придать груди объем, так и сделать ее визуально плоской.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Иллюзия заполненного пространства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8370" name="Picture 2" descr="зрительные иллюзии в одежде заполненного простран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548016" cy="2824173"/>
          </a:xfrm>
          <a:prstGeom prst="rect">
            <a:avLst/>
          </a:prstGeom>
          <a:noFill/>
        </p:spPr>
      </p:pic>
      <p:pic>
        <p:nvPicPr>
          <p:cNvPr id="58372" name="Picture 4" descr="zritelnye illuzii v odezhde zapolnennoje prostran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214710" cy="15775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714488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Одежда с рисунком или какими-либо украшениями выглядит больше и объемнее, чем однотонная.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 Иллюзия цвета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9394" name="Picture 2" descr="зрительные иллюзии в одежде цв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907981" cy="34194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50017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Иллюзия довольно проста и состоит в том, что при разделении одежды на части, выделенные разными цветами, можно добиться эффекта стройности фигуры. Главное здесь не переусердствовать. К примеру, можно разделить платье по вертикали на 2 цвета (возьмем черный и белый). Чтобы еще больше вытянуть фигуру, попробуйте добавить рукава разных цветов (черный рукав на белой половине платья, белый – на черной).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Иллюзия отвлечения внимания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0418" name="Picture 2" descr="зрительные иллюзии в одежде отвлечения вним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00504"/>
            <a:ext cx="3744255" cy="2720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8429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Иллюзия универсальна и может применяться к любой детали одежды. Суть ее в том, чтобы отвлечь внимание от проблемной зоны.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Достигается иллюзия за счет привлечения внимания к области, выгодно подчеркивающей Вашу фигуру, или посредством использования украшений, интересной </a:t>
            </a:r>
            <a:r>
              <a:rPr lang="ru-RU" sz="2000" b="1" dirty="0" err="1" smtClean="0">
                <a:solidFill>
                  <a:schemeClr val="accent3"/>
                </a:solidFill>
              </a:rPr>
              <a:t>бижетерии</a:t>
            </a:r>
            <a:r>
              <a:rPr lang="ru-RU" sz="2000" b="1" dirty="0" smtClean="0">
                <a:solidFill>
                  <a:schemeClr val="accent3"/>
                </a:solidFill>
              </a:rPr>
              <a:t>, различных аксессуаров  (например, </a:t>
            </a:r>
            <a:r>
              <a:rPr lang="ru-RU" sz="2000" b="1" u="sng" dirty="0" smtClean="0">
                <a:solidFill>
                  <a:schemeClr val="accent3"/>
                </a:solidFill>
              </a:rPr>
              <a:t>очков</a:t>
            </a:r>
            <a:r>
              <a:rPr lang="ru-RU" sz="2000" b="1" dirty="0" smtClean="0">
                <a:solidFill>
                  <a:schemeClr val="accent3"/>
                </a:solidFill>
              </a:rPr>
              <a:t>, шарфа). Возможно и создание иллюзии благодаря правильному макияжу.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Скрыть широкие бёдра: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4274" name="Picture 2" descr="http://cs304815.vk.me/u2235304/-14/x_d8e82f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143668" cy="48416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Закрепляем материал: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61442" name="Picture 2" descr="http://www.cross-kpk.ru/IMS/02408/doc/%D1%84%D0%BE%D1%82%D0%BE%20%D1%80%D1%8F%D0%B4%20%D0%BB%D0%B0%D0%B16_clip_image002_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886011" cy="2000264"/>
          </a:xfrm>
          <a:prstGeom prst="rect">
            <a:avLst/>
          </a:prstGeom>
          <a:noFill/>
        </p:spPr>
      </p:pic>
      <p:pic>
        <p:nvPicPr>
          <p:cNvPr id="61444" name="Picture 4" descr="http://ppt4web.ru/images/1469/43808/310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768222" cy="2071702"/>
          </a:xfrm>
          <a:prstGeom prst="rect">
            <a:avLst/>
          </a:prstGeom>
          <a:noFill/>
        </p:spPr>
      </p:pic>
      <p:pic>
        <p:nvPicPr>
          <p:cNvPr id="61446" name="Picture 6" descr="http://lh3.googleusercontent.com/-tP8tCof7S7Q/UTeSe794BLI/AAAAAAAAHB4/QOa30CuYv8w/s716/1140131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3962380" cy="2428892"/>
          </a:xfrm>
          <a:prstGeom prst="rect">
            <a:avLst/>
          </a:prstGeom>
          <a:noFill/>
        </p:spPr>
      </p:pic>
      <p:pic>
        <p:nvPicPr>
          <p:cNvPr id="61450" name="Picture 10" descr="http://vixodnoy.ru/wp-content/uploads/2011/09/clever_dress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3313098" cy="2459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vdp.mycdn.me/getImage?id=50335582770&amp;idx=2&amp;thumbType=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18031" cy="2428892"/>
          </a:xfrm>
          <a:prstGeom prst="rect">
            <a:avLst/>
          </a:prstGeom>
          <a:noFill/>
        </p:spPr>
      </p:pic>
      <p:pic>
        <p:nvPicPr>
          <p:cNvPr id="62466" name="Picture 2" descr="http://www.cit-funds.ru/images/cit11/cit11-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711098" cy="3214710"/>
          </a:xfrm>
          <a:prstGeom prst="rect">
            <a:avLst/>
          </a:prstGeom>
          <a:noFill/>
        </p:spPr>
      </p:pic>
      <p:pic>
        <p:nvPicPr>
          <p:cNvPr id="62468" name="Picture 4" descr="http://mypresentation.ru/documents/b9e37996c6f120908cd525421feb145c/img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143248"/>
            <a:ext cx="3905277" cy="2928958"/>
          </a:xfrm>
          <a:prstGeom prst="rect">
            <a:avLst/>
          </a:prstGeom>
          <a:noFill/>
        </p:spPr>
      </p:pic>
      <p:pic>
        <p:nvPicPr>
          <p:cNvPr id="62470" name="Picture 6" descr="http://data21.gallery.ru/albums/gallery/163671-396d1-64397148-h200-u91e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286148" cy="297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Материалы, используемые для создания  презентации: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Картинки:</a:t>
            </a:r>
          </a:p>
          <a:p>
            <a:r>
              <a:rPr lang="ru-RU" sz="2000" dirty="0">
                <a:solidFill>
                  <a:schemeClr val="bg1"/>
                </a:solidFill>
                <a:hlinkClick r:id="rId2"/>
              </a:rPr>
              <a:t>http://t2.gstatic.com/images?q=tbn:ANd9GcQ8H8_O8mBTq8fCAliMg73MznHNLj3qTuvR_lSqbvdxCOjlgN4z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  <a:hlinkClick r:id="rId3"/>
              </a:rPr>
              <a:t>http://t3.gstatic.com/images?q=tbn:ANd9GcST9edM4W8rf0UDwwLhOiV3gDosjkP-neW9WkiFHj2vLZkNmNvK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  <a:hlinkClick r:id="rId4"/>
              </a:rPr>
              <a:t>http://www.wday.ru/shopping/outerwear/sleevelessjacket/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История </a:t>
            </a:r>
            <a:r>
              <a:rPr lang="ru-RU" sz="2000" b="1" dirty="0" smtClean="0">
                <a:solidFill>
                  <a:schemeClr val="bg1"/>
                </a:solidFill>
              </a:rPr>
              <a:t>одежды: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  <a:hlinkClick r:id="rId5"/>
              </a:rPr>
              <a:t>http://www.newacropol.ru/pub/Culture/Egypt/Hathor-Nefertari.jpg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>
                <a:solidFill>
                  <a:schemeClr val="bg1"/>
                </a:solidFill>
                <a:hlinkClick r:id="rId6"/>
              </a:rPr>
              <a:t>http://wellconstruction.ru/konstr1/siluet-v-odezhde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  <a:hlinkClick r:id="rId7"/>
              </a:rPr>
              <a:t>http://raduga.edusite.ru/html/koroluk/html/drev_rus.htm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Иллюзия в одежде:</a:t>
            </a:r>
          </a:p>
          <a:p>
            <a:r>
              <a:rPr lang="en-US" sz="2000" b="1" dirty="0" smtClean="0">
                <a:solidFill>
                  <a:schemeClr val="bg1"/>
                </a:solidFill>
                <a:hlinkClick r:id="rId8"/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  <a:hlinkClick r:id="rId8"/>
              </a:rPr>
              <a:t>odnatakaya.ru/stil/stil-ampir-v-odezhde.html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hlinkClick r:id="rId9"/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  <a:hlinkClick r:id="rId9"/>
              </a:rPr>
              <a:t>infoglaza.ru/tsvet-glaz/209-zritelnye-illyuzii-v-odezhde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способу эксплуатации одежда разделяется: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3933825"/>
            <a:ext cx="2808288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Юбка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Брюки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Шорты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Комбинезон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Бриджи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3933825"/>
            <a:ext cx="2592388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Платье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Сарафан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Пиджак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Пальто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Блузка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4213" y="2565400"/>
            <a:ext cx="3384550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Поясные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35600" y="2565400"/>
            <a:ext cx="3384550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Плечевые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339975" y="1557338"/>
            <a:ext cx="935038" cy="935037"/>
          </a:xfrm>
          <a:prstGeom prst="line">
            <a:avLst/>
          </a:prstGeom>
          <a:noFill/>
          <a:ln w="76200" cmpd="tri">
            <a:solidFill>
              <a:srgbClr val="EAEAE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156325" y="1557338"/>
            <a:ext cx="863600" cy="935037"/>
          </a:xfrm>
          <a:prstGeom prst="line">
            <a:avLst/>
          </a:prstGeom>
          <a:noFill/>
          <a:ln w="76200" cmpd="tri">
            <a:solidFill>
              <a:srgbClr val="EAEAE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2051050" y="3500438"/>
            <a:ext cx="0" cy="433387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588125" y="3500438"/>
            <a:ext cx="0" cy="433387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ПЛЕЧЕВЫХ ИЗДЕЛИЙ</a:t>
            </a: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250825" y="1196975"/>
            <a:ext cx="8693150" cy="5472113"/>
            <a:chOff x="158" y="754"/>
            <a:chExt cx="5476" cy="3447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2341"/>
              <a:ext cx="1219" cy="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645" name="Group 21"/>
            <p:cNvGrpSpPr>
              <a:grpSpLocks/>
            </p:cNvGrpSpPr>
            <p:nvPr/>
          </p:nvGrpSpPr>
          <p:grpSpPr bwMode="auto">
            <a:xfrm>
              <a:off x="385" y="754"/>
              <a:ext cx="5249" cy="3447"/>
              <a:chOff x="385" y="754"/>
              <a:chExt cx="5249" cy="3447"/>
            </a:xfrm>
          </p:grpSpPr>
          <p:sp>
            <p:nvSpPr>
              <p:cNvPr id="26635" name="Text Box 11"/>
              <p:cNvSpPr txBox="1">
                <a:spLocks noChangeArrowheads="1"/>
              </p:cNvSpPr>
              <p:nvPr/>
            </p:nvSpPr>
            <p:spPr bwMode="auto">
              <a:xfrm>
                <a:off x="385" y="3838"/>
                <a:ext cx="80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EAEAEA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Платье</a:t>
                </a:r>
              </a:p>
            </p:txBody>
          </p:sp>
          <p:grpSp>
            <p:nvGrpSpPr>
              <p:cNvPr id="26637" name="Group 13"/>
              <p:cNvGrpSpPr>
                <a:grpSpLocks/>
              </p:cNvGrpSpPr>
              <p:nvPr/>
            </p:nvGrpSpPr>
            <p:grpSpPr bwMode="auto">
              <a:xfrm>
                <a:off x="1156" y="754"/>
                <a:ext cx="1366" cy="1913"/>
                <a:chOff x="1111" y="845"/>
                <a:chExt cx="1366" cy="1913"/>
              </a:xfrm>
            </p:grpSpPr>
            <p:pic>
              <p:nvPicPr>
                <p:cNvPr id="26631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111" y="845"/>
                  <a:ext cx="1366" cy="1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66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38" y="2387"/>
                  <a:ext cx="9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Сарафан</a:t>
                  </a:r>
                </a:p>
              </p:txBody>
            </p:sp>
          </p:grpSp>
          <p:grpSp>
            <p:nvGrpSpPr>
              <p:cNvPr id="26639" name="Group 15"/>
              <p:cNvGrpSpPr>
                <a:grpSpLocks/>
              </p:cNvGrpSpPr>
              <p:nvPr/>
            </p:nvGrpSpPr>
            <p:grpSpPr bwMode="auto">
              <a:xfrm>
                <a:off x="2381" y="2205"/>
                <a:ext cx="1496" cy="1996"/>
                <a:chOff x="2381" y="2205"/>
                <a:chExt cx="1496" cy="1996"/>
              </a:xfrm>
            </p:grpSpPr>
            <p:pic>
              <p:nvPicPr>
                <p:cNvPr id="26632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381" y="2205"/>
                  <a:ext cx="1496" cy="1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66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59" y="3850"/>
                  <a:ext cx="67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Халат</a:t>
                  </a:r>
                </a:p>
              </p:txBody>
            </p:sp>
          </p:grpSp>
          <p:grpSp>
            <p:nvGrpSpPr>
              <p:cNvPr id="26641" name="Group 17"/>
              <p:cNvGrpSpPr>
                <a:grpSpLocks/>
              </p:cNvGrpSpPr>
              <p:nvPr/>
            </p:nvGrpSpPr>
            <p:grpSpPr bwMode="auto">
              <a:xfrm>
                <a:off x="3016" y="754"/>
                <a:ext cx="1315" cy="1315"/>
                <a:chOff x="3107" y="799"/>
                <a:chExt cx="1315" cy="1315"/>
              </a:xfrm>
            </p:grpSpPr>
            <p:pic>
              <p:nvPicPr>
                <p:cNvPr id="26634" name="Picture 10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107" y="799"/>
                  <a:ext cx="1315" cy="1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66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12" y="1809"/>
                  <a:ext cx="73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Жилет</a:t>
                  </a:r>
                </a:p>
              </p:txBody>
            </p:sp>
          </p:grpSp>
          <p:grpSp>
            <p:nvGrpSpPr>
              <p:cNvPr id="26644" name="Group 20"/>
              <p:cNvGrpSpPr>
                <a:grpSpLocks/>
              </p:cNvGrpSpPr>
              <p:nvPr/>
            </p:nvGrpSpPr>
            <p:grpSpPr bwMode="auto">
              <a:xfrm>
                <a:off x="4105" y="1888"/>
                <a:ext cx="1529" cy="2132"/>
                <a:chOff x="4105" y="1888"/>
                <a:chExt cx="1529" cy="2132"/>
              </a:xfrm>
            </p:grpSpPr>
            <p:pic>
              <p:nvPicPr>
                <p:cNvPr id="26642" name="Picture 1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105" y="1888"/>
                  <a:ext cx="1529" cy="2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66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558" y="3657"/>
                  <a:ext cx="7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>
                      <a:solidFill>
                        <a:srgbClr val="EAEAEA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Блузка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777875"/>
          </a:xfrm>
        </p:spPr>
        <p:txBody>
          <a:bodyPr/>
          <a:lstStyle/>
          <a:p>
            <a:r>
              <a:rPr lang="ru-RU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</a:t>
            </a:r>
            <a:r>
              <a:rPr lang="ru-RU" sz="40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ПОЯСНЫХ</a:t>
            </a:r>
            <a:r>
              <a:rPr lang="ru-RU" sz="40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ИЗДЕЛИЙ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28596" y="1214423"/>
            <a:ext cx="2071702" cy="2714644"/>
            <a:chOff x="357158" y="1714488"/>
            <a:chExt cx="2247900" cy="3419475"/>
          </a:xfrm>
        </p:grpSpPr>
        <p:pic>
          <p:nvPicPr>
            <p:cNvPr id="48130" name="Picture 2" descr="http://s-media-cache-ak0.pinimg.com/236x/f1/34/aa/f134aaa44cf513aac513b2895a97e96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1714488"/>
              <a:ext cx="2247900" cy="341947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28596" y="4643446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Юбка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86050" y="1214422"/>
            <a:ext cx="1785950" cy="2857520"/>
            <a:chOff x="3000364" y="1214422"/>
            <a:chExt cx="2286016" cy="3431168"/>
          </a:xfrm>
        </p:grpSpPr>
        <p:pic>
          <p:nvPicPr>
            <p:cNvPr id="23" name="Picture 4" descr="http://cdn2.rf-sp.ru/83/e9/83e9380060766971af3b87de2b62f2a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1214422"/>
              <a:ext cx="2286016" cy="343116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071802" y="1500174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Брюки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29124" y="3000372"/>
            <a:ext cx="1730943" cy="2903048"/>
            <a:chOff x="4000496" y="1071546"/>
            <a:chExt cx="1730943" cy="2903048"/>
          </a:xfrm>
        </p:grpSpPr>
        <p:pic>
          <p:nvPicPr>
            <p:cNvPr id="48134" name="Picture 6" descr="http://freemarket.kiev.ua/images_message/2345/212539/897255/164772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496" y="1071546"/>
              <a:ext cx="1730943" cy="2903048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143372" y="1071546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Джинсы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28662" y="4429132"/>
            <a:ext cx="2741399" cy="1836738"/>
            <a:chOff x="214282" y="4857760"/>
            <a:chExt cx="2741399" cy="1836738"/>
          </a:xfrm>
        </p:grpSpPr>
        <p:pic>
          <p:nvPicPr>
            <p:cNvPr id="48136" name="Picture 8" descr="http://cs301303.vk.me/v301303460/1f16/eHd7RWKWEUM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4857760"/>
              <a:ext cx="2741399" cy="1836738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142976" y="4857760"/>
              <a:ext cx="1007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Шорты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429388" y="3786190"/>
            <a:ext cx="1857388" cy="2857520"/>
            <a:chOff x="3857620" y="3500438"/>
            <a:chExt cx="2071702" cy="3114027"/>
          </a:xfrm>
        </p:grpSpPr>
        <p:pic>
          <p:nvPicPr>
            <p:cNvPr id="48138" name="Picture 10" descr="http://cs624318.vk.me/v624318987/4011f/m5I9awZSCO8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7620" y="3500438"/>
              <a:ext cx="2071702" cy="3114027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572000" y="6215082"/>
              <a:ext cx="1087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/>
                  </a:solidFill>
                </a:rPr>
                <a:t>Бриджи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215074" y="1142984"/>
            <a:ext cx="2500330" cy="2512472"/>
            <a:chOff x="6357950" y="1643050"/>
            <a:chExt cx="2500330" cy="2512472"/>
          </a:xfrm>
        </p:grpSpPr>
        <p:pic>
          <p:nvPicPr>
            <p:cNvPr id="48140" name="Picture 12" descr="http://cs624817.vk.me/v624817502/2755d/ExaJxNtpGjc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57950" y="1643050"/>
              <a:ext cx="2500330" cy="250033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6357950" y="3786190"/>
              <a:ext cx="162576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FF00"/>
                  </a:solidFill>
                </a:rPr>
                <a:t>Юбка-брюки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05038"/>
            <a:ext cx="8640763" cy="2290762"/>
          </a:xfrm>
        </p:spPr>
        <p:txBody>
          <a:bodyPr/>
          <a:lstStyle/>
          <a:p>
            <a:r>
              <a:rPr lang="ru-RU" sz="4800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</a:t>
            </a:r>
            <a:r>
              <a:rPr lang="ru-RU" sz="4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ОДЕЖДЫ </a:t>
            </a:r>
            <a:r>
              <a:rPr lang="ru-RU" sz="48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СТИЛЯМ</a:t>
            </a:r>
            <a:endParaRPr lang="ru-RU" sz="4000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60350"/>
            <a:ext cx="12271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33375"/>
            <a:ext cx="20875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933825"/>
            <a:ext cx="16383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076700"/>
            <a:ext cx="221138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ПЕРВОБЫТНЫЙ ЧЕЛОВЕК.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05263"/>
            <a:ext cx="3598863" cy="2501900"/>
          </a:xfrm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700213"/>
            <a:ext cx="4681537" cy="3916362"/>
          </a:xfrm>
        </p:spPr>
        <p:txBody>
          <a:bodyPr/>
          <a:lstStyle/>
          <a:p>
            <a:r>
              <a:rPr lang="ru-RU" sz="24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Звериные шкуры или растительные материалы переплетали, образуя прямоугольные куски, которые набрасывали на плечи, бёдра или обматывали вокруг тела. Так появились два основных типа одежды поясная и плечевая.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ДРЕВНИЙ ЕГИПЕТ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557338"/>
            <a:ext cx="4465638" cy="3124200"/>
          </a:xfrm>
        </p:spPr>
        <p:txBody>
          <a:bodyPr/>
          <a:lstStyle/>
          <a:p>
            <a:r>
              <a:rPr lang="ru-RU" sz="24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Платья облегали фигуру, выкройки точны, ткани совершенны. Идеал красоты стройная грациозная женщина. Каждая деталь платья тщательно продумана. В нём нет ничего лишнего.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36147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716338"/>
            <a:ext cx="2109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ДРЕВНЯЯ ГРЕЦИЯ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Использовались ткани из шерсти, льна и хлопка, одежда не кроилась, а  драпировалась на фигуре. Верхний плащ назывался гематия, нижний хитоном. Куски ткани драпировались и крепились на плече застёжками.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3845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76700"/>
            <a:ext cx="33845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747</Words>
  <Application>Microsoft Office PowerPoint</Application>
  <PresentationFormat>Экран (4:3)</PresentationFormat>
  <Paragraphs>148</Paragraphs>
  <Slides>28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Разработка урока  технологии 7 класс по теме «Требования к одежде. Стиль и силуэт в одежде»</vt:lpstr>
      <vt:lpstr>Тема урока: «Требования к одежде. Стиль и силуэт в одежде»</vt:lpstr>
      <vt:lpstr>По способу эксплуатации одежда разделяется:</vt:lpstr>
      <vt:lpstr>ВИДЫ ПЛЕЧЕВЫХ ИЗДЕЛИЙ</vt:lpstr>
      <vt:lpstr>ВИДЫ ПОЯСНЫХ ИЗДЕЛИЙ</vt:lpstr>
      <vt:lpstr>ИСТОРИЯ ОДЕЖДЫ ПО СТИЛЯМ</vt:lpstr>
      <vt:lpstr>ПЕРВОБЫТНЫЙ ЧЕЛОВЕК.</vt:lpstr>
      <vt:lpstr>ДРЕВНИЙ ЕГИПЕТ</vt:lpstr>
      <vt:lpstr>ДРЕВНЯЯ ГРЕЦИЯ</vt:lpstr>
      <vt:lpstr>Стиль «Барокко»</vt:lpstr>
      <vt:lpstr>Стиль «Рококо»</vt:lpstr>
      <vt:lpstr>Стиль «Ампир»</vt:lpstr>
      <vt:lpstr>Стиль «Модерн»</vt:lpstr>
      <vt:lpstr>ОДЕЖДА ДРЕВНЕЙ РУСИ.</vt:lpstr>
      <vt:lpstr>СИЛУЭТ В ОДЕЖДЕ</vt:lpstr>
      <vt:lpstr>Слайд 16</vt:lpstr>
      <vt:lpstr>СТИЛЬ В ОДЕЖДЕ</vt:lpstr>
      <vt:lpstr>Зрительные иллюзии в одежде:</vt:lpstr>
      <vt:lpstr>Иллюзия контраста</vt:lpstr>
      <vt:lpstr>Горизонтально-вертикальная иллюзия, или иллюзия переоценки вертикали</vt:lpstr>
      <vt:lpstr>Иллюзия острого угла</vt:lpstr>
      <vt:lpstr>Иллюзия заполненного пространства</vt:lpstr>
      <vt:lpstr> Иллюзия цвета</vt:lpstr>
      <vt:lpstr>Иллюзия отвлечения внимания</vt:lpstr>
      <vt:lpstr>Скрыть широкие бёдра:</vt:lpstr>
      <vt:lpstr>Закрепляем материал:</vt:lpstr>
      <vt:lpstr>Слайд 27</vt:lpstr>
      <vt:lpstr>Материалы, используемые для создания  презентации: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урока  технологии по теме «Конструирование ночной сорочки»</dc:title>
  <dc:creator>User</dc:creator>
  <cp:lastModifiedBy>Пользователь Windows</cp:lastModifiedBy>
  <cp:revision>24</cp:revision>
  <dcterms:created xsi:type="dcterms:W3CDTF">2011-11-30T15:10:20Z</dcterms:created>
  <dcterms:modified xsi:type="dcterms:W3CDTF">2015-12-03T14:13:44Z</dcterms:modified>
</cp:coreProperties>
</file>