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66" r:id="rId3"/>
    <p:sldId id="264" r:id="rId4"/>
    <p:sldId id="265" r:id="rId5"/>
    <p:sldId id="272" r:id="rId6"/>
    <p:sldId id="274" r:id="rId7"/>
    <p:sldId id="273" r:id="rId8"/>
    <p:sldId id="275" r:id="rId9"/>
    <p:sldId id="261" r:id="rId10"/>
    <p:sldId id="262" r:id="rId11"/>
    <p:sldId id="263" r:id="rId12"/>
    <p:sldId id="269" r:id="rId13"/>
    <p:sldId id="267" r:id="rId14"/>
    <p:sldId id="268" r:id="rId15"/>
    <p:sldId id="257" r:id="rId16"/>
    <p:sldId id="270" r:id="rId17"/>
    <p:sldId id="25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6034-D548-44C3-9D98-44E48866EA0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6DFD0-89B4-49B9-AF65-87C102A48B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8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FD0-89B4-49B9-AF65-87C102A48BA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5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М.б.</a:t>
            </a:r>
            <a:r>
              <a:rPr lang="ru-RU" baseline="0" dirty="0" smtClean="0"/>
              <a:t> треугольника АВ</a:t>
            </a:r>
            <a:r>
              <a:rPr lang="en-US" baseline="0" smtClean="0"/>
              <a:t>D</a:t>
            </a:r>
            <a:r>
              <a:rPr lang="ru-RU" baseline="0" dirty="0" smtClean="0"/>
              <a:t>?</a:t>
            </a:r>
            <a:r>
              <a:rPr lang="en-US" baseline="0" smtClean="0"/>
              <a:t> </a:t>
            </a:r>
            <a:r>
              <a:rPr lang="fr-FR" baseline="0" dirty="0" smtClean="0"/>
              <a:t>BK</a:t>
            </a:r>
            <a:r>
              <a:rPr lang="ru-RU" baseline="0" dirty="0" smtClean="0"/>
              <a:t> – латинские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FD0-89B4-49B9-AF65-87C102A48BA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7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FD0-89B4-49B9-AF65-87C102A48BA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77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велосипеде не параллелограмма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FD0-89B4-49B9-AF65-87C102A48BA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63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FD0-89B4-49B9-AF65-87C102A48BA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8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rhinovosti.ru/wp-content/uploads/2012/09/dizain_metro_almaty_4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http://900igr.net/datai/geometrija/Parallelogramm/0002-001-CHto-takoe-parallelogramm.jpg" TargetMode="External"/><Relationship Id="rId7" Type="http://schemas.openxmlformats.org/officeDocument/2006/relationships/image" Target="http://go2.imgsmail.ru/imgpreview?key=21fd30baad2fe17c&amp;mb=imgdb_preview_125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http://fmclass.ru/pic/4850e3a1d076f/18.png" TargetMode="External"/><Relationship Id="rId4" Type="http://schemas.openxmlformats.org/officeDocument/2006/relationships/image" Target="../media/image8.png"/><Relationship Id="rId9" Type="http://schemas.openxmlformats.org/officeDocument/2006/relationships/image" Target="http://upload.wikimedia.org/wikipedia/ru/a/aa/%D0%9A%D0%B2%D0%B0%D0%B4%D1%80%D0%B0%D1%82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620688"/>
            <a:ext cx="7560840" cy="72008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Параллелограммы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</a:rPr>
              <a:t>Урок учителя математики ГБОУ ЦО «Технологии обучения</a:t>
            </a:r>
            <a:r>
              <a:rPr lang="ru-RU" sz="2800" dirty="0" smtClean="0">
                <a:solidFill>
                  <a:srgbClr val="00B050"/>
                </a:solidFill>
              </a:rPr>
              <a:t>» Ягодкиной </a:t>
            </a:r>
            <a:r>
              <a:rPr lang="ru-RU" sz="2800" dirty="0">
                <a:solidFill>
                  <a:srgbClr val="00B050"/>
                </a:solidFill>
              </a:rPr>
              <a:t>Е.Б</a:t>
            </a:r>
            <a:r>
              <a:rPr lang="ru-RU" sz="2800" dirty="0"/>
              <a:t>.</a:t>
            </a:r>
          </a:p>
        </p:txBody>
      </p:sp>
      <p:pic>
        <p:nvPicPr>
          <p:cNvPr id="1026" name="Picture 2" descr="http://d3mlntcv38ck9k.cloudfront.net/content/konspekt_image/87447/ba6dc5e0_5db4_0131_b852_22000aa81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97304"/>
            <a:ext cx="5328667" cy="29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Решите задачи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3" t="12650" r="10786" b="61848"/>
          <a:stretch/>
        </p:blipFill>
        <p:spPr bwMode="auto">
          <a:xfrm>
            <a:off x="539552" y="1268760"/>
            <a:ext cx="2952328" cy="2943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sz="quarter" idx="1"/>
          </p:nvPr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31290" r="63897" b="50972"/>
          <a:stretch/>
        </p:blipFill>
        <p:spPr bwMode="auto">
          <a:xfrm>
            <a:off x="4499992" y="1285156"/>
            <a:ext cx="3612976" cy="2927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22108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Определите вид </a:t>
            </a:r>
            <a:r>
              <a:rPr lang="el-GR" sz="2400" dirty="0" smtClean="0"/>
              <a:t>Δ</a:t>
            </a:r>
            <a:r>
              <a:rPr lang="ru-RU" sz="2400" dirty="0" smtClean="0"/>
              <a:t> </a:t>
            </a:r>
            <a:r>
              <a:rPr lang="en-US" sz="2400" dirty="0" smtClean="0"/>
              <a:t>ABD.</a:t>
            </a:r>
          </a:p>
          <a:p>
            <a:r>
              <a:rPr lang="ru-RU" sz="2400" dirty="0" smtClean="0"/>
              <a:t>Сравните углы </a:t>
            </a:r>
            <a:r>
              <a:rPr lang="en-US" sz="2400" dirty="0" smtClean="0"/>
              <a:t>AD</a:t>
            </a:r>
            <a:r>
              <a:rPr lang="ru-RU" sz="2400" dirty="0" smtClean="0"/>
              <a:t>В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en-US" sz="2400" dirty="0" smtClean="0"/>
              <a:t>MBD.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Определите их величины.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68552" y="4590420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Определите </a:t>
            </a:r>
            <a:r>
              <a:rPr lang="ru-RU" sz="2400" dirty="0"/>
              <a:t>вид </a:t>
            </a:r>
            <a:r>
              <a:rPr lang="el-GR" sz="2400" dirty="0" smtClean="0"/>
              <a:t>Δ</a:t>
            </a:r>
            <a:r>
              <a:rPr lang="ru-RU" sz="2400" dirty="0" smtClean="0"/>
              <a:t> </a:t>
            </a:r>
            <a:r>
              <a:rPr lang="en-US" sz="2400" dirty="0" smtClean="0"/>
              <a:t>AB</a:t>
            </a:r>
            <a:r>
              <a:rPr lang="ru-RU" sz="2400" dirty="0"/>
              <a:t>О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Как называются углы АОВ и СО</a:t>
            </a:r>
            <a:r>
              <a:rPr lang="en-US" sz="2400" dirty="0" smtClean="0"/>
              <a:t>D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Определите </a:t>
            </a:r>
            <a:r>
              <a:rPr lang="ru-RU" sz="2400" dirty="0"/>
              <a:t>∠ОС</a:t>
            </a:r>
            <a:r>
              <a:rPr lang="en-US" sz="2400" dirty="0" smtClean="0"/>
              <a:t>D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924944"/>
            <a:ext cx="36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6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Решите задачи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4"/>
          <p:cNvPicPr>
            <a:picLocks noGrp="1"/>
          </p:cNvPicPr>
          <p:nvPr>
            <p:ph sz="quarter" idx="1"/>
          </p:nvPr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40505" r="61952" b="39928"/>
          <a:stretch/>
        </p:blipFill>
        <p:spPr bwMode="auto">
          <a:xfrm>
            <a:off x="539552" y="1268760"/>
            <a:ext cx="2808312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1" t="62677" r="37464" b="16434"/>
          <a:stretch/>
        </p:blipFill>
        <p:spPr bwMode="auto">
          <a:xfrm>
            <a:off x="4720332" y="1340768"/>
            <a:ext cx="3092028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869160"/>
            <a:ext cx="3650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Определите вид </a:t>
            </a:r>
            <a:r>
              <a:rPr lang="en-US" sz="2400" dirty="0" smtClean="0"/>
              <a:t>BCDE.</a:t>
            </a:r>
          </a:p>
          <a:p>
            <a:r>
              <a:rPr lang="ru-RU" sz="2400" dirty="0" smtClean="0"/>
              <a:t>Определите ∠</a:t>
            </a:r>
            <a:r>
              <a:rPr lang="en-US" sz="2400" dirty="0" smtClean="0"/>
              <a:t>ABC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/>
              <a:t>Определите </a:t>
            </a:r>
            <a:r>
              <a:rPr lang="ru-RU" sz="2400" dirty="0" smtClean="0"/>
              <a:t>∠</a:t>
            </a:r>
            <a:r>
              <a:rPr lang="en-US" sz="2400" dirty="0" smtClean="0"/>
              <a:t>CBE.</a:t>
            </a:r>
          </a:p>
          <a:p>
            <a:r>
              <a:rPr lang="ru-RU" sz="2400" dirty="0"/>
              <a:t>Определите ∠</a:t>
            </a:r>
            <a:r>
              <a:rPr lang="en-US" sz="2400" dirty="0" smtClean="0"/>
              <a:t> BCD.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4653135"/>
            <a:ext cx="41764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Докажите, что </a:t>
            </a:r>
          </a:p>
          <a:p>
            <a:r>
              <a:rPr lang="el-GR" sz="2400" dirty="0" smtClean="0"/>
              <a:t>Δ</a:t>
            </a:r>
            <a:r>
              <a:rPr lang="ru-RU" sz="2400" dirty="0" smtClean="0"/>
              <a:t>АА</a:t>
            </a:r>
            <a:r>
              <a:rPr lang="ru-RU" sz="2400" baseline="-25000" dirty="0" smtClean="0"/>
              <a:t>1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1</a:t>
            </a:r>
            <a:r>
              <a:rPr lang="ru-RU" sz="2400" baseline="-25000" dirty="0" smtClean="0"/>
              <a:t> </a:t>
            </a:r>
            <a:r>
              <a:rPr lang="ru-RU" sz="2400" dirty="0" smtClean="0"/>
              <a:t>= </a:t>
            </a:r>
            <a:r>
              <a:rPr lang="el-GR" sz="2400" dirty="0" smtClean="0"/>
              <a:t>Δ</a:t>
            </a:r>
            <a:r>
              <a:rPr lang="ru-RU" sz="2400" dirty="0" smtClean="0"/>
              <a:t>С</a:t>
            </a:r>
            <a:r>
              <a:rPr lang="ru-RU" sz="2400" baseline="-25000" dirty="0" smtClean="0"/>
              <a:t>1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D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Найдите сумму углов А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1</a:t>
            </a:r>
            <a:r>
              <a:rPr lang="ru-RU" sz="2400" dirty="0"/>
              <a:t>А</a:t>
            </a:r>
            <a:r>
              <a:rPr lang="ru-RU" sz="2400" baseline="-25000" dirty="0"/>
              <a:t>1</a:t>
            </a:r>
            <a:r>
              <a:rPr lang="ru-RU" sz="2400" baseline="-25000" dirty="0" smtClean="0"/>
              <a:t> </a:t>
            </a:r>
            <a:r>
              <a:rPr lang="ru-RU" sz="2400" dirty="0" smtClean="0"/>
              <a:t>и</a:t>
            </a:r>
            <a:r>
              <a:rPr lang="ru-RU" sz="2400" dirty="0"/>
              <a:t> </a:t>
            </a:r>
            <a:r>
              <a:rPr lang="ru-RU" sz="2400" dirty="0" smtClean="0"/>
              <a:t>С</a:t>
            </a:r>
            <a:r>
              <a:rPr lang="ru-RU" sz="2400" baseline="-25000" dirty="0" smtClean="0"/>
              <a:t>1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D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Определите ∠А</a:t>
            </a:r>
            <a:r>
              <a:rPr lang="ru-RU" sz="2400" baseline="-25000" dirty="0" smtClean="0"/>
              <a:t>1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1</a:t>
            </a:r>
            <a:r>
              <a:rPr lang="ru-RU" sz="2400" dirty="0" smtClean="0"/>
              <a:t>С</a:t>
            </a:r>
            <a:r>
              <a:rPr lang="ru-RU" sz="2400" baseline="-25000" dirty="0" smtClean="0"/>
              <a:t>1</a:t>
            </a:r>
            <a:r>
              <a:rPr lang="en-US" sz="2400" dirty="0" smtClean="0"/>
              <a:t>.</a:t>
            </a:r>
            <a:endParaRPr lang="ru-RU" sz="2400" dirty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13917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4000" b="1" dirty="0"/>
              <a:t>Параллелограмм в жизни 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88024" y="4149081"/>
            <a:ext cx="37829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Реечный </a:t>
            </a:r>
            <a:r>
              <a:rPr lang="ru-RU" dirty="0"/>
              <a:t>домкрат для легковых автомобилей имеет форму ромба.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84" y="1340768"/>
            <a:ext cx="396044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3" y="3279760"/>
            <a:ext cx="3615457" cy="34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340768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жизни параллелограмм – это рамы велосипедов, мотоциклов, где для жесткости проведена диагональ.</a:t>
            </a:r>
          </a:p>
        </p:txBody>
      </p:sp>
    </p:spTree>
    <p:extLst>
      <p:ext uri="{BB962C8B-B14F-4D97-AF65-F5344CB8AC3E}">
        <p14:creationId xmlns:p14="http://schemas.microsoft.com/office/powerpoint/2010/main" val="37751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70609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Параллелограмм в </a:t>
            </a:r>
            <a:r>
              <a:rPr lang="ru-RU" sz="4000" b="1" dirty="0"/>
              <a:t>жизни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3600400" cy="5047456"/>
          </a:xfrm>
        </p:spPr>
        <p:txBody>
          <a:bodyPr/>
          <a:lstStyle/>
          <a:p>
            <a:r>
              <a:rPr lang="ru-RU" dirty="0"/>
              <a:t>Плиточники укладывают плитки в виде ромба, квадрата – из них получаются красивые узоры.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Прямоугольник несет красоту, стройность, четкость. Это стены домов, пол, потолок, грани карандашей.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18961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pulset.ru/tov/image_s1.php?id=1621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39466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r>
              <a:rPr lang="ru-RU" sz="3600" b="1" dirty="0"/>
              <a:t>Параллелограмм в </a:t>
            </a:r>
            <a:r>
              <a:rPr lang="ru-RU" sz="3600" b="1" dirty="0" smtClean="0"/>
              <a:t>жизни 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107504" y="3187027"/>
            <a:ext cx="3852935" cy="3482333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В </a:t>
            </a:r>
            <a:r>
              <a:rPr lang="ru-RU" sz="2600" dirty="0"/>
              <a:t>сельском хозяйстве применяют квадратно – гнездовой способ посадки культур – урожай при этом </a:t>
            </a:r>
            <a:r>
              <a:rPr lang="ru-RU" sz="2600" dirty="0" smtClean="0"/>
              <a:t>лучше. Этот </a:t>
            </a:r>
            <a:r>
              <a:rPr lang="ru-RU" sz="2600" dirty="0"/>
              <a:t>способ хорош тем, что можно применять механизированную </a:t>
            </a:r>
            <a:r>
              <a:rPr lang="ru-RU" sz="2600" dirty="0" smtClean="0"/>
              <a:t>обработку полей.</a:t>
            </a:r>
            <a:endParaRPr lang="ru-RU" sz="2600" dirty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084512" cy="238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48" y="4233229"/>
            <a:ext cx="3326088" cy="225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1960" y="836712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Квадрат стальной </a:t>
            </a:r>
            <a:endParaRPr lang="ru-RU" sz="2400" dirty="0" smtClean="0"/>
          </a:p>
          <a:p>
            <a:r>
              <a:rPr lang="ru-RU" sz="2400" dirty="0" smtClean="0"/>
              <a:t>горячекатаный</a:t>
            </a:r>
            <a:r>
              <a:rPr lang="ru-RU" sz="2400" dirty="0"/>
              <a:t> </a:t>
            </a:r>
            <a:r>
              <a:rPr lang="ru-RU" sz="2400" dirty="0" smtClean="0"/>
              <a:t>используется </a:t>
            </a:r>
          </a:p>
          <a:p>
            <a:r>
              <a:rPr lang="ru-RU" sz="2400" dirty="0" smtClean="0"/>
              <a:t>для </a:t>
            </a:r>
            <a:r>
              <a:rPr lang="ru-RU" sz="2400" dirty="0"/>
              <a:t>производства деталей </a:t>
            </a:r>
            <a:endParaRPr lang="ru-RU" sz="2400" dirty="0" smtClean="0"/>
          </a:p>
          <a:p>
            <a:r>
              <a:rPr lang="ru-RU" sz="2400" dirty="0" smtClean="0"/>
              <a:t>машин </a:t>
            </a:r>
            <a:r>
              <a:rPr lang="ru-RU" sz="2400" dirty="0"/>
              <a:t>и механизмов,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строительства зданий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сооружений, для </a:t>
            </a:r>
            <a:r>
              <a:rPr lang="ru-RU" sz="2400" dirty="0" smtClean="0"/>
              <a:t>изготовления  </a:t>
            </a:r>
            <a:r>
              <a:rPr lang="ru-RU" sz="2400" dirty="0"/>
              <a:t>декоративных элементов, </a:t>
            </a:r>
            <a:r>
              <a:rPr lang="ru-RU" sz="2400" dirty="0" smtClean="0"/>
              <a:t>для </a:t>
            </a:r>
            <a:r>
              <a:rPr lang="ru-RU" sz="2400" dirty="0"/>
              <a:t>производства </a:t>
            </a:r>
            <a:r>
              <a:rPr lang="ru-RU" sz="2400" dirty="0" smtClean="0"/>
              <a:t>заборов </a:t>
            </a:r>
            <a:r>
              <a:rPr lang="ru-RU" sz="2400" dirty="0"/>
              <a:t>и ограждений.</a:t>
            </a:r>
          </a:p>
        </p:txBody>
      </p:sp>
    </p:spTree>
    <p:extLst>
      <p:ext uri="{BB962C8B-B14F-4D97-AF65-F5344CB8AC3E}">
        <p14:creationId xmlns:p14="http://schemas.microsoft.com/office/powerpoint/2010/main" val="17189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60" y="188640"/>
            <a:ext cx="8198296" cy="64807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Параллелограмм в физике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1520" y="4149080"/>
            <a:ext cx="4032448" cy="202312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9600" b="1" dirty="0" smtClean="0"/>
              <a:t>А</a:t>
            </a:r>
            <a:r>
              <a:rPr lang="ru-RU" sz="9600" dirty="0"/>
              <a:t> </a:t>
            </a:r>
            <a:r>
              <a:rPr lang="ru-RU" sz="9600" b="1" dirty="0"/>
              <a:t>воз</a:t>
            </a:r>
            <a:r>
              <a:rPr lang="ru-RU" sz="9600" dirty="0"/>
              <a:t> </a:t>
            </a:r>
            <a:r>
              <a:rPr lang="ru-RU" sz="9600" b="1" dirty="0"/>
              <a:t>и</a:t>
            </a:r>
            <a:r>
              <a:rPr lang="ru-RU" sz="9600" dirty="0"/>
              <a:t> </a:t>
            </a:r>
            <a:r>
              <a:rPr lang="ru-RU" sz="9600" b="1" dirty="0"/>
              <a:t>ныне</a:t>
            </a:r>
            <a:r>
              <a:rPr lang="ru-RU" sz="9600" dirty="0"/>
              <a:t> </a:t>
            </a:r>
            <a:r>
              <a:rPr lang="ru-RU" sz="9600" b="1" dirty="0"/>
              <a:t>там</a:t>
            </a:r>
            <a:r>
              <a:rPr lang="ru-RU" sz="9600" dirty="0"/>
              <a:t>! </a:t>
            </a:r>
            <a:endParaRPr lang="ru-RU" sz="9600" dirty="0" smtClean="0"/>
          </a:p>
          <a:p>
            <a:pPr marL="0" indent="0">
              <a:buNone/>
            </a:pPr>
            <a:r>
              <a:rPr lang="ru-RU" sz="9600" dirty="0" smtClean="0"/>
              <a:t>Из </a:t>
            </a:r>
            <a:r>
              <a:rPr lang="ru-RU" sz="9600" dirty="0"/>
              <a:t>басни «Лебедь, Щука и Рак» (1816) </a:t>
            </a:r>
            <a:endParaRPr lang="ru-RU" sz="9600" dirty="0" smtClean="0"/>
          </a:p>
          <a:p>
            <a:pPr marL="0" indent="0">
              <a:buNone/>
            </a:pPr>
            <a:r>
              <a:rPr lang="ru-RU" sz="9600" dirty="0" smtClean="0"/>
              <a:t>И</a:t>
            </a:r>
            <a:r>
              <a:rPr lang="ru-RU" sz="9600" dirty="0"/>
              <a:t>. А. </a:t>
            </a:r>
            <a:r>
              <a:rPr lang="ru-RU" sz="9600" dirty="0" smtClean="0"/>
              <a:t>Крылова</a:t>
            </a:r>
            <a:endParaRPr lang="ru-RU" sz="9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425970" y="1196752"/>
            <a:ext cx="4322494" cy="201622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/>
              <a:t>Равнодействующая</a:t>
            </a:r>
            <a:r>
              <a:rPr lang="ru-RU" sz="9600" dirty="0"/>
              <a:t> силы тяжести и силы нормального </a:t>
            </a:r>
            <a:r>
              <a:rPr lang="ru-RU" sz="9600" dirty="0" smtClean="0"/>
              <a:t>давления, </a:t>
            </a:r>
            <a:r>
              <a:rPr lang="ru-RU" sz="9600" dirty="0"/>
              <a:t>действующих на лыжника на гладкой </a:t>
            </a:r>
            <a:r>
              <a:rPr lang="ru-RU" sz="9600" dirty="0" smtClean="0"/>
              <a:t>горе</a:t>
            </a:r>
          </a:p>
          <a:p>
            <a:endParaRPr lang="ru-RU" sz="74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9396"/>
            <a:ext cx="3888432" cy="291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9636" r="22511" b="23023"/>
          <a:stretch/>
        </p:blipFill>
        <p:spPr bwMode="auto">
          <a:xfrm>
            <a:off x="4572000" y="3050428"/>
            <a:ext cx="3528392" cy="340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Параллелограмм в жизни </a:t>
            </a:r>
            <a:endParaRPr lang="ru-RU" sz="40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4252260" y="1124744"/>
            <a:ext cx="4064156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Паркетный</a:t>
            </a:r>
            <a:r>
              <a:rPr lang="ru-RU" dirty="0"/>
              <a:t> пол и потолок в зале Рембрандта (зал №254) в Эрмитаже</a:t>
            </a:r>
          </a:p>
          <a:p>
            <a:endParaRPr lang="ru-RU" dirty="0"/>
          </a:p>
        </p:txBody>
      </p:sp>
      <p:pic>
        <p:nvPicPr>
          <p:cNvPr id="8" name="Объект 7" descr="Дизайн метро г. Алматы.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8740"/>
            <a:ext cx="2952328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51520" y="4509120"/>
            <a:ext cx="4248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Современные интерьеры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метро не только красивы, </a:t>
            </a:r>
            <a:r>
              <a:rPr lang="ru-RU" sz="2400" dirty="0" smtClean="0"/>
              <a:t>но </a:t>
            </a:r>
            <a:r>
              <a:rPr lang="ru-RU" sz="2400" dirty="0"/>
              <a:t>максимально удобны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пребывания и </a:t>
            </a:r>
            <a:endParaRPr lang="ru-RU" sz="2400" dirty="0" smtClean="0"/>
          </a:p>
          <a:p>
            <a:r>
              <a:rPr lang="ru-RU" sz="2400" dirty="0" smtClean="0"/>
              <a:t>передвижения </a:t>
            </a:r>
            <a:r>
              <a:rPr lang="ru-RU" sz="2400" dirty="0"/>
              <a:t>пассажиров.</a:t>
            </a:r>
          </a:p>
          <a:p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43455"/>
            <a:ext cx="37511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6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3"/>
                </a:solidFill>
              </a:rPr>
              <a:t>Параллелограмм в </a:t>
            </a:r>
            <a:r>
              <a:rPr lang="ru-RU" sz="4000" b="1" dirty="0" smtClean="0">
                <a:solidFill>
                  <a:schemeClr val="accent3"/>
                </a:solidFill>
              </a:rPr>
              <a:t>быту 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851920" y="1196752"/>
            <a:ext cx="4536504" cy="2088232"/>
          </a:xfrm>
        </p:spPr>
        <p:txBody>
          <a:bodyPr>
            <a:noAutofit/>
          </a:bodyPr>
          <a:lstStyle/>
          <a:p>
            <a:r>
              <a:rPr lang="ru-RU" dirty="0"/>
              <a:t>Интересное решение вязание пледов разноцветными </a:t>
            </a:r>
            <a:r>
              <a:rPr lang="ru-RU" dirty="0" smtClean="0"/>
              <a:t>мотивами. На рисунках бабушкин </a:t>
            </a:r>
            <a:r>
              <a:rPr lang="ru-RU" dirty="0"/>
              <a:t>или африканский квадрат.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3456384" cy="230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2"/>
          <a:stretch/>
        </p:blipFill>
        <p:spPr bwMode="auto">
          <a:xfrm>
            <a:off x="388740" y="1340768"/>
            <a:ext cx="3384376" cy="43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4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Итоги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208912" cy="5184576"/>
          </a:xfrm>
        </p:spPr>
        <p:txBody>
          <a:bodyPr>
            <a:noAutofit/>
          </a:bodyPr>
          <a:lstStyle/>
          <a:p>
            <a:r>
              <a:rPr lang="ru-RU" dirty="0" smtClean="0"/>
              <a:t>Обобщили знания о параллелограммах.</a:t>
            </a:r>
          </a:p>
          <a:p>
            <a:r>
              <a:rPr lang="ru-RU" dirty="0" smtClean="0"/>
              <a:t>Решили типовые задачи.</a:t>
            </a:r>
          </a:p>
          <a:p>
            <a:r>
              <a:rPr lang="ru-RU" dirty="0" smtClean="0"/>
              <a:t>Подготовились </a:t>
            </a:r>
          </a:p>
          <a:p>
            <a:pPr marL="0" indent="0">
              <a:buNone/>
            </a:pPr>
            <a:r>
              <a:rPr lang="ru-RU" dirty="0" smtClean="0"/>
              <a:t>к контрольной работе.</a:t>
            </a: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Домашнее задание:</a:t>
            </a:r>
          </a:p>
          <a:p>
            <a:r>
              <a:rPr lang="ru-RU" dirty="0" smtClean="0"/>
              <a:t>Приведите свои примеры применения параллелограммов в жизни.</a:t>
            </a:r>
          </a:p>
          <a:p>
            <a:r>
              <a:rPr lang="ru-RU" dirty="0" smtClean="0"/>
              <a:t>Нарисуйте орнамент, паркет или рисунок в стиле кубизма.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Желаю удачи!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2" y="1484784"/>
            <a:ext cx="301218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9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101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Цель урока: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обобщение знаний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4" name="Picture 6" descr="http://sms5gor.ru/wp-content/uploads/%D0%90%D0%A0%D0%A2-%D0%9A%D0%B2%D0%B0%D0%B4%D1%80%D0%B0%D1%82-%D0%BB%D0%BE%D0%B3%D0%BE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9"/>
          <a:stretch/>
        </p:blipFill>
        <p:spPr bwMode="auto">
          <a:xfrm>
            <a:off x="3203972" y="1860497"/>
            <a:ext cx="2330445" cy="24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530428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Трапеция, ее виды, свойства.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699940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Многоугольник, выпуклый многоугольник, </a:t>
            </a:r>
            <a:r>
              <a:rPr lang="ru-RU" sz="2400" dirty="0" smtClean="0"/>
              <a:t>четырехугольник.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170080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Параллелограмм, </a:t>
            </a:r>
            <a:endParaRPr lang="ru-RU" sz="2400" dirty="0" smtClean="0"/>
          </a:p>
          <a:p>
            <a:r>
              <a:rPr lang="ru-RU" sz="2400" dirty="0" smtClean="0"/>
              <a:t>его свойства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 признаки.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317813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Прямоугольник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ромб, квадрат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их </a:t>
            </a:r>
            <a:r>
              <a:rPr lang="ru-RU" sz="2400" dirty="0"/>
              <a:t>свойства.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4383688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Осевая и </a:t>
            </a:r>
            <a:r>
              <a:rPr lang="ru-RU" sz="2400" dirty="0" smtClean="0"/>
              <a:t>центральная </a:t>
            </a:r>
            <a:r>
              <a:rPr lang="ru-RU" sz="2400" dirty="0"/>
              <a:t>симметрии.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122352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dirty="0">
                <a:solidFill>
                  <a:srgbClr val="0070C0"/>
                </a:solidFill>
              </a:rPr>
              <a:t>информационных технологиях </a:t>
            </a:r>
            <a:r>
              <a:rPr lang="ru-RU" sz="2400" b="1" dirty="0" smtClean="0">
                <a:solidFill>
                  <a:srgbClr val="0070C0"/>
                </a:solidFill>
              </a:rPr>
              <a:t>–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400" b="1" i="1" dirty="0">
                <a:solidFill>
                  <a:srgbClr val="0070C0"/>
                </a:solidFill>
              </a:rPr>
              <a:t>Кластер это подмножество </a:t>
            </a:r>
            <a:r>
              <a:rPr lang="ru-RU" sz="2400" b="1" i="1" dirty="0" smtClean="0">
                <a:solidFill>
                  <a:srgbClr val="0070C0"/>
                </a:solidFill>
              </a:rPr>
              <a:t>результатов </a:t>
            </a:r>
            <a:r>
              <a:rPr lang="ru-RU" sz="2400" b="1" i="1" dirty="0">
                <a:solidFill>
                  <a:srgbClr val="0070C0"/>
                </a:solidFill>
              </a:rPr>
              <a:t>поиска, связанных единством темы». 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8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937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Ответить на вопросы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492897"/>
            <a:ext cx="8424936" cy="388843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Является ли прямоугольником параллелограмм, у которого есть прямой угол?</a:t>
            </a:r>
          </a:p>
          <a:p>
            <a:pPr lvl="0"/>
            <a:r>
              <a:rPr lang="ru-RU" dirty="0"/>
              <a:t>Обязательно ли является прямоугольником четырехугольник, у которого есть прямой угол?</a:t>
            </a:r>
          </a:p>
          <a:p>
            <a:pPr lvl="0"/>
            <a:r>
              <a:rPr lang="ru-RU" dirty="0"/>
              <a:t>Верно ли, что любой квадрат является ромбом?</a:t>
            </a:r>
          </a:p>
          <a:p>
            <a:pPr lvl="0"/>
            <a:r>
              <a:rPr lang="ru-RU" dirty="0"/>
              <a:t>Верно ли, что любой параллелограмм является ромбом</a:t>
            </a:r>
            <a:r>
              <a:rPr lang="ru-RU" dirty="0" smtClean="0"/>
              <a:t>?</a:t>
            </a:r>
          </a:p>
          <a:p>
            <a:r>
              <a:rPr lang="ru-RU" dirty="0"/>
              <a:t>Может ли один угол параллелограмма быть равным </a:t>
            </a:r>
            <a:r>
              <a:rPr lang="ru-RU" dirty="0" smtClean="0"/>
              <a:t>40º </a:t>
            </a:r>
            <a:r>
              <a:rPr lang="ru-RU" dirty="0"/>
              <a:t>а другой 80 º?</a:t>
            </a:r>
          </a:p>
          <a:p>
            <a:pPr lvl="0"/>
            <a:endParaRPr lang="ru-RU" sz="2700" dirty="0"/>
          </a:p>
        </p:txBody>
      </p:sp>
      <p:pic>
        <p:nvPicPr>
          <p:cNvPr id="1028" name="Picture 4" descr="http://900igr.net/datas/tsvet-i-forma/Figury-6.files/0011-011-Rom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20271" r="17222" b="28507"/>
          <a:stretch/>
        </p:blipFill>
        <p:spPr bwMode="auto">
          <a:xfrm>
            <a:off x="2483768" y="695425"/>
            <a:ext cx="3240360" cy="18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900igr.net/datas/tsvet-i-forma/Figury-6.files/0003-003-Prjamougolnik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14815" r="42204" b="31605"/>
          <a:stretch/>
        </p:blipFill>
        <p:spPr bwMode="auto">
          <a:xfrm>
            <a:off x="225600" y="697825"/>
            <a:ext cx="2027560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21606" r="38884" b="36666"/>
          <a:stretch/>
        </p:blipFill>
        <p:spPr bwMode="auto">
          <a:xfrm>
            <a:off x="5934484" y="620688"/>
            <a:ext cx="244855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2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2008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Ответить на вопросы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3055020"/>
            <a:ext cx="8600380" cy="34189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600" dirty="0"/>
              <a:t>Диагонали четырехугольника равны. Обязательно ли этот четырехугольник – прямоугольник?</a:t>
            </a:r>
          </a:p>
          <a:p>
            <a:pPr lvl="0"/>
            <a:r>
              <a:rPr lang="ru-RU" sz="2600" dirty="0"/>
              <a:t>Две соседние стороны параллелограмма равны и образуют прямой угол. Как называется такой параллелограмм?</a:t>
            </a:r>
          </a:p>
          <a:p>
            <a:pPr lvl="0"/>
            <a:r>
              <a:rPr lang="ru-RU" sz="2600" dirty="0"/>
              <a:t>Верно ли, что каждый квадрат является прямоугольником?</a:t>
            </a:r>
          </a:p>
          <a:p>
            <a:pPr lvl="0"/>
            <a:r>
              <a:rPr lang="ru-RU" sz="2600" dirty="0"/>
              <a:t>Верно ли, что любой </a:t>
            </a:r>
            <a:r>
              <a:rPr lang="ru-RU" sz="2600" dirty="0" smtClean="0"/>
              <a:t>ромб </a:t>
            </a:r>
            <a:r>
              <a:rPr lang="ru-RU" sz="2600" dirty="0"/>
              <a:t>является </a:t>
            </a:r>
            <a:r>
              <a:rPr lang="ru-RU" sz="2600" dirty="0" smtClean="0"/>
              <a:t>параллелограммом</a:t>
            </a:r>
            <a:r>
              <a:rPr lang="ru-RU" sz="2600" dirty="0"/>
              <a:t>?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21606" r="17407" b="36666"/>
          <a:stretch/>
        </p:blipFill>
        <p:spPr bwMode="auto">
          <a:xfrm>
            <a:off x="611560" y="977392"/>
            <a:ext cx="373333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900igr.net/datas/tsvet-i-forma/Figury-6.files/0003-003-Prjamougolnik.jpg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14815" r="17125" b="31605"/>
          <a:stretch/>
        </p:blipFill>
        <p:spPr bwMode="auto">
          <a:xfrm>
            <a:off x="4932040" y="986644"/>
            <a:ext cx="3218459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Заполнить таблицу «Параллелограммы»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79486477"/>
              </p:ext>
            </p:extLst>
          </p:nvPr>
        </p:nvGraphicFramePr>
        <p:xfrm>
          <a:off x="457200" y="1556792"/>
          <a:ext cx="8147250" cy="417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9450"/>
                <a:gridCol w="1629450"/>
                <a:gridCol w="1629450"/>
                <a:gridCol w="1629450"/>
                <a:gridCol w="1629450"/>
              </a:tblGrid>
              <a:tr h="1051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effectLst/>
                        </a:rPr>
                        <a:t>Опреде</a:t>
                      </a:r>
                      <a:r>
                        <a:rPr lang="ru-RU" sz="2200" dirty="0" smtClean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effectLst/>
                        </a:rPr>
                        <a:t>ление</a:t>
                      </a:r>
                      <a:endParaRPr lang="ru-RU" sz="2200" dirty="0">
                        <a:effectLst/>
                      </a:endParaRPr>
                    </a:p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effectLst/>
                        </a:rPr>
                        <a:t>Паралле</a:t>
                      </a:r>
                      <a:r>
                        <a:rPr lang="ru-RU" sz="2200" dirty="0" smtClean="0">
                          <a:effectLst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effectLst/>
                        </a:rPr>
                        <a:t>лограмм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Прямо-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угольник </a:t>
                      </a:r>
                      <a:endParaRPr lang="ru-RU" sz="2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Ромб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Квадрат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</a:tr>
              <a:tr h="1051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Построить </a:t>
                      </a:r>
                      <a:r>
                        <a:rPr lang="en-US" sz="2200" dirty="0" smtClean="0">
                          <a:effectLst/>
                        </a:rPr>
                        <a:t>ABCD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АВ=3см, А</a:t>
                      </a:r>
                      <a:r>
                        <a:rPr lang="en-US" sz="2200" dirty="0">
                          <a:effectLst/>
                        </a:rPr>
                        <a:t>D</a:t>
                      </a:r>
                      <a:r>
                        <a:rPr lang="ru-RU" sz="2200" dirty="0">
                          <a:effectLst/>
                        </a:rPr>
                        <a:t>=2см,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∠А=70º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АВ =4см, А</a:t>
                      </a:r>
                      <a:r>
                        <a:rPr lang="en-US" sz="2200" dirty="0">
                          <a:effectLst/>
                        </a:rPr>
                        <a:t>D</a:t>
                      </a:r>
                      <a:r>
                        <a:rPr lang="ru-RU" sz="2200" dirty="0">
                          <a:effectLst/>
                        </a:rPr>
                        <a:t>=2см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AB</a:t>
                      </a:r>
                      <a:r>
                        <a:rPr lang="ru-RU" sz="2200" dirty="0" smtClean="0">
                          <a:effectLst/>
                        </a:rPr>
                        <a:t>=2см,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∠</a:t>
                      </a:r>
                      <a:r>
                        <a:rPr lang="en-US" sz="2200" dirty="0">
                          <a:effectLst/>
                        </a:rPr>
                        <a:t>B</a:t>
                      </a:r>
                      <a:r>
                        <a:rPr lang="ru-RU" sz="2200" dirty="0">
                          <a:effectLst/>
                        </a:rPr>
                        <a:t>= 70º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AB </a:t>
                      </a:r>
                      <a:r>
                        <a:rPr lang="ru-RU" sz="2200" dirty="0">
                          <a:effectLst/>
                        </a:rPr>
                        <a:t>=2см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</a:tr>
              <a:tr h="701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Свойство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сторон</a:t>
                      </a:r>
                      <a:endParaRPr lang="ru-RU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</a:tr>
              <a:tr h="701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Свойство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углов</a:t>
                      </a:r>
                      <a:endParaRPr lang="ru-RU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</a:tr>
              <a:tr h="671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Диагонали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Проверка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76306907"/>
              </p:ext>
            </p:extLst>
          </p:nvPr>
        </p:nvGraphicFramePr>
        <p:xfrm>
          <a:off x="611560" y="1196752"/>
          <a:ext cx="7859215" cy="4461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236"/>
                <a:gridCol w="1725348"/>
                <a:gridCol w="1725877"/>
                <a:gridCol w="1725877"/>
                <a:gridCol w="1725877"/>
              </a:tblGrid>
              <a:tr h="4461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Определение</a:t>
                      </a:r>
                    </a:p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Параллелограмм-  </a:t>
                      </a:r>
                      <a:r>
                        <a:rPr lang="ru-RU" sz="2400" dirty="0">
                          <a:effectLst/>
                        </a:rPr>
                        <a:t>четырехугольник, у которого противоположные стороны </a:t>
                      </a:r>
                      <a:r>
                        <a:rPr lang="ru-RU" sz="2400" dirty="0" smtClean="0">
                          <a:effectLst/>
                        </a:rPr>
                        <a:t>параллельны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Прямоугольник </a:t>
                      </a:r>
                      <a:r>
                        <a:rPr lang="ru-RU" sz="2400" dirty="0">
                          <a:effectLst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параллелограмм, у которого все углы прямые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Ромб- </a:t>
                      </a:r>
                      <a:r>
                        <a:rPr lang="ru-RU" sz="2400" dirty="0">
                          <a:effectLst/>
                        </a:rPr>
                        <a:t>параллелограмм, у которого все стороны равны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Квадрат- </a:t>
                      </a:r>
                      <a:r>
                        <a:rPr lang="ru-RU" sz="2400" dirty="0">
                          <a:effectLst/>
                        </a:rPr>
                        <a:t>параллелограмм, у которого все стороны и все углы равны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8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72008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Проверка 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51580650"/>
              </p:ext>
            </p:extLst>
          </p:nvPr>
        </p:nvGraphicFramePr>
        <p:xfrm>
          <a:off x="315309" y="1340768"/>
          <a:ext cx="8321998" cy="41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  <a:gridCol w="2160240"/>
                <a:gridCol w="1584175"/>
                <a:gridCol w="1597951"/>
                <a:gridCol w="1827504"/>
              </a:tblGrid>
              <a:tr h="4158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Построить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ABCD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42" marR="581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АВ=3см, А</a:t>
                      </a:r>
                      <a:r>
                        <a:rPr lang="en-US" sz="2400" dirty="0">
                          <a:effectLst/>
                        </a:rPr>
                        <a:t>D</a:t>
                      </a:r>
                      <a:r>
                        <a:rPr lang="ru-RU" sz="2400" dirty="0">
                          <a:effectLst/>
                        </a:rPr>
                        <a:t>=2см,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∠А=70º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42" marR="581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АВ=4см, </a:t>
                      </a:r>
                      <a:r>
                        <a:rPr lang="en-US" sz="2400" dirty="0">
                          <a:effectLst/>
                        </a:rPr>
                        <a:t>AD</a:t>
                      </a:r>
                      <a:r>
                        <a:rPr lang="ru-RU" sz="2400" dirty="0">
                          <a:effectLst/>
                        </a:rPr>
                        <a:t>=2см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42" marR="581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АВ=2см, ∠А= 70º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42" marR="581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AB</a:t>
                      </a:r>
                      <a:r>
                        <a:rPr lang="ru-RU" sz="2400" dirty="0">
                          <a:effectLst/>
                        </a:rPr>
                        <a:t>=2см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42" marR="58142" marT="0" marB="0"/>
                </a:tc>
              </a:tr>
            </a:tbl>
          </a:graphicData>
        </a:graphic>
      </p:graphicFrame>
      <p:pic>
        <p:nvPicPr>
          <p:cNvPr id="2052" name="Picture 4" descr="Что такое параллелограмм"/>
          <p:cNvPicPr>
            <a:picLocks noChangeAspect="1" noChangeArrowheads="1"/>
          </p:cNvPicPr>
          <p:nvPr/>
        </p:nvPicPr>
        <p:blipFill>
          <a:blip r:embed="rId2" r:link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00562"/>
            <a:ext cx="3059619" cy="15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fmclass.ru/pic/4850e3a1d076f/18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15" y="4159935"/>
            <a:ext cx="2063587" cy="116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o2.imgsmail.ru/imgpreview?key=21fd30baad2fe17c&amp;mb=imgdb_preview_1257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9" y="2445355"/>
            <a:ext cx="25279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http://upload.wikimedia.org/wikipedia/ru/a/aa/%D0%9A%D0%B2%D0%B0%D0%B4%D1%80%D0%B0%D1%82.png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22606"/>
            <a:ext cx="1304925" cy="13049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243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3106688" cy="72008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Проверка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27902225"/>
              </p:ext>
            </p:extLst>
          </p:nvPr>
        </p:nvGraphicFramePr>
        <p:xfrm>
          <a:off x="251520" y="260648"/>
          <a:ext cx="8424935" cy="5416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1584176"/>
                <a:gridCol w="1728192"/>
                <a:gridCol w="2016224"/>
                <a:gridCol w="2232247"/>
              </a:tblGrid>
              <a:tr h="691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Параллелограмм  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Прямоугольник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Ромб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Квадрат 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</a:tr>
              <a:tr h="1036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Стороны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противоположные</a:t>
                      </a:r>
                      <a:endParaRPr lang="ru-RU" sz="2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равны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противоположные</a:t>
                      </a:r>
                      <a:endParaRPr lang="ru-RU" sz="2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равны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все </a:t>
                      </a:r>
                      <a:r>
                        <a:rPr lang="ru-RU" sz="2200" dirty="0">
                          <a:effectLst/>
                        </a:rPr>
                        <a:t>равны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все </a:t>
                      </a:r>
                      <a:r>
                        <a:rPr lang="ru-RU" sz="2200" dirty="0">
                          <a:effectLst/>
                        </a:rPr>
                        <a:t>равны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</a:tr>
              <a:tr h="969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Углы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противоположные</a:t>
                      </a:r>
                      <a:endParaRPr lang="ru-RU" sz="2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равны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все </a:t>
                      </a:r>
                      <a:r>
                        <a:rPr lang="ru-RU" sz="2200" dirty="0">
                          <a:effectLst/>
                        </a:rPr>
                        <a:t>равны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противоположные равны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все </a:t>
                      </a:r>
                      <a:r>
                        <a:rPr lang="ru-RU" sz="2200" dirty="0">
                          <a:effectLst/>
                        </a:rPr>
                        <a:t>равны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</a:tr>
              <a:tr h="267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Диагонали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200" dirty="0" smtClean="0">
                          <a:effectLst/>
                        </a:rPr>
                        <a:t>в </a:t>
                      </a:r>
                      <a:r>
                        <a:rPr lang="ru-RU" sz="2200" dirty="0">
                          <a:effectLst/>
                        </a:rPr>
                        <a:t>точке пересечения делятся пополам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2725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делятся пополам</a:t>
                      </a:r>
                      <a:endParaRPr lang="ru-RU" sz="2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2725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равны</a:t>
                      </a: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3520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делятся пополам</a:t>
                      </a:r>
                      <a:endParaRPr lang="ru-RU" sz="2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3520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перпендикулярны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3520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биссектрисы углов ромба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3520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делятся пополам</a:t>
                      </a:r>
                      <a:endParaRPr lang="ru-RU" sz="2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2725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равны</a:t>
                      </a:r>
                      <a:endParaRPr lang="ru-RU" sz="2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3520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перпендикулярны</a:t>
                      </a:r>
                      <a:endParaRPr lang="ru-RU" sz="2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3520" algn="l"/>
                        </a:tabLst>
                      </a:pPr>
                      <a:r>
                        <a:rPr lang="ru-RU" sz="2200" dirty="0" smtClean="0">
                          <a:effectLst/>
                        </a:rPr>
                        <a:t>биссектрисы углов квадрата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55" marR="542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0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6480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Решите задачи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3" t="66544" r="10823" b="14557"/>
          <a:stretch/>
        </p:blipFill>
        <p:spPr bwMode="auto">
          <a:xfrm>
            <a:off x="539552" y="1052736"/>
            <a:ext cx="3384376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64033" r="66476" b="13957"/>
          <a:stretch/>
        </p:blipFill>
        <p:spPr bwMode="auto">
          <a:xfrm>
            <a:off x="5148064" y="1196752"/>
            <a:ext cx="3240360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581128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Определите вид </a:t>
            </a:r>
            <a:r>
              <a:rPr lang="el-GR" sz="2400" dirty="0" smtClean="0"/>
              <a:t>Δ</a:t>
            </a:r>
            <a:r>
              <a:rPr lang="ru-RU" sz="2400" dirty="0" smtClean="0"/>
              <a:t>АВК.</a:t>
            </a:r>
          </a:p>
          <a:p>
            <a:r>
              <a:rPr lang="ru-RU" sz="2400" dirty="0" smtClean="0"/>
              <a:t>Определите ∠</a:t>
            </a:r>
            <a:r>
              <a:rPr lang="en-US" sz="2400" dirty="0" smtClean="0"/>
              <a:t>BAD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Определите ∠АВС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Как называется отрезок В</a:t>
            </a:r>
            <a:r>
              <a:rPr lang="en-US" sz="2400" dirty="0" smtClean="0"/>
              <a:t>K</a:t>
            </a: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smtClean="0"/>
              <a:t>∠ АВС?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4581128"/>
            <a:ext cx="3616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Как называется отрезок </a:t>
            </a:r>
            <a:r>
              <a:rPr lang="en-US" sz="2400" dirty="0" smtClean="0"/>
              <a:t>DE</a:t>
            </a:r>
            <a:r>
              <a:rPr lang="ru-RU" sz="2400" dirty="0" smtClean="0"/>
              <a:t>?</a:t>
            </a:r>
          </a:p>
          <a:p>
            <a:r>
              <a:rPr lang="ru-RU" sz="2400" dirty="0"/>
              <a:t>Определите вид </a:t>
            </a:r>
            <a:r>
              <a:rPr lang="el-GR" sz="2400" dirty="0" smtClean="0"/>
              <a:t>Δ</a:t>
            </a:r>
            <a:r>
              <a:rPr lang="en-US" sz="2400" dirty="0" smtClean="0"/>
              <a:t>CDE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Найдите </a:t>
            </a:r>
            <a:r>
              <a:rPr lang="ru-RU" sz="2400" dirty="0" smtClean="0"/>
              <a:t>длину СЕ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2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932</TotalTime>
  <Words>647</Words>
  <Application>Microsoft Office PowerPoint</Application>
  <PresentationFormat>Экран (4:3)</PresentationFormat>
  <Paragraphs>207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Century Schoolbook</vt:lpstr>
      <vt:lpstr>Symbol</vt:lpstr>
      <vt:lpstr>Times New Roman</vt:lpstr>
      <vt:lpstr>Wingdings</vt:lpstr>
      <vt:lpstr>Wingdings 2</vt:lpstr>
      <vt:lpstr>Эркер</vt:lpstr>
      <vt:lpstr>Параллелограммы</vt:lpstr>
      <vt:lpstr>   Цель урока: обобщение знаний</vt:lpstr>
      <vt:lpstr> Ответить на вопросы</vt:lpstr>
      <vt:lpstr>Ответить на вопросы</vt:lpstr>
      <vt:lpstr>Заполнить таблицу «Параллелограммы»</vt:lpstr>
      <vt:lpstr>Проверка</vt:lpstr>
      <vt:lpstr>Проверка </vt:lpstr>
      <vt:lpstr>Проверка</vt:lpstr>
      <vt:lpstr>Решите задачи</vt:lpstr>
      <vt:lpstr>Решите задачи</vt:lpstr>
      <vt:lpstr>Решите задачи</vt:lpstr>
      <vt:lpstr>Параллелограмм в жизни </vt:lpstr>
      <vt:lpstr>Параллелограмм в жизни </vt:lpstr>
      <vt:lpstr>Параллелограмм в жизни </vt:lpstr>
      <vt:lpstr>Параллелограмм в физике</vt:lpstr>
      <vt:lpstr>Параллелограмм в жизни </vt:lpstr>
      <vt:lpstr>Параллелограмм в быту </vt:lpstr>
      <vt:lpstr>Итоги урока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</dc:creator>
  <cp:lastModifiedBy>Елена</cp:lastModifiedBy>
  <cp:revision>52</cp:revision>
  <dcterms:created xsi:type="dcterms:W3CDTF">2015-11-25T20:23:07Z</dcterms:created>
  <dcterms:modified xsi:type="dcterms:W3CDTF">2015-12-21T12:02:38Z</dcterms:modified>
</cp:coreProperties>
</file>