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34" r:id="rId2"/>
    <p:sldId id="331" r:id="rId3"/>
    <p:sldId id="332" r:id="rId4"/>
    <p:sldId id="318" r:id="rId5"/>
    <p:sldId id="321" r:id="rId6"/>
    <p:sldId id="297" r:id="rId7"/>
    <p:sldId id="324" r:id="rId8"/>
    <p:sldId id="257" r:id="rId9"/>
    <p:sldId id="316" r:id="rId10"/>
    <p:sldId id="256" r:id="rId11"/>
    <p:sldId id="258" r:id="rId12"/>
    <p:sldId id="300" r:id="rId13"/>
    <p:sldId id="259" r:id="rId14"/>
    <p:sldId id="261" r:id="rId15"/>
    <p:sldId id="302" r:id="rId16"/>
    <p:sldId id="291" r:id="rId17"/>
    <p:sldId id="263" r:id="rId18"/>
    <p:sldId id="298" r:id="rId19"/>
    <p:sldId id="312" r:id="rId20"/>
    <p:sldId id="303" r:id="rId21"/>
    <p:sldId id="290" r:id="rId22"/>
    <p:sldId id="264" r:id="rId23"/>
    <p:sldId id="267" r:id="rId24"/>
    <p:sldId id="271" r:id="rId25"/>
    <p:sldId id="274" r:id="rId26"/>
    <p:sldId id="296" r:id="rId27"/>
    <p:sldId id="326" r:id="rId28"/>
    <p:sldId id="293" r:id="rId29"/>
    <p:sldId id="292" r:id="rId30"/>
    <p:sldId id="315" r:id="rId31"/>
    <p:sldId id="294" r:id="rId32"/>
    <p:sldId id="314" r:id="rId33"/>
    <p:sldId id="313" r:id="rId34"/>
    <p:sldId id="333" r:id="rId35"/>
    <p:sldId id="269" r:id="rId36"/>
    <p:sldId id="305" r:id="rId37"/>
    <p:sldId id="270" r:id="rId38"/>
    <p:sldId id="273" r:id="rId39"/>
    <p:sldId id="265" r:id="rId40"/>
    <p:sldId id="268" r:id="rId41"/>
    <p:sldId id="307" r:id="rId42"/>
    <p:sldId id="309" r:id="rId43"/>
    <p:sldId id="311" r:id="rId44"/>
    <p:sldId id="288" r:id="rId45"/>
    <p:sldId id="287" r:id="rId46"/>
    <p:sldId id="266" r:id="rId47"/>
    <p:sldId id="276" r:id="rId48"/>
    <p:sldId id="286" r:id="rId49"/>
    <p:sldId id="284" r:id="rId50"/>
    <p:sldId id="280" r:id="rId51"/>
    <p:sldId id="279" r:id="rId52"/>
    <p:sldId id="281" r:id="rId53"/>
    <p:sldId id="285" r:id="rId54"/>
    <p:sldId id="282" r:id="rId55"/>
    <p:sldId id="278" r:id="rId56"/>
    <p:sldId id="277" r:id="rId57"/>
    <p:sldId id="289" r:id="rId58"/>
    <p:sldId id="328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3" autoAdjust="0"/>
    <p:restoredTop sz="94660"/>
  </p:normalViewPr>
  <p:slideViewPr>
    <p:cSldViewPr>
      <p:cViewPr varScale="1">
        <p:scale>
          <a:sx n="106" d="100"/>
          <a:sy n="106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7717EE-C43F-4563-B9B2-241870616612}" type="presOf" srcId="{9E53B189-0707-4064-9012-2711E3FFAF51}" destId="{5E98A81F-6172-48FF-A315-DC20E1D6D860}" srcOrd="0" destOrd="0" presId="urn:microsoft.com/office/officeart/2005/8/layout/venn3"/>
    <dgm:cxn modelId="{DC85089B-724B-44E9-AE0F-4A13AAA769F0}" type="presOf" srcId="{D831D0E8-FC2F-417C-8A50-B7132907CF42}" destId="{7639CDC6-C8AB-48DF-84F2-A06C8023F0E7}" srcOrd="0" destOrd="0" presId="urn:microsoft.com/office/officeart/2005/8/layout/venn3"/>
    <dgm:cxn modelId="{F24B5429-FBC8-44EE-BBCF-2E1FCFD29E65}" type="presOf" srcId="{8FDD254B-A7A3-4B97-9FBB-6289B1A1C2D8}" destId="{F714F26A-66E6-47A5-BA72-4D05BE71D5ED}" srcOrd="0" destOrd="0" presId="urn:microsoft.com/office/officeart/2005/8/layout/venn3"/>
    <dgm:cxn modelId="{14206B10-E762-4CED-AB38-BD450B754091}" type="presOf" srcId="{EF3DA76C-D868-4446-A08E-A80CAB3A147C}" destId="{71C6594F-E037-4259-BCD1-AAD3B842C68C}" srcOrd="0" destOrd="0" presId="urn:microsoft.com/office/officeart/2005/8/layout/venn3"/>
    <dgm:cxn modelId="{7F74C8A5-54E6-41E2-80BD-512BC5373F47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5BACB7F3-35DA-48D1-BC81-CF8A5BDF189D}" type="presParOf" srcId="{446CA65D-CB69-46F3-B3D9-11BB3C3F4571}" destId="{5E98A81F-6172-48FF-A315-DC20E1D6D860}" srcOrd="0" destOrd="0" presId="urn:microsoft.com/office/officeart/2005/8/layout/venn3"/>
    <dgm:cxn modelId="{ADA641DB-4665-4073-972C-8D5EA1DED498}" type="presParOf" srcId="{446CA65D-CB69-46F3-B3D9-11BB3C3F4571}" destId="{233A0F06-B176-4222-B794-F8A2ACEF7896}" srcOrd="1" destOrd="0" presId="urn:microsoft.com/office/officeart/2005/8/layout/venn3"/>
    <dgm:cxn modelId="{4910ADDC-7EFC-434F-A6E6-673F86D4F5C0}" type="presParOf" srcId="{446CA65D-CB69-46F3-B3D9-11BB3C3F4571}" destId="{F714F26A-66E6-47A5-BA72-4D05BE71D5ED}" srcOrd="2" destOrd="0" presId="urn:microsoft.com/office/officeart/2005/8/layout/venn3"/>
    <dgm:cxn modelId="{B2D77451-260B-486D-99CE-9098C831EC20}" type="presParOf" srcId="{446CA65D-CB69-46F3-B3D9-11BB3C3F4571}" destId="{C1BB16E1-7DA5-48EB-B3D7-8BC424EC9F8B}" srcOrd="3" destOrd="0" presId="urn:microsoft.com/office/officeart/2005/8/layout/venn3"/>
    <dgm:cxn modelId="{5C978306-72E4-43F9-9526-5946C68741DB}" type="presParOf" srcId="{446CA65D-CB69-46F3-B3D9-11BB3C3F4571}" destId="{71C6594F-E037-4259-BCD1-AAD3B842C68C}" srcOrd="4" destOrd="0" presId="urn:microsoft.com/office/officeart/2005/8/layout/venn3"/>
    <dgm:cxn modelId="{1CA807B6-81AE-4B83-959A-060668F6B0A6}" type="presParOf" srcId="{446CA65D-CB69-46F3-B3D9-11BB3C3F4571}" destId="{DEE0814D-27E9-4EA5-92C4-69241B91B41B}" srcOrd="5" destOrd="0" presId="urn:microsoft.com/office/officeart/2005/8/layout/venn3"/>
    <dgm:cxn modelId="{6A9042AC-B09B-4900-BA1B-A94238D6F18E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C71A8154-13F1-4B8B-A389-1F20C303AF74}" type="presOf" srcId="{CD68ACB4-957B-40B2-9AB7-BA3A4F59C6F2}" destId="{6EF1AF08-9334-480F-9092-2F9E329DD69C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7765D5D-00C7-41F4-9E52-34E9421D1CCF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8C1E2BCB-083C-4E39-97E5-D0FECC4F3973}" type="presOf" srcId="{9B28D258-7D84-4D3E-A4D6-4DC2CAD20B9A}" destId="{218F0263-153A-4B8C-B3FB-8AB83B00CF86}" srcOrd="0" destOrd="0" presId="urn:microsoft.com/office/officeart/2005/8/layout/venn3"/>
    <dgm:cxn modelId="{FF643BDB-F1E9-46EA-A157-B7E8DD7B756A}" type="presOf" srcId="{EAE1088C-D00C-4178-B118-09F4A6B86C1F}" destId="{F0D1C6A0-6AE3-4478-BCA0-1963AF8130D5}" srcOrd="0" destOrd="0" presId="urn:microsoft.com/office/officeart/2005/8/layout/venn3"/>
    <dgm:cxn modelId="{E86C6951-C440-4C46-83D4-2F8D2B7E7375}" type="presOf" srcId="{55503469-2CDB-46B9-B6CD-6814AE157330}" destId="{6FC185DC-2AFF-4C48-ABA6-A267AA6D91B6}" srcOrd="0" destOrd="0" presId="urn:microsoft.com/office/officeart/2005/8/layout/venn3"/>
    <dgm:cxn modelId="{6DD82E8E-4566-4BBF-B7D0-C1E5D16E9493}" type="presParOf" srcId="{F0D1C6A0-6AE3-4478-BCA0-1963AF8130D5}" destId="{F9C5F6B0-4D31-493A-9460-1EC566C3BB84}" srcOrd="0" destOrd="0" presId="urn:microsoft.com/office/officeart/2005/8/layout/venn3"/>
    <dgm:cxn modelId="{ECDBE500-33C7-4CB5-A457-38AF95DD4242}" type="presParOf" srcId="{F0D1C6A0-6AE3-4478-BCA0-1963AF8130D5}" destId="{B842DF3E-E78D-462F-A5CC-E16C67B01821}" srcOrd="1" destOrd="0" presId="urn:microsoft.com/office/officeart/2005/8/layout/venn3"/>
    <dgm:cxn modelId="{2D7FBC87-09D9-4085-84DD-1924986FA5C7}" type="presParOf" srcId="{F0D1C6A0-6AE3-4478-BCA0-1963AF8130D5}" destId="{6EF1AF08-9334-480F-9092-2F9E329DD69C}" srcOrd="2" destOrd="0" presId="urn:microsoft.com/office/officeart/2005/8/layout/venn3"/>
    <dgm:cxn modelId="{DB0DC0DF-B745-494A-8ADD-D7383A376D1D}" type="presParOf" srcId="{F0D1C6A0-6AE3-4478-BCA0-1963AF8130D5}" destId="{B4C4B1EE-0694-4A8B-ADE2-6079FF95B405}" srcOrd="3" destOrd="0" presId="urn:microsoft.com/office/officeart/2005/8/layout/venn3"/>
    <dgm:cxn modelId="{2BE9DD4A-FD68-4032-B4F0-CBAE1EBCA437}" type="presParOf" srcId="{F0D1C6A0-6AE3-4478-BCA0-1963AF8130D5}" destId="{6FC185DC-2AFF-4C48-ABA6-A267AA6D91B6}" srcOrd="4" destOrd="0" presId="urn:microsoft.com/office/officeart/2005/8/layout/venn3"/>
    <dgm:cxn modelId="{A1A24F2F-44ED-4888-A435-82D98F0B93D1}" type="presParOf" srcId="{F0D1C6A0-6AE3-4478-BCA0-1963AF8130D5}" destId="{8F737D8B-7FC9-4805-BF3E-0815E46E311C}" srcOrd="5" destOrd="0" presId="urn:microsoft.com/office/officeart/2005/8/layout/venn3"/>
    <dgm:cxn modelId="{987B7D38-CE7A-40A8-8FCA-124027F14CDC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1E90-4537-4558-82FB-DC82DAB19AC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431F8-2215-4AED-9739-834347366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632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F488B-51CF-4BA5-BC95-D25C1A43D6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22581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522EFE-539E-4749-94E4-22E6659285E6}" type="slidenum">
              <a:rPr lang="ru-RU" smtClean="0"/>
              <a:pPr/>
              <a:t>41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81334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7281-E758-4B39-9641-676DACA441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12" Type="http://schemas.openxmlformats.org/officeDocument/2006/relationships/image" Target="../media/image5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image" Target="../media/image54.jpeg"/><Relationship Id="rId5" Type="http://schemas.openxmlformats.org/officeDocument/2006/relationships/image" Target="../media/image50.jpeg"/><Relationship Id="rId10" Type="http://schemas.openxmlformats.org/officeDocument/2006/relationships/image" Target="../media/image53.jpeg"/><Relationship Id="rId4" Type="http://schemas.openxmlformats.org/officeDocument/2006/relationships/image" Target="../media/image49.jpeg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dedmoroz@vologda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hyperlink" Target="http://images.yandex.ru/yandsearch?text=%D0%BC%D0%B0%D1%88%D0%B8%D0%BD%D0%B0%20%D0%BF%D0%BE%D1%87%D1%82%D0%B0%20%D1%80%D0%BE%D1%81%D1%81%D0%B8%D0%B8&amp;img_url=www.vperedsp.ru/www/2010/news/100710_16.jpg&amp;pos=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0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по Окружающему миру </a:t>
            </a:r>
            <a:br>
              <a:rPr lang="ru-RU" dirty="0" smtClean="0"/>
            </a:br>
            <a:r>
              <a:rPr lang="ru-RU" dirty="0" smtClean="0"/>
              <a:t>в 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Составила: учитель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начальных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классов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НОУ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Школа «Ника» </a:t>
            </a:r>
          </a:p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Хвостова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Наталья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Николаевна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2015-2016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уч.год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rle.si/cache/perle/10000015-hires-49441840192c27d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5576" y="260648"/>
            <a:ext cx="7344816" cy="6421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Autofit/>
          </a:bodyPr>
          <a:lstStyle/>
          <a:p>
            <a:r>
              <a:rPr lang="ru-RU" sz="4000" dirty="0" smtClean="0">
                <a:cs typeface="Times New Roman" pitchFamily="18" charset="0"/>
              </a:rPr>
              <a:t>Письмо - </a:t>
            </a:r>
            <a:r>
              <a:rPr lang="ru-RU" sz="4000" dirty="0">
                <a:cs typeface="Times New Roman" pitchFamily="18" charset="0"/>
              </a:rPr>
              <a:t>написанный текст, посылаемый </a:t>
            </a:r>
            <a:r>
              <a:rPr lang="ru-RU" sz="4000" dirty="0" smtClean="0">
                <a:cs typeface="Times New Roman" pitchFamily="18" charset="0"/>
              </a:rPr>
              <a:t>кому-нибудь.</a:t>
            </a:r>
            <a:endParaRPr lang="ru-RU" sz="40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f8.ifotki.info/org/9c6355fe227ab1f14a3105d046086ea55e4baa828875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340768"/>
            <a:ext cx="799288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Untitled0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2286000" cy="2813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25" y="1357313"/>
          <a:ext cx="2643188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88"/>
              </a:tblGrid>
              <a:tr h="3429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53" name="Рисунок 2" descr="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357438"/>
            <a:ext cx="2524125" cy="3571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1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6156" name="Рисунок 15" descr="g0110613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643188"/>
            <a:ext cx="292893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43808" y="357166"/>
            <a:ext cx="615617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0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Print" panose="02000600000000000000" pitchFamily="2" charset="0"/>
              </a:rPr>
              <a:t>Почтовая бумага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Конверт - пакет </a:t>
            </a:r>
            <a:r>
              <a:rPr lang="ru-RU" dirty="0" smtClean="0"/>
              <a:t>для </a:t>
            </a:r>
            <a:r>
              <a:rPr lang="ru-RU" dirty="0"/>
              <a:t>пересылки бумаг.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mir-konkursov.ru/userfiles/17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556792"/>
            <a:ext cx="5400600" cy="490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://www.nsopost.ru/pict/08_08_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268760"/>
            <a:ext cx="8467024" cy="424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hny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2262187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2" descr="45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643063"/>
            <a:ext cx="2286000" cy="314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 descr="13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143125"/>
            <a:ext cx="2214562" cy="313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 descr="22-1.jpg"/>
          <p:cNvPicPr>
            <a:picLocks noChangeAspect="1"/>
          </p:cNvPicPr>
          <p:nvPr/>
        </p:nvPicPr>
        <p:blipFill>
          <a:blip r:embed="rId5"/>
          <a:srcRect l="7140" t="3394" r="4805" b="4977"/>
          <a:stretch>
            <a:fillRect/>
          </a:stretch>
        </p:blipFill>
        <p:spPr bwMode="auto">
          <a:xfrm>
            <a:off x="5143500" y="2928938"/>
            <a:ext cx="2203450" cy="321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6" descr="23-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1500" y="3571875"/>
            <a:ext cx="2222500" cy="307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188640"/>
            <a:ext cx="757239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0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Print" panose="02000600000000000000" pitchFamily="2" charset="0"/>
              </a:rPr>
              <a:t>Почтовые  открытки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Картинка 18 из 316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4429132"/>
            <a:ext cx="2714644" cy="218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4" name="Picture 14" descr="Картинка 2 из 316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000240"/>
            <a:ext cx="2074540" cy="288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8" name="Picture 18" descr="Картинка 18 из 3160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3357562"/>
            <a:ext cx="2878185" cy="205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2" name="Picture 22" descr="Картинка 18 из 31600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642918"/>
            <a:ext cx="2928958" cy="209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6" name="Picture 16" descr="Картинка 9 из 31600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7620" y="1857364"/>
            <a:ext cx="2591417" cy="186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0" name="Picture 20" descr="Картинка 18 из 31600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1000108"/>
            <a:ext cx="2571768" cy="183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6" name="Picture 26" descr="Картинка 18 из 31600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357686" y="5000636"/>
            <a:ext cx="2571768" cy="121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44008" y="116632"/>
            <a:ext cx="3060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Филателисты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Первой в мире почтовой марке </a:t>
            </a:r>
            <a:br>
              <a:rPr lang="ru-RU" sz="3600" b="1" dirty="0" smtClean="0"/>
            </a:br>
            <a:r>
              <a:rPr lang="ru-RU" sz="3600" b="1" dirty="0" smtClean="0"/>
              <a:t>«Черный пенни» 175 лет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I:\2015-2016\1 класс\окр мир\posta-frimarket-penny-black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49" y="1571612"/>
            <a:ext cx="375260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Стоимость марки «Святой Грааль» (США)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около 3 миллионов долларов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00200"/>
            <a:ext cx="43577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Окружающий мир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1436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&amp;Ocy;&amp;tcy;&amp;dcy;&amp;ycy;&amp;khcy; &amp;icy; &amp;khcy;&amp;ocy;&amp;bcy;&amp;bcy;&amp;icy; &quot; &amp;Scy;&amp;tcy;&amp;rcy;&amp;acy;&amp;ncy;&amp;icy;&amp;tscy;&amp;acy;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560840" cy="5635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850" y="303213"/>
            <a:ext cx="8712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Филателисты – люди, коллекционирующие марки.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Индекс – указатель.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060848"/>
            <a:ext cx="67437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4797152"/>
            <a:ext cx="1296987" cy="1512888"/>
          </a:xfrm>
          <a:prstGeom prst="rect">
            <a:avLst/>
          </a:prstGeom>
          <a:noFill/>
        </p:spPr>
      </p:pic>
      <p:pic>
        <p:nvPicPr>
          <p:cNvPr id="39946" name="Picture 10" descr="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564904"/>
            <a:ext cx="1439862" cy="1871663"/>
          </a:xfrm>
          <a:prstGeom prst="rect">
            <a:avLst/>
          </a:prstGeom>
          <a:noFill/>
        </p:spPr>
      </p:pic>
      <p:pic>
        <p:nvPicPr>
          <p:cNvPr id="39948" name="Picture 12" descr="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08304" y="1916832"/>
            <a:ext cx="1512888" cy="1800225"/>
          </a:xfrm>
          <a:prstGeom prst="rect">
            <a:avLst/>
          </a:prstGeom>
          <a:noFill/>
        </p:spPr>
      </p:pic>
      <p:pic>
        <p:nvPicPr>
          <p:cNvPr id="39949" name="Picture 13" descr="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2276872"/>
            <a:ext cx="1368425" cy="1800225"/>
          </a:xfrm>
          <a:prstGeom prst="rect">
            <a:avLst/>
          </a:prstGeom>
          <a:noFill/>
        </p:spPr>
      </p:pic>
      <p:pic>
        <p:nvPicPr>
          <p:cNvPr id="39950" name="Picture 14" descr="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4869160"/>
            <a:ext cx="1368425" cy="1657350"/>
          </a:xfrm>
          <a:prstGeom prst="rect">
            <a:avLst/>
          </a:prstGeom>
          <a:noFill/>
        </p:spPr>
      </p:pic>
      <p:pic>
        <p:nvPicPr>
          <p:cNvPr id="39951" name="Picture 15" descr="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80112" y="2852936"/>
            <a:ext cx="1511300" cy="1800225"/>
          </a:xfrm>
          <a:prstGeom prst="rect">
            <a:avLst/>
          </a:prstGeom>
          <a:noFill/>
        </p:spPr>
      </p:pic>
      <p:pic>
        <p:nvPicPr>
          <p:cNvPr id="39952" name="Picture 16" descr="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08400" y="4724400"/>
            <a:ext cx="1366838" cy="1655763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2267744" y="116632"/>
            <a:ext cx="6645424" cy="187220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занимается рассылкой почты?</a:t>
            </a:r>
          </a:p>
        </p:txBody>
      </p:sp>
      <p:pic>
        <p:nvPicPr>
          <p:cNvPr id="19458" name="Picture 2" descr="http://cs11018.vkontakte.ru/u82255873/-1/x_0f32b4e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0"/>
            <a:ext cx="1872208" cy="1404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                      </a:t>
            </a:r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887325" y="-7605713"/>
            <a:ext cx="10148887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476250"/>
            <a:ext cx="8208963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3" name="Picture 17" descr="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0200" y="620713"/>
            <a:ext cx="1295400" cy="1439862"/>
          </a:xfrm>
          <a:prstGeom prst="rect">
            <a:avLst/>
          </a:prstGeom>
          <a:noFill/>
        </p:spPr>
      </p:pic>
      <p:pic>
        <p:nvPicPr>
          <p:cNvPr id="45074" name="Picture 18" descr="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063" y="404813"/>
            <a:ext cx="1296987" cy="1439862"/>
          </a:xfrm>
          <a:prstGeom prst="rect">
            <a:avLst/>
          </a:prstGeom>
          <a:noFill/>
        </p:spPr>
      </p:pic>
      <p:pic>
        <p:nvPicPr>
          <p:cNvPr id="45075" name="Picture 19" descr="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59563" y="1773238"/>
            <a:ext cx="1296987" cy="1512887"/>
          </a:xfrm>
          <a:prstGeom prst="rect">
            <a:avLst/>
          </a:prstGeom>
          <a:noFill/>
        </p:spPr>
      </p:pic>
      <p:pic>
        <p:nvPicPr>
          <p:cNvPr id="45076" name="Picture 20" descr="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87900" y="2420938"/>
            <a:ext cx="1368425" cy="1584325"/>
          </a:xfrm>
          <a:prstGeom prst="rect">
            <a:avLst/>
          </a:prstGeom>
          <a:noFill/>
        </p:spPr>
      </p:pic>
      <p:pic>
        <p:nvPicPr>
          <p:cNvPr id="45077" name="Picture 21" descr="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03575" y="2924175"/>
            <a:ext cx="1296988" cy="1511300"/>
          </a:xfrm>
          <a:prstGeom prst="rect">
            <a:avLst/>
          </a:prstGeom>
          <a:noFill/>
        </p:spPr>
      </p:pic>
      <p:pic>
        <p:nvPicPr>
          <p:cNvPr id="45078" name="Picture 22" descr="7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692275" y="4292600"/>
            <a:ext cx="1223963" cy="1584325"/>
          </a:xfrm>
          <a:prstGeom prst="rect">
            <a:avLst/>
          </a:prstGeom>
          <a:noFill/>
        </p:spPr>
      </p:pic>
      <p:pic>
        <p:nvPicPr>
          <p:cNvPr id="45079" name="Picture 23" descr="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923928" y="4509120"/>
            <a:ext cx="1223962" cy="1512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Почтамт на Комсомольской площади в Москве.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kvadroom.ru/i/news/30708-bi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700808"/>
            <a:ext cx="7438206" cy="488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upload.wikimedia.org/wikipedia/commons/thumb/a/ab/USSRcoverHorse.jpg/800px-USSRcoverHors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1988840"/>
            <a:ext cx="6336704" cy="4536504"/>
          </a:xfrm>
          <a:prstGeom prst="rect">
            <a:avLst/>
          </a:prstGeom>
          <a:noFill/>
        </p:spPr>
      </p:pic>
      <p:pic>
        <p:nvPicPr>
          <p:cNvPr id="30722" name="Picture 2" descr="http://seoshmeo.ru/wp-content/uploads/2010/10/stam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260648"/>
            <a:ext cx="28575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28625"/>
            <a:ext cx="18383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09186">
            <a:off x="3495675" y="423863"/>
            <a:ext cx="2286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257175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28938"/>
            <a:ext cx="242887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1143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>
            <a:off x="2714625" y="1643063"/>
            <a:ext cx="7143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786438" y="1214438"/>
            <a:ext cx="7143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углом 19"/>
          <p:cNvSpPr/>
          <p:nvPr/>
        </p:nvSpPr>
        <p:spPr>
          <a:xfrm rot="12219434">
            <a:off x="7432675" y="2501900"/>
            <a:ext cx="617538" cy="12144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2500313" y="3143250"/>
            <a:ext cx="1357312" cy="642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000750" y="4643438"/>
            <a:ext cx="857250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214813"/>
            <a:ext cx="20907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Box 26"/>
          <p:cNvSpPr txBox="1">
            <a:spLocks noChangeArrowheads="1"/>
          </p:cNvSpPr>
          <p:nvPr/>
        </p:nvSpPr>
        <p:spPr bwMode="auto">
          <a:xfrm>
            <a:off x="428625" y="242887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ПИШУ  ПИСЬМО</a:t>
            </a:r>
          </a:p>
        </p:txBody>
      </p:sp>
      <p:sp>
        <p:nvSpPr>
          <p:cNvPr id="16398" name="TextBox 27"/>
          <p:cNvSpPr txBox="1">
            <a:spLocks noChangeArrowheads="1"/>
          </p:cNvSpPr>
          <p:nvPr/>
        </p:nvSpPr>
        <p:spPr bwMode="auto">
          <a:xfrm>
            <a:off x="3214688" y="357188"/>
            <a:ext cx="2687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ВКЛАДЫВАЮ В КОНВЕРТ</a:t>
            </a:r>
          </a:p>
        </p:txBody>
      </p:sp>
      <p:sp>
        <p:nvSpPr>
          <p:cNvPr id="16399" name="TextBox 28"/>
          <p:cNvSpPr txBox="1">
            <a:spLocks noChangeArrowheads="1"/>
          </p:cNvSpPr>
          <p:nvPr/>
        </p:nvSpPr>
        <p:spPr bwMode="auto">
          <a:xfrm>
            <a:off x="6429375" y="214313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ЗАПЕЧАТЫВАЮ КОНВЕРТ, УКАЗЫВАЮ АДРЕС</a:t>
            </a:r>
          </a:p>
        </p:txBody>
      </p:sp>
      <p:sp>
        <p:nvSpPr>
          <p:cNvPr id="16400" name="TextBox 29"/>
          <p:cNvSpPr txBox="1">
            <a:spLocks noChangeArrowheads="1"/>
          </p:cNvSpPr>
          <p:nvPr/>
        </p:nvSpPr>
        <p:spPr bwMode="auto">
          <a:xfrm>
            <a:off x="3929063" y="2714625"/>
            <a:ext cx="2357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НЕСУ К ПОЧТОВОМУ  ЯЩИКУ</a:t>
            </a:r>
          </a:p>
        </p:txBody>
      </p:sp>
      <p:sp>
        <p:nvSpPr>
          <p:cNvPr id="16401" name="TextBox 30"/>
          <p:cNvSpPr txBox="1">
            <a:spLocks noChangeArrowheads="1"/>
          </p:cNvSpPr>
          <p:nvPr/>
        </p:nvSpPr>
        <p:spPr bwMode="auto">
          <a:xfrm>
            <a:off x="4714875" y="5929313"/>
            <a:ext cx="3071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ПОЧТАЛЬОН  РАЗНОСИТ  ПИСЬМА</a:t>
            </a:r>
          </a:p>
        </p:txBody>
      </p:sp>
      <p:sp>
        <p:nvSpPr>
          <p:cNvPr id="16402" name="TextBox 31"/>
          <p:cNvSpPr txBox="1">
            <a:spLocks noChangeArrowheads="1"/>
          </p:cNvSpPr>
          <p:nvPr/>
        </p:nvSpPr>
        <p:spPr bwMode="auto">
          <a:xfrm>
            <a:off x="2857500" y="4143375"/>
            <a:ext cx="27860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 ВСЕВОЗМОЖНЫМИ </a:t>
            </a:r>
          </a:p>
          <a:p>
            <a:r>
              <a:rPr lang="ru-RU" b="1">
                <a:latin typeface="Georgia" pitchFamily="18" charset="0"/>
              </a:rPr>
              <a:t>ВИДАМИ ТРАНСПОРТА</a:t>
            </a:r>
          </a:p>
          <a:p>
            <a:r>
              <a:rPr lang="ru-RU" b="1">
                <a:latin typeface="Georgia" pitchFamily="18" charset="0"/>
              </a:rPr>
              <a:t>ПИСЬМА ДОСТАВЛЯЮТСЯ </a:t>
            </a:r>
          </a:p>
          <a:p>
            <a:r>
              <a:rPr lang="ru-RU" b="1">
                <a:latin typeface="Georgia" pitchFamily="18" charset="0"/>
              </a:rPr>
              <a:t>ПО АДРЕСАМ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857752" y="785794"/>
            <a:ext cx="4071966" cy="857256"/>
          </a:xfrm>
          <a:prstGeom prst="cloudCallout">
            <a:avLst>
              <a:gd name="adj1" fmla="val 20562"/>
              <a:gd name="adj2" fmla="val 407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это за предметы                            и зачем они на почте?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8914" name="Picture 2" descr="Картинка 29 из 47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2857496"/>
            <a:ext cx="2286016" cy="2354598"/>
          </a:xfrm>
          <a:prstGeom prst="rect">
            <a:avLst/>
          </a:prstGeom>
          <a:noFill/>
        </p:spPr>
      </p:pic>
      <p:pic>
        <p:nvPicPr>
          <p:cNvPr id="7" name="Picture 4" descr="Картинка 9 из 7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1000108"/>
            <a:ext cx="3890972" cy="567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Деду Морозу</a:t>
            </a: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5171" y="1600200"/>
            <a:ext cx="34536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 Деда Мороза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28737"/>
            <a:ext cx="77867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Вот российский адрес Деда Мороза – 162390, Россия, </a:t>
            </a:r>
          </a:p>
          <a:p>
            <a:r>
              <a:rPr lang="ru-RU" sz="2400" dirty="0" smtClean="0"/>
              <a:t>г. Великий Устюг, ул. Почтовая, дом настоящего Деда Мороза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Также можно отправить послание Дедушке и на адрес электронной почты – </a:t>
            </a:r>
            <a:r>
              <a:rPr lang="ru-RU" sz="2400" dirty="0" err="1" smtClean="0">
                <a:hlinkClick r:id="rId2"/>
              </a:rPr>
              <a:t>dedmoroz@vologda.ru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Если очень хочется, можно отправить письмо Санта-Клаусу , который живет в Лапландии – </a:t>
            </a:r>
            <a:r>
              <a:rPr lang="ru-RU" sz="2400" dirty="0" err="1" smtClean="0"/>
              <a:t>Santa</a:t>
            </a:r>
            <a:r>
              <a:rPr lang="ru-RU" sz="2400" dirty="0" smtClean="0"/>
              <a:t> </a:t>
            </a:r>
            <a:r>
              <a:rPr lang="ru-RU" sz="2400" dirty="0" err="1" smtClean="0"/>
              <a:t>Claus</a:t>
            </a:r>
            <a:r>
              <a:rPr lang="ru-RU" sz="2400" dirty="0" smtClean="0"/>
              <a:t>, </a:t>
            </a:r>
            <a:r>
              <a:rPr lang="ru-RU" sz="2400" dirty="0" err="1" smtClean="0"/>
              <a:t>Arctic</a:t>
            </a:r>
            <a:r>
              <a:rPr lang="ru-RU" sz="2400" dirty="0" smtClean="0"/>
              <a:t> </a:t>
            </a:r>
            <a:r>
              <a:rPr lang="ru-RU" sz="2400" dirty="0" err="1" smtClean="0"/>
              <a:t>Circle</a:t>
            </a:r>
            <a:r>
              <a:rPr lang="ru-RU" sz="2400" dirty="0" smtClean="0"/>
              <a:t>, 96930, </a:t>
            </a:r>
            <a:r>
              <a:rPr lang="ru-RU" sz="2400" dirty="0" err="1" smtClean="0"/>
              <a:t>Rovaniemi</a:t>
            </a:r>
            <a:r>
              <a:rPr lang="ru-RU" sz="2400" dirty="0" smtClean="0"/>
              <a:t>, </a:t>
            </a:r>
            <a:r>
              <a:rPr lang="ru-RU" sz="2400" dirty="0" err="1" smtClean="0"/>
              <a:t>Finland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нужно для путешествий?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http://aroundtheworldbeauty.org/wp-content/uploads/2014/07/travelba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2567006" cy="23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g1.labirint.ru/books/422335/scrn_big_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2643206" cy="21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jawdroppingblog.com/wp-content/uploads/2012/06/walletmone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42873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tourprom.ru/site_media/images/news/28781/cache/spros2_w36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214818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h-news.net/media/k2/items/cache/dce750ff9777390e1a88301e7c52a87a_X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500174"/>
            <a:ext cx="2613022" cy="233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lavnoemechta.ru/wp-content/uploads/2015/05/vizualizaci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286256"/>
            <a:ext cx="2470146" cy="185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714356"/>
            <a:ext cx="7072362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письма</a:t>
            </a:r>
            <a:endParaRPr lang="ru-RU" dirty="0"/>
          </a:p>
        </p:txBody>
      </p:sp>
      <p:pic>
        <p:nvPicPr>
          <p:cNvPr id="2050" name="Picture 2" descr="C:\Users\Администратор\Desktop\Pis-mo-dedu-Morozu-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211389" cy="4525963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pismo_dedushke_morozu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054" y="1643050"/>
            <a:ext cx="3232617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661" y="1600200"/>
            <a:ext cx="53006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820069"/>
            <a:ext cx="5715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pic>
        <p:nvPicPr>
          <p:cNvPr id="4" name="Содержимое 3" descr="http://new.stihi.ru/pics/2014/10/25/65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2861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u.warnet.ws/img5/364/pod/10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00306"/>
            <a:ext cx="3613154" cy="313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88 из 4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678198" cy="649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4925" y="188913"/>
            <a:ext cx="88582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 </a:t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  </a:t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  </a:t>
            </a: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Памятники почтовым голубям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 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во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Франции            в 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Англии</a:t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                                                            </a:t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                                                               </a:t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                                                               </a:t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endParaRPr lang="ru-RU" alt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0482" name="Содержимое 4" descr="344613409e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490" y="1772817"/>
            <a:ext cx="4734868" cy="5103384"/>
          </a:xfrm>
          <a:effectLst>
            <a:softEdge rad="112500"/>
          </a:effectLst>
        </p:spPr>
      </p:pic>
      <p:pic>
        <p:nvPicPr>
          <p:cNvPr id="20483" name="Содержимое 5" descr="памятник голубк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772817"/>
            <a:ext cx="4530157" cy="505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Соедини правильно, </a:t>
            </a:r>
            <a:br>
              <a:rPr lang="ru-RU" dirty="0" smtClean="0"/>
            </a:br>
            <a:r>
              <a:rPr lang="ru-RU" dirty="0" smtClean="0"/>
              <a:t>назови виды почты</a:t>
            </a:r>
            <a:endParaRPr lang="ru-RU" dirty="0"/>
          </a:p>
        </p:txBody>
      </p:sp>
      <p:pic>
        <p:nvPicPr>
          <p:cNvPr id="26626" name="Picture 2" descr="http://viperandvine.tripod.com/sitebuildercontent/sitebuilderpictures/image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96752"/>
            <a:ext cx="2268252" cy="1512168"/>
          </a:xfrm>
          <a:prstGeom prst="rect">
            <a:avLst/>
          </a:prstGeom>
          <a:noFill/>
        </p:spPr>
      </p:pic>
      <p:pic>
        <p:nvPicPr>
          <p:cNvPr id="26628" name="Picture 4" descr="http://evro-standart.ru/files/NM_GALLERY2/124801987398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996952"/>
            <a:ext cx="1944216" cy="1375780"/>
          </a:xfrm>
          <a:prstGeom prst="rect">
            <a:avLst/>
          </a:prstGeom>
          <a:noFill/>
        </p:spPr>
      </p:pic>
      <p:pic>
        <p:nvPicPr>
          <p:cNvPr id="26630" name="Picture 6" descr="http://oboinastol.com/_ph/34/2/8010248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2852936"/>
            <a:ext cx="2531821" cy="1584176"/>
          </a:xfrm>
          <a:prstGeom prst="rect">
            <a:avLst/>
          </a:prstGeom>
          <a:noFill/>
        </p:spPr>
      </p:pic>
      <p:pic>
        <p:nvPicPr>
          <p:cNvPr id="26632" name="Picture 8" descr="http://forum.norma4.net.ua/attachments/fleim/108657d1245951097-hachu-1245846065_allday.ru_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4821286"/>
            <a:ext cx="1944216" cy="1458162"/>
          </a:xfrm>
          <a:prstGeom prst="rect">
            <a:avLst/>
          </a:prstGeom>
          <a:noFill/>
        </p:spPr>
      </p:pic>
      <p:pic>
        <p:nvPicPr>
          <p:cNvPr id="26636" name="Picture 12" descr="http://img0.liveinternet.ru/images/attach/c/4/80/513/80513294_2913765_02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4653136"/>
            <a:ext cx="2846062" cy="1656184"/>
          </a:xfrm>
          <a:prstGeom prst="rect">
            <a:avLst/>
          </a:prstGeom>
          <a:noFill/>
        </p:spPr>
      </p:pic>
      <p:pic>
        <p:nvPicPr>
          <p:cNvPr id="26646" name="Picture 22" descr="http://img0.liveinternet.ru/images/attach/c/1/61/115/61115125_p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1184882"/>
            <a:ext cx="1872208" cy="13680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164288" y="155679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Письмо Кипу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3429000"/>
            <a:ext cx="1970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Голубиная почта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8861" y="5301208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Бутылочная почта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Различные почтовые сообщения</a:t>
            </a:r>
            <a:endParaRPr lang="ru-RU" dirty="0"/>
          </a:p>
        </p:txBody>
      </p:sp>
      <p:pic>
        <p:nvPicPr>
          <p:cNvPr id="26634" name="Picture 10" descr="http://planeta.moy.su/_bl/87/101560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340768"/>
            <a:ext cx="3261086" cy="2160240"/>
          </a:xfrm>
          <a:prstGeom prst="rect">
            <a:avLst/>
          </a:prstGeom>
          <a:noFill/>
        </p:spPr>
      </p:pic>
      <p:pic>
        <p:nvPicPr>
          <p:cNvPr id="26640" name="Picture 16" descr="http://lovestih.ru/wp-content/uploads/2011/04/pismo-soldat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3933056"/>
            <a:ext cx="4515858" cy="2736304"/>
          </a:xfrm>
          <a:prstGeom prst="rect">
            <a:avLst/>
          </a:prstGeom>
          <a:noFill/>
        </p:spPr>
      </p:pic>
      <p:pic>
        <p:nvPicPr>
          <p:cNvPr id="26642" name="Picture 18" descr="http://rodinaclub.narod.ru/photo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330282">
            <a:off x="6130300" y="2989459"/>
            <a:ext cx="2942041" cy="1584176"/>
          </a:xfrm>
          <a:prstGeom prst="rect">
            <a:avLst/>
          </a:prstGeom>
          <a:noFill/>
        </p:spPr>
      </p:pic>
      <p:pic>
        <p:nvPicPr>
          <p:cNvPr id="26644" name="Picture 20" descr="http://s44.radikal.ru/i103/1112/d5/c38a844492d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251520" y="3933056"/>
            <a:ext cx="3816424" cy="2652091"/>
          </a:xfrm>
          <a:prstGeom prst="rect">
            <a:avLst/>
          </a:prstGeom>
          <a:noFill/>
        </p:spPr>
      </p:pic>
      <p:pic>
        <p:nvPicPr>
          <p:cNvPr id="26638" name="Picture 14" descr="http://img-fotki.yandex.ru/get/4713/130761172.8/0_62f52_ca25d752_XL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0744">
            <a:off x="303115" y="2173130"/>
            <a:ext cx="2232248" cy="2533791"/>
          </a:xfrm>
          <a:prstGeom prst="rect">
            <a:avLst/>
          </a:prstGeom>
          <a:noFill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5201816"/>
            <a:ext cx="216494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Владелец\Pictures\Scan-121209-0002.jpg"/>
          <p:cNvPicPr>
            <a:picLocks noChangeAspect="1" noChangeArrowheads="1"/>
          </p:cNvPicPr>
          <p:nvPr/>
        </p:nvPicPr>
        <p:blipFill>
          <a:blip r:embed="rId2" cstate="screen"/>
          <a:srcRect t="-5006"/>
          <a:stretch>
            <a:fillRect/>
          </a:stretch>
        </p:blipFill>
        <p:spPr bwMode="auto">
          <a:xfrm>
            <a:off x="467544" y="836712"/>
            <a:ext cx="820376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928662" y="785794"/>
            <a:ext cx="7715304" cy="3071834"/>
          </a:xfrm>
          <a:prstGeom prst="cloudCallout">
            <a:avLst>
              <a:gd name="adj1" fmla="val -20434"/>
              <a:gd name="adj2" fmla="val 1552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время учебы вместе с нами Муравей Вопросик научился неплохо читать и писать. И ему очень захотелось рассказать об этом своему другу Муравьишке. Но тот живет далеко, в другом городе. Как быть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984584" cy="26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Владелец\Pictures\Scan-121209-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643" y="764704"/>
            <a:ext cx="882612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52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0350"/>
            <a:ext cx="3206750" cy="4857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3625" y="260350"/>
            <a:ext cx="528955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Первое в мире электронное письмо было отправлено в 1971 году компьютерным инженером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Рэем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Томлинсоном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для проверки связи между двумя удаленными компьютерами.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4913" y="3068638"/>
            <a:ext cx="50752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Лишь спустя 25 лет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e-mail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стал   популярен во всем мире, а ящик на почтовом сервере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mail.ru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есть чуть ли не у 70% российских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интернет-пользователей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6" descr="http://thenews.kz/static/news/e/2/e2p5vXx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5380038"/>
            <a:ext cx="200501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письмо мы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75"/>
            <a:ext cx="8496300" cy="6797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3" y="333375"/>
            <a:ext cx="4357687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Услуга SMS появилась в 1992 году, когда инженер компании мобильной связи Нил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Пэпуорс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разослал своим друзьям поздравление с Рождеством.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362325"/>
            <a:ext cx="421481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Лишь 14 лет спустя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на технологию SMS обратили внимание телекоммуникационные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гиганты. </a:t>
            </a:r>
          </a:p>
        </p:txBody>
      </p:sp>
      <p:pic>
        <p:nvPicPr>
          <p:cNvPr id="23556" name="Picture 6" descr="http://v.volochekadm.ru/gorod/upload/6(7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4191000" cy="3433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mg1.liveinternet.ru/images/attach/c/4/80/864/80864683_large_post2130541261156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1200" y="1916832"/>
            <a:ext cx="5650512" cy="3312368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en.academic.ru/pictures/enwiki/82/Russia_stamp_1992_%E2%84%96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060847"/>
            <a:ext cx="5328592" cy="3793235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4" name="Picture 32" descr="http://dic.academic.ru/pictures/wiki/files/82/Russia_printed_matter_2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844824"/>
            <a:ext cx="6264696" cy="4376074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2" name="Picture 30" descr="http://www.megapolisural.ru/images/support_gallery/333_posylka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060848"/>
            <a:ext cx="4896544" cy="4321410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  <p:pic>
        <p:nvPicPr>
          <p:cNvPr id="10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2060848"/>
            <a:ext cx="67437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http://bm.img.com.ua/img/otvet/q/4/569564_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916832"/>
            <a:ext cx="4248472" cy="4423969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501122" cy="2643206"/>
          </a:xfrm>
          <a:prstGeom prst="cloudCallout">
            <a:avLst>
              <a:gd name="adj1" fmla="val -22504"/>
              <a:gd name="adj2" fmla="val 1613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предложила Муравьишке лист бумаги. Муравей удивился: „Как же мой листок попадет к другу? Разве листок может путешествовать?“                                                               Я ответила: „Просто листок — нет. Нужно, чтобы он превратился…“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273914" flipH="1">
            <a:off x="4991543" y="3474935"/>
            <a:ext cx="3889743" cy="22076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isometricTopUp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6" name="Picture 24" descr="http://im2-tub-ru.yandex.net/i?id=290804661-3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988840"/>
            <a:ext cx="6480720" cy="4359230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4" name="Picture 22" descr="http://joyclick.ru/uploads/posts/2008-12/thumbs/1229062223_5514434j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988840"/>
            <a:ext cx="6064351" cy="4248472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2" name="Picture 20" descr="http://www.trans-port.com.ua/uploads/posts/2012-12/thumbs/1354872851_russianpost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916832"/>
            <a:ext cx="6480717" cy="4320480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4" descr="http://www.guardinfo.ru/netcat_files/Image/sum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988840"/>
            <a:ext cx="4176464" cy="4134700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0" name="Picture 18" descr="http://ruprom-image.s3.amazonaws.com/6439457_w640_h640_pochtovyj_yaschik_optima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647302"/>
            <a:ext cx="4392488" cy="5210698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8" name="Picture 26" descr="http://cs308230.userapi.com/v308230225/200/t38kgkd9Ls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988840"/>
            <a:ext cx="4536504" cy="4570529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0" name="Picture 28" descr="http://www.kaliteliresimler.com/data/media/62/siseye_atilmis_no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132856"/>
            <a:ext cx="6253095" cy="4225452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6" name="Picture 34" descr="http://sekretar-eps.ru/informatsionno-spravochnie_dokumenti/telegramma_/800px-Telegramma_Minsvyazi_Rossii_1993_blank.jpg?rand=6103128480965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3" y="1772816"/>
            <a:ext cx="5779841" cy="4032448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Загадка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800" dirty="0" smtClean="0"/>
              <a:t>Сбоку марка и картинка,</a:t>
            </a:r>
          </a:p>
          <a:p>
            <a:pPr marL="0" indent="0">
              <a:buNone/>
            </a:pPr>
            <a:r>
              <a:rPr lang="ru-RU" sz="3800" dirty="0" smtClean="0"/>
              <a:t>    В круглых штампах грудь и спинка.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    Маленькое очень,</a:t>
            </a:r>
            <a:br>
              <a:rPr lang="ru-RU" sz="3800" dirty="0" smtClean="0"/>
            </a:br>
            <a:r>
              <a:rPr lang="ru-RU" sz="3800" dirty="0" smtClean="0"/>
              <a:t>Быстрое как птица,</a:t>
            </a:r>
            <a:br>
              <a:rPr lang="ru-RU" sz="3800" dirty="0" smtClean="0"/>
            </a:br>
            <a:r>
              <a:rPr lang="ru-RU" sz="3800" dirty="0" smtClean="0"/>
              <a:t>Если хочешь -</a:t>
            </a:r>
            <a:br>
              <a:rPr lang="ru-RU" sz="3800" dirty="0" smtClean="0"/>
            </a:br>
            <a:r>
              <a:rPr lang="ru-RU" sz="3800" dirty="0" smtClean="0"/>
              <a:t>За море умчится.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 descr="http://ik-music.net/file/%D0%BF%D0%B8%D1%81%D1%8C%D0%BC%D0%B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71810"/>
            <a:ext cx="2857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286808" cy="2214578"/>
          </a:xfrm>
          <a:prstGeom prst="cloudCallout">
            <a:avLst>
              <a:gd name="adj1" fmla="val -14971"/>
              <a:gd name="adj2" fmla="val 1890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листок станет письмом, он сможет путешествовать. Вот сегодня мы и узнаем, как путешествует письмо. А что нужно, чтобы листок стал письмом?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530" name="Picture 2" descr="Картинка 90 из 1427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4947">
            <a:off x="3838555" y="3433126"/>
            <a:ext cx="4885217" cy="245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Картинка 34 из 3155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5758">
            <a:off x="7538128" y="3154126"/>
            <a:ext cx="975268" cy="6989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путешествует письмо?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301208"/>
            <a:ext cx="6357982" cy="9853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/>
          </a:p>
        </p:txBody>
      </p:sp>
      <p:pic>
        <p:nvPicPr>
          <p:cNvPr id="8" name="Рисунок 3" descr="2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072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 descr="http://s61.radikal.ru/i173/0911/94/d3147d602c47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916832"/>
            <a:ext cx="4680520" cy="4680520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621</TotalTime>
  <Words>323</Words>
  <Application>Microsoft Office PowerPoint</Application>
  <PresentationFormat>Экран (4:3)</PresentationFormat>
  <Paragraphs>78</Paragraphs>
  <Slides>58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Урок по Окружающему миру  в 1 классе</vt:lpstr>
      <vt:lpstr>Окружающий мир</vt:lpstr>
      <vt:lpstr>Что нужно для путешествий?</vt:lpstr>
      <vt:lpstr>Слайд 4</vt:lpstr>
      <vt:lpstr>Слайд 5</vt:lpstr>
      <vt:lpstr>Загадка</vt:lpstr>
      <vt:lpstr>Слайд 7</vt:lpstr>
      <vt:lpstr>Как путешествует письмо?</vt:lpstr>
      <vt:lpstr>Слайд 9</vt:lpstr>
      <vt:lpstr>Слайд 10</vt:lpstr>
      <vt:lpstr>Письмо - написанный текст, посылаемый кому-нибудь.</vt:lpstr>
      <vt:lpstr>Слайд 12</vt:lpstr>
      <vt:lpstr>Конверт - пакет для пересылки бумаг. </vt:lpstr>
      <vt:lpstr>Слайд 14</vt:lpstr>
      <vt:lpstr>Слайд 15</vt:lpstr>
      <vt:lpstr>Физминутка</vt:lpstr>
      <vt:lpstr>Слайд 17</vt:lpstr>
      <vt:lpstr> Первой в мире почтовой марке  «Черный пенни» 175 лет </vt:lpstr>
      <vt:lpstr> Стоимость марки «Святой Грааль» (США) около 3 миллионов долларов  </vt:lpstr>
      <vt:lpstr>Слайд 20</vt:lpstr>
      <vt:lpstr>Индекс – указатель.</vt:lpstr>
      <vt:lpstr>Слайд 22</vt:lpstr>
      <vt:lpstr>Слайд 23</vt:lpstr>
      <vt:lpstr>Почтамт на Комсомольской площади в Москве. </vt:lpstr>
      <vt:lpstr>Слайд 25</vt:lpstr>
      <vt:lpstr>Слайд 26</vt:lpstr>
      <vt:lpstr>Слайд 27</vt:lpstr>
      <vt:lpstr>Письмо Деду Морозу</vt:lpstr>
      <vt:lpstr>Адрес Деда Мороза</vt:lpstr>
      <vt:lpstr>Слайд 30</vt:lpstr>
      <vt:lpstr>Варианты письма</vt:lpstr>
      <vt:lpstr>Слайд 32</vt:lpstr>
      <vt:lpstr>Слайд 33</vt:lpstr>
      <vt:lpstr>Это интересно</vt:lpstr>
      <vt:lpstr>Слайд 35</vt:lpstr>
      <vt:lpstr>                                     Памятники почтовым голубям   во Франции            в Англии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Соедини правильно,  назови виды почты</vt:lpstr>
      <vt:lpstr>Различные почтовые сообщения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путешествует письмо?</dc:title>
  <dc:creator>Владелец</dc:creator>
  <cp:lastModifiedBy>Администратор</cp:lastModifiedBy>
  <cp:revision>102</cp:revision>
  <dcterms:created xsi:type="dcterms:W3CDTF">2012-12-10T11:03:11Z</dcterms:created>
  <dcterms:modified xsi:type="dcterms:W3CDTF">2015-12-05T17:46:06Z</dcterms:modified>
</cp:coreProperties>
</file>