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9" r:id="rId4"/>
    <p:sldId id="260" r:id="rId5"/>
    <p:sldId id="261" r:id="rId6"/>
    <p:sldId id="263" r:id="rId7"/>
    <p:sldId id="264" r:id="rId8"/>
    <p:sldId id="268" r:id="rId9"/>
    <p:sldId id="257" r:id="rId10"/>
    <p:sldId id="270" r:id="rId11"/>
    <p:sldId id="267" r:id="rId12"/>
    <p:sldId id="273" r:id="rId13"/>
    <p:sldId id="272" r:id="rId14"/>
    <p:sldId id="271" r:id="rId15"/>
    <p:sldId id="274" r:id="rId16"/>
    <p:sldId id="275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jpeg"/><Relationship Id="rId7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jpeg"/><Relationship Id="rId7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293096"/>
            <a:ext cx="8496944" cy="1872208"/>
          </a:xfrm>
        </p:spPr>
        <p:txBody>
          <a:bodyPr>
            <a:normAutofit/>
          </a:bodyPr>
          <a:lstStyle/>
          <a:p>
            <a:r>
              <a:rPr lang="ru-RU" sz="2400" b="1" u="sng" dirty="0"/>
              <a:t>Участники    проекта: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i="1" dirty="0" smtClean="0">
                <a:solidFill>
                  <a:schemeClr val="tx1"/>
                </a:solidFill>
              </a:rPr>
              <a:t>воспитатель 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Власова Ирина Тимофеевна</a:t>
            </a:r>
            <a:r>
              <a:rPr lang="ru-RU" sz="2400" b="1" dirty="0">
                <a:solidFill>
                  <a:srgbClr val="C00000"/>
                </a:solidFill>
              </a:rPr>
              <a:t>,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дети  и  родители 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группы  «Фантазеры</a:t>
            </a:r>
            <a:r>
              <a:rPr lang="ru-RU" sz="2400" b="1" i="1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548681"/>
            <a:ext cx="6408712" cy="3051770"/>
          </a:xfrm>
        </p:spPr>
        <p:txBody>
          <a:bodyPr>
            <a:normAutofit fontScale="90000"/>
          </a:bodyPr>
          <a:lstStyle/>
          <a:p>
            <a:pPr marL="182880" lvl="0" indent="0">
              <a:buNone/>
            </a:pPr>
            <a:r>
              <a:rPr lang="ru-RU" sz="3600" i="1" dirty="0" smtClean="0"/>
              <a:t>  Краткосрочный   проект     </a:t>
            </a:r>
            <a:r>
              <a:rPr lang="ru-RU" sz="4800" i="1" dirty="0" smtClean="0"/>
              <a:t/>
            </a:r>
            <a:br>
              <a:rPr lang="ru-RU" sz="4800" i="1" dirty="0" smtClean="0"/>
            </a:br>
            <a:r>
              <a:rPr lang="ru-RU" sz="4800" i="1" dirty="0"/>
              <a:t> </a:t>
            </a:r>
            <a:r>
              <a:rPr lang="ru-RU" sz="4800" i="1" dirty="0" smtClean="0">
                <a:solidFill>
                  <a:srgbClr val="C00000"/>
                </a:solidFill>
              </a:rPr>
              <a:t>«</a:t>
            </a:r>
            <a:r>
              <a:rPr lang="ru-RU" sz="4800" i="1" dirty="0">
                <a:solidFill>
                  <a:srgbClr val="C00000"/>
                </a:solidFill>
              </a:rPr>
              <a:t>Дорогу  </a:t>
            </a:r>
            <a:r>
              <a:rPr lang="ru-RU" sz="4800" i="1" dirty="0" smtClean="0">
                <a:solidFill>
                  <a:srgbClr val="C00000"/>
                </a:solidFill>
              </a:rPr>
              <a:t> утятам</a:t>
            </a:r>
            <a:r>
              <a:rPr lang="ru-RU" sz="4800" i="1" dirty="0">
                <a:solidFill>
                  <a:srgbClr val="C00000"/>
                </a:solidFill>
              </a:rPr>
              <a:t>!» </a:t>
            </a:r>
            <a:r>
              <a:rPr lang="ru-RU" sz="4800" dirty="0">
                <a:solidFill>
                  <a:srgbClr val="C00000"/>
                </a:solidFill>
              </a:rPr>
              <a:t/>
            </a:r>
            <a:br>
              <a:rPr lang="ru-RU" sz="4800" dirty="0">
                <a:solidFill>
                  <a:srgbClr val="C00000"/>
                </a:solidFill>
              </a:rPr>
            </a:br>
            <a:r>
              <a:rPr lang="ru-RU" sz="4800" smtClean="0">
                <a:solidFill>
                  <a:srgbClr val="C00000"/>
                </a:solidFill>
              </a:rPr>
              <a:t/>
            </a:r>
            <a:br>
              <a:rPr lang="ru-RU" sz="4800" smtClean="0">
                <a:solidFill>
                  <a:srgbClr val="C00000"/>
                </a:solidFill>
              </a:rPr>
            </a:br>
            <a:r>
              <a:rPr lang="ru-RU" sz="4800" smtClean="0">
                <a:solidFill>
                  <a:srgbClr val="C00000"/>
                </a:solidFill>
              </a:rPr>
              <a:t>         </a:t>
            </a:r>
            <a:r>
              <a:rPr lang="ru-RU" sz="2200" smtClean="0"/>
              <a:t>/</a:t>
            </a:r>
            <a:r>
              <a:rPr lang="ru-RU" sz="2200" dirty="0" smtClean="0"/>
              <a:t>из </a:t>
            </a:r>
            <a:r>
              <a:rPr lang="ru-RU" sz="2200" smtClean="0"/>
              <a:t>цикла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«Достопримечательности </a:t>
            </a:r>
            <a:r>
              <a:rPr lang="ru-RU" sz="2200" i="1" dirty="0"/>
              <a:t>Москвы</a:t>
            </a:r>
            <a:r>
              <a:rPr lang="ru-RU" sz="2200" i="1" dirty="0" smtClean="0"/>
              <a:t>»/</a:t>
            </a:r>
            <a:endParaRPr lang="ru-RU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8" b="96853" l="9793" r="95857">
                        <a14:foregroundMark x1="75141" y1="82833" x2="75141" y2="82833"/>
                        <a14:foregroundMark x1="70433" y1="83691" x2="70433" y2="83691"/>
                        <a14:foregroundMark x1="19774" y1="85408" x2="19774" y2="85408"/>
                        <a14:foregroundMark x1="42938" y1="67525" x2="42938" y2="67525"/>
                        <a14:foregroundMark x1="39548" y1="73534" x2="39548" y2="73534"/>
                        <a14:foregroundMark x1="30885" y1="51645" x2="30885" y2="51645"/>
                        <a14:foregroundMark x1="21846" y1="14878" x2="21846" y2="14878"/>
                        <a14:foregroundMark x1="27495" y1="10014" x2="27495" y2="10014"/>
                        <a14:foregroundMark x1="26177" y1="22031" x2="26177" y2="22031"/>
                        <a14:foregroundMark x1="31827" y1="19170" x2="31827" y2="19170"/>
                        <a14:foregroundMark x1="46704" y1="66667" x2="46704" y2="66667"/>
                        <a14:foregroundMark x1="48588" y1="69957" x2="48588" y2="69957"/>
                        <a14:foregroundMark x1="56497" y1="57940" x2="56497" y2="57940"/>
                        <a14:foregroundMark x1="58192" y1="58226" x2="58192" y2="58226"/>
                        <a14:foregroundMark x1="61770" y1="61230" x2="61770" y2="61803"/>
                        <a14:foregroundMark x1="60452" y1="60801" x2="54991" y2="59084"/>
                        <a14:foregroundMark x1="48776" y1="26037" x2="46704" y2="34621"/>
                        <a14:foregroundMark x1="50847" y1="28183" x2="50847" y2="28183"/>
                        <a14:foregroundMark x1="51977" y1="25608" x2="51977" y2="25608"/>
                        <a14:foregroundMark x1="41620" y1="75393" x2="41620" y2="75393"/>
                        <a14:foregroundMark x1="43315" y1="64664" x2="43315" y2="64664"/>
                        <a14:foregroundMark x1="35028" y1="72818" x2="35028" y2="72818"/>
                        <a14:foregroundMark x1="19021" y1="77396" x2="19021" y2="77396"/>
                        <a14:foregroundMark x1="21657" y1="88126" x2="21657" y2="88126"/>
                        <a14:foregroundMark x1="26930" y1="92704" x2="26930" y2="92704"/>
                        <a14:foregroundMark x1="59887" y1="33619" x2="59887" y2="33619"/>
                        <a14:foregroundMark x1="74011" y1="31330" x2="74011" y2="31330"/>
                        <a14:foregroundMark x1="61959" y1="33619" x2="62335" y2="34335"/>
                        <a14:foregroundMark x1="74388" y1="31330" x2="74576" y2="32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448272" cy="323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0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12968" cy="792088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/>
              <a:t>В работе  принимали  участие  родители  наших воспитанников.</a:t>
            </a:r>
            <a:endParaRPr lang="ru-RU" b="1" dirty="0"/>
          </a:p>
        </p:txBody>
      </p:sp>
      <p:pic>
        <p:nvPicPr>
          <p:cNvPr id="4098" name="Picture 2" descr="G:\мои документы\Ирина\мои рисунки\Новая папка\IMG_54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3168353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мои документы\Ирина\мои рисунки\Новая папка\IMG_54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268761"/>
            <a:ext cx="3168352" cy="211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мои документы\Ирина\мои рисунки\Новая папка\IMG_54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431319"/>
            <a:ext cx="5112568" cy="343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8" b="96853" l="9793" r="95857">
                        <a14:foregroundMark x1="75141" y1="82833" x2="75141" y2="82833"/>
                        <a14:foregroundMark x1="70433" y1="83691" x2="70433" y2="83691"/>
                        <a14:foregroundMark x1="19774" y1="85408" x2="19774" y2="85408"/>
                        <a14:foregroundMark x1="42938" y1="67525" x2="42938" y2="67525"/>
                        <a14:foregroundMark x1="39548" y1="73534" x2="39548" y2="73534"/>
                        <a14:foregroundMark x1="30885" y1="51645" x2="30885" y2="51645"/>
                        <a14:foregroundMark x1="21846" y1="14878" x2="21846" y2="14878"/>
                        <a14:foregroundMark x1="27495" y1="10014" x2="27495" y2="10014"/>
                        <a14:foregroundMark x1="26177" y1="22031" x2="26177" y2="22031"/>
                        <a14:foregroundMark x1="31827" y1="19170" x2="31827" y2="19170"/>
                        <a14:foregroundMark x1="46704" y1="66667" x2="46704" y2="66667"/>
                        <a14:foregroundMark x1="48588" y1="69957" x2="48588" y2="69957"/>
                        <a14:foregroundMark x1="56497" y1="57940" x2="56497" y2="57940"/>
                        <a14:foregroundMark x1="58192" y1="58226" x2="58192" y2="58226"/>
                        <a14:foregroundMark x1="61770" y1="61230" x2="61770" y2="61803"/>
                        <a14:foregroundMark x1="60452" y1="60801" x2="54991" y2="59084"/>
                        <a14:foregroundMark x1="48776" y1="26037" x2="46704" y2="34621"/>
                        <a14:foregroundMark x1="50847" y1="28183" x2="50847" y2="28183"/>
                        <a14:foregroundMark x1="51977" y1="25608" x2="51977" y2="25608"/>
                        <a14:foregroundMark x1="41620" y1="75393" x2="41620" y2="75393"/>
                        <a14:foregroundMark x1="43315" y1="64664" x2="43315" y2="64664"/>
                        <a14:foregroundMark x1="35028" y1="72818" x2="35028" y2="72818"/>
                        <a14:foregroundMark x1="19021" y1="77396" x2="19021" y2="77396"/>
                        <a14:foregroundMark x1="21657" y1="88126" x2="21657" y2="88126"/>
                        <a14:foregroundMark x1="26930" y1="92704" x2="26930" y2="92704"/>
                        <a14:foregroundMark x1="59887" y1="33619" x2="59887" y2="33619"/>
                        <a14:foregroundMark x1="74011" y1="31330" x2="74011" y2="31330"/>
                        <a14:foregroundMark x1="61959" y1="33619" x2="62335" y2="34335"/>
                        <a14:foregroundMark x1="74388" y1="31330" x2="74576" y2="32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3933056"/>
            <a:ext cx="2016224" cy="26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73" b="99142" l="1777" r="96701">
                        <a14:foregroundMark x1="37817" y1="14378" x2="37817" y2="14378"/>
                        <a14:foregroundMark x1="39340" y1="16309" x2="39340" y2="16309"/>
                        <a14:foregroundMark x1="37817" y1="16953" x2="37817" y2="16953"/>
                        <a14:backgroundMark x1="37056" y1="15236" x2="37056" y2="15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785" y="4336551"/>
            <a:ext cx="1902893" cy="225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3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316416" cy="40896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Такая  яркая  поделка получилась!!!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G:\мои документы\Ирина\мои рисунки\Новая папка\IMG_54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31641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" b="96853" l="9793" r="95857">
                        <a14:foregroundMark x1="75141" y1="82833" x2="75141" y2="82833"/>
                        <a14:foregroundMark x1="70433" y1="83691" x2="70433" y2="83691"/>
                        <a14:foregroundMark x1="19774" y1="85408" x2="19774" y2="85408"/>
                        <a14:foregroundMark x1="42938" y1="67525" x2="42938" y2="67525"/>
                        <a14:foregroundMark x1="39548" y1="73534" x2="39548" y2="73534"/>
                        <a14:foregroundMark x1="30885" y1="51645" x2="30885" y2="51645"/>
                        <a14:foregroundMark x1="21846" y1="14878" x2="21846" y2="14878"/>
                        <a14:foregroundMark x1="27495" y1="10014" x2="27495" y2="10014"/>
                        <a14:foregroundMark x1="26177" y1="22031" x2="26177" y2="22031"/>
                        <a14:foregroundMark x1="31827" y1="19170" x2="31827" y2="19170"/>
                        <a14:foregroundMark x1="46704" y1="66667" x2="46704" y2="66667"/>
                        <a14:foregroundMark x1="48588" y1="69957" x2="48588" y2="69957"/>
                        <a14:foregroundMark x1="56497" y1="57940" x2="56497" y2="57940"/>
                        <a14:foregroundMark x1="58192" y1="58226" x2="58192" y2="58226"/>
                        <a14:foregroundMark x1="61770" y1="61230" x2="61770" y2="61803"/>
                        <a14:foregroundMark x1="60452" y1="60801" x2="54991" y2="59084"/>
                        <a14:foregroundMark x1="48776" y1="26037" x2="46704" y2="34621"/>
                        <a14:foregroundMark x1="50847" y1="28183" x2="50847" y2="28183"/>
                        <a14:foregroundMark x1="51977" y1="25608" x2="51977" y2="25608"/>
                        <a14:foregroundMark x1="41620" y1="75393" x2="41620" y2="75393"/>
                        <a14:foregroundMark x1="43315" y1="64664" x2="43315" y2="64664"/>
                        <a14:foregroundMark x1="35028" y1="72818" x2="35028" y2="72818"/>
                        <a14:foregroundMark x1="19021" y1="77396" x2="19021" y2="77396"/>
                        <a14:foregroundMark x1="21657" y1="88126" x2="21657" y2="88126"/>
                        <a14:foregroundMark x1="26930" y1="92704" x2="26930" y2="92704"/>
                        <a14:foregroundMark x1="59887" y1="33619" x2="59887" y2="33619"/>
                        <a14:foregroundMark x1="74011" y1="31330" x2="74011" y2="31330"/>
                        <a14:foregroundMark x1="61959" y1="33619" x2="62335" y2="34335"/>
                        <a14:foregroundMark x1="74388" y1="31330" x2="74576" y2="32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25292"/>
            <a:ext cx="2016224" cy="26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73" b="99142" l="1777" r="96701">
                        <a14:foregroundMark x1="37817" y1="14378" x2="37817" y2="14378"/>
                        <a14:foregroundMark x1="39340" y1="16309" x2="39340" y2="16309"/>
                        <a14:foregroundMark x1="37817" y1="16953" x2="37817" y2="16953"/>
                        <a14:backgroundMark x1="37056" y1="15236" x2="37056" y2="15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4450373"/>
            <a:ext cx="1902893" cy="225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8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мои документы\2015-2016 уч.год ТВОРЧЕСКАЯ ПАПКА\КОНКУРСЫ ПЕДАГОГОВ\СОВРЕМЕННОЕ ДОШКОЛЬНОЕ ОБРАЗОВАНИЕ\ПРОЕКТ. Москва. Дорогу утятам\ФОТО, ПРОЕКТЫ Я ЛЮБЛЮ МОСКВУ\IMG_554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4897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9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мои документы\2015-2016 уч.год ТВОРЧЕСКАЯ ПАПКА\КОНКУРСЫ ПЕДАГОГОВ\СОВРЕМЕННОЕ ДОШКОЛЬНОЕ ОБРАЗОВАНИЕ\ПРОЕКТ. Москва. Дорогу утятам\ФОТО, ПРОЕКТЫ Я ЛЮБЛЮ МОСКВУ\IMG_55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820472" cy="588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52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G:\мои документы\2015-2016 уч.год ТВОРЧЕСКАЯ ПАПКА\КОНКУРСЫ ПЕДАГОГОВ\СОВРЕМЕННОЕ ДОШКОЛЬНОЕ ОБРАЗОВАНИЕ\ПРОЕКТ. Москва. Дорогу утятам\ФОТО, ПРОЕКТЫ Я ЛЮБЛЮ МОСКВУ\IMG_55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71"/>
            <a:ext cx="8748464" cy="583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7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мои документы\2015-2016 уч.год ТВОРЧЕСКАЯ ПАПКА\КОНКУРСЫ ПЕДАГОГОВ\СОВРЕМЕННОЕ ДОШКОЛЬНОЕ ОБРАЗОВАНИЕ\ПРОЕКТ. Москва. Дорогу утятам\ФОТО, ПРОЕКТЫ Я ЛЮБЛЮ МОСКВУ\IMG_557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06282" cy="593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8641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Без команды в строй встают,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Отправляются на </a:t>
            </a:r>
            <a:r>
              <a:rPr lang="ru-RU" sz="3600" dirty="0" smtClean="0">
                <a:solidFill>
                  <a:srgbClr val="002060"/>
                </a:solidFill>
              </a:rPr>
              <a:t>пруд…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95936" y="188639"/>
            <a:ext cx="4824536" cy="4392489"/>
          </a:xfrm>
        </p:spPr>
        <p:txBody>
          <a:bodyPr>
            <a:normAutofit/>
          </a:bodyPr>
          <a:lstStyle/>
          <a:p>
            <a:r>
              <a:rPr lang="ru-RU" sz="2800" b="1" dirty="0"/>
              <a:t>Команда нашей группы была награждена </a:t>
            </a:r>
            <a:r>
              <a:rPr lang="ru-RU" sz="2800" b="1" dirty="0" smtClean="0"/>
              <a:t>грамотой </a:t>
            </a:r>
            <a:r>
              <a:rPr lang="ru-RU" sz="2800" b="1" dirty="0"/>
              <a:t>за победу в номинации «Самый дружный проект</a:t>
            </a:r>
            <a:r>
              <a:rPr lang="ru-RU" sz="2800" b="1" dirty="0" smtClean="0"/>
              <a:t>»</a:t>
            </a:r>
          </a:p>
          <a:p>
            <a:pPr marL="45720" indent="0">
              <a:buNone/>
            </a:pPr>
            <a:r>
              <a:rPr lang="ru-RU" sz="2800" b="1" dirty="0" smtClean="0"/>
              <a:t>  в </a:t>
            </a:r>
            <a:r>
              <a:rPr lang="ru-RU" sz="2800" b="1" dirty="0"/>
              <a:t>рамках </a:t>
            </a:r>
            <a:r>
              <a:rPr lang="ru-RU" sz="2800" b="1" dirty="0" smtClean="0"/>
              <a:t>  Фестиваля      </a:t>
            </a:r>
          </a:p>
          <a:p>
            <a:pPr marL="4572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творческих  проектов   </a:t>
            </a:r>
          </a:p>
          <a:p>
            <a:pPr marL="4572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«</a:t>
            </a:r>
            <a:r>
              <a:rPr lang="ru-RU" sz="2800" b="1" dirty="0"/>
              <a:t>Я люблю </a:t>
            </a:r>
            <a:r>
              <a:rPr lang="ru-RU" sz="2800" b="1" dirty="0" smtClean="0"/>
              <a:t>Москву!»</a:t>
            </a:r>
            <a:endParaRPr lang="ru-RU" sz="2800" b="1" dirty="0"/>
          </a:p>
        </p:txBody>
      </p:sp>
      <p:pic>
        <p:nvPicPr>
          <p:cNvPr id="1026" name="Picture 2" descr="G:\мои документы\2015-2016 уч.год ТВОРЧЕСКАЯ ПАПКА\КОНКУРСЫ ПЕДАГОГОВ\СОВРЕМЕННОЕ ДОШКОЛЬНОЕ ОБРАЗОВАНИЕ\ФОТО ДЛЯ ПРОЕКТА\Image 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395"/>
            <a:ext cx="3456384" cy="48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3" b="99142" l="1777" r="96701">
                        <a14:foregroundMark x1="37817" y1="14378" x2="37817" y2="14378"/>
                        <a14:foregroundMark x1="39340" y1="16309" x2="39340" y2="16309"/>
                        <a14:foregroundMark x1="37817" y1="16953" x2="37817" y2="16953"/>
                        <a14:backgroundMark x1="37056" y1="15236" x2="37056" y2="15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804191"/>
            <a:ext cx="1902893" cy="225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8" b="96853" l="9793" r="95857">
                        <a14:foregroundMark x1="75141" y1="82833" x2="75141" y2="82833"/>
                        <a14:foregroundMark x1="70433" y1="83691" x2="70433" y2="83691"/>
                        <a14:foregroundMark x1="19774" y1="85408" x2="19774" y2="85408"/>
                        <a14:foregroundMark x1="42938" y1="67525" x2="42938" y2="67525"/>
                        <a14:foregroundMark x1="39548" y1="73534" x2="39548" y2="73534"/>
                        <a14:foregroundMark x1="30885" y1="51645" x2="30885" y2="51645"/>
                        <a14:foregroundMark x1="21846" y1="14878" x2="21846" y2="14878"/>
                        <a14:foregroundMark x1="27495" y1="10014" x2="27495" y2="10014"/>
                        <a14:foregroundMark x1="26177" y1="22031" x2="26177" y2="22031"/>
                        <a14:foregroundMark x1="31827" y1="19170" x2="31827" y2="19170"/>
                        <a14:foregroundMark x1="46704" y1="66667" x2="46704" y2="66667"/>
                        <a14:foregroundMark x1="48588" y1="69957" x2="48588" y2="69957"/>
                        <a14:foregroundMark x1="56497" y1="57940" x2="56497" y2="57940"/>
                        <a14:foregroundMark x1="58192" y1="58226" x2="58192" y2="58226"/>
                        <a14:foregroundMark x1="61770" y1="61230" x2="61770" y2="61803"/>
                        <a14:foregroundMark x1="60452" y1="60801" x2="54991" y2="59084"/>
                        <a14:foregroundMark x1="48776" y1="26037" x2="46704" y2="34621"/>
                        <a14:foregroundMark x1="50847" y1="28183" x2="50847" y2="28183"/>
                        <a14:foregroundMark x1="51977" y1="25608" x2="51977" y2="25608"/>
                        <a14:foregroundMark x1="41620" y1="75393" x2="41620" y2="75393"/>
                        <a14:foregroundMark x1="43315" y1="64664" x2="43315" y2="64664"/>
                        <a14:foregroundMark x1="35028" y1="72818" x2="35028" y2="72818"/>
                        <a14:foregroundMark x1="19021" y1="77396" x2="19021" y2="77396"/>
                        <a14:foregroundMark x1="21657" y1="88126" x2="21657" y2="88126"/>
                        <a14:foregroundMark x1="26930" y1="92704" x2="26930" y2="92704"/>
                        <a14:foregroundMark x1="59887" y1="33619" x2="59887" y2="33619"/>
                        <a14:foregroundMark x1="74011" y1="31330" x2="74011" y2="31330"/>
                        <a14:foregroundMark x1="61959" y1="33619" x2="62335" y2="34335"/>
                        <a14:foregroundMark x1="74388" y1="31330" x2="74576" y2="32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2016224" cy="26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8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     </a:t>
            </a:r>
            <a:r>
              <a:rPr lang="ru-RU" sz="6000" dirty="0" smtClean="0"/>
              <a:t>Спасибо</a:t>
            </a:r>
          </a:p>
          <a:p>
            <a:pPr marL="45720" indent="0">
              <a:buNone/>
            </a:pPr>
            <a:r>
              <a:rPr lang="ru-RU" sz="6000" dirty="0"/>
              <a:t> </a:t>
            </a:r>
            <a:r>
              <a:rPr lang="ru-RU" sz="6000" dirty="0" smtClean="0"/>
              <a:t>  за   внимание!</a:t>
            </a:r>
            <a:endParaRPr lang="ru-RU" sz="6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8" b="96853" l="9793" r="95857">
                        <a14:foregroundMark x1="75141" y1="82833" x2="75141" y2="82833"/>
                        <a14:foregroundMark x1="70433" y1="83691" x2="70433" y2="83691"/>
                        <a14:foregroundMark x1="19774" y1="85408" x2="19774" y2="85408"/>
                        <a14:foregroundMark x1="42938" y1="67525" x2="42938" y2="67525"/>
                        <a14:foregroundMark x1="39548" y1="73534" x2="39548" y2="73534"/>
                        <a14:foregroundMark x1="30885" y1="51645" x2="30885" y2="51645"/>
                        <a14:foregroundMark x1="21846" y1="14878" x2="21846" y2="14878"/>
                        <a14:foregroundMark x1="27495" y1="10014" x2="27495" y2="10014"/>
                        <a14:foregroundMark x1="26177" y1="22031" x2="26177" y2="22031"/>
                        <a14:foregroundMark x1="31827" y1="19170" x2="31827" y2="19170"/>
                        <a14:foregroundMark x1="46704" y1="66667" x2="46704" y2="66667"/>
                        <a14:foregroundMark x1="48588" y1="69957" x2="48588" y2="69957"/>
                        <a14:foregroundMark x1="56497" y1="57940" x2="56497" y2="57940"/>
                        <a14:foregroundMark x1="58192" y1="58226" x2="58192" y2="58226"/>
                        <a14:foregroundMark x1="61770" y1="61230" x2="61770" y2="61803"/>
                        <a14:foregroundMark x1="60452" y1="60801" x2="54991" y2="59084"/>
                        <a14:foregroundMark x1="48776" y1="26037" x2="46704" y2="34621"/>
                        <a14:foregroundMark x1="50847" y1="28183" x2="50847" y2="28183"/>
                        <a14:foregroundMark x1="51977" y1="25608" x2="51977" y2="25608"/>
                        <a14:foregroundMark x1="41620" y1="75393" x2="41620" y2="75393"/>
                        <a14:foregroundMark x1="43315" y1="64664" x2="43315" y2="64664"/>
                        <a14:foregroundMark x1="35028" y1="72818" x2="35028" y2="72818"/>
                        <a14:foregroundMark x1="19021" y1="77396" x2="19021" y2="77396"/>
                        <a14:foregroundMark x1="21657" y1="88126" x2="21657" y2="88126"/>
                        <a14:foregroundMark x1="26930" y1="92704" x2="26930" y2="92704"/>
                        <a14:foregroundMark x1="59887" y1="33619" x2="59887" y2="33619"/>
                        <a14:foregroundMark x1="74011" y1="31330" x2="74011" y2="31330"/>
                        <a14:foregroundMark x1="61959" y1="33619" x2="62335" y2="34335"/>
                        <a14:foregroundMark x1="74388" y1="31330" x2="74576" y2="32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2016224" cy="26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73" b="99142" l="1777" r="96701">
                        <a14:foregroundMark x1="37817" y1="14378" x2="37817" y2="14378"/>
                        <a14:foregroundMark x1="39340" y1="16309" x2="39340" y2="16309"/>
                        <a14:foregroundMark x1="37817" y1="16953" x2="37817" y2="16953"/>
                        <a14:backgroundMark x1="37056" y1="15236" x2="37056" y2="15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832495"/>
            <a:ext cx="1902893" cy="225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43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80920" cy="5577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Вид </a:t>
            </a:r>
            <a:r>
              <a:rPr lang="ru-RU" b="1" dirty="0" smtClean="0">
                <a:solidFill>
                  <a:srgbClr val="C00000"/>
                </a:solidFill>
              </a:rPr>
              <a:t>проекта:</a:t>
            </a:r>
            <a:r>
              <a:rPr lang="ru-RU" b="1" dirty="0" smtClean="0">
                <a:solidFill>
                  <a:schemeClr val="tx1"/>
                </a:solidFill>
              </a:rPr>
              <a:t>  творческий.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Продолжительность: </a:t>
            </a:r>
            <a:r>
              <a:rPr lang="ru-RU" b="1" dirty="0" smtClean="0">
                <a:solidFill>
                  <a:schemeClr val="tx1"/>
                </a:solidFill>
              </a:rPr>
              <a:t>краткосрочный – 1 месяц.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rgbClr val="C00000"/>
                </a:solidFill>
                <a:latin typeface="+mj-lt"/>
              </a:rPr>
              <a:t>Интеграция  образовательных 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областей: </a:t>
            </a:r>
            <a:r>
              <a:rPr lang="ru-RU" sz="2400" b="1" dirty="0" smtClean="0">
                <a:latin typeface="+mj-lt"/>
              </a:rPr>
              <a:t>познавательное</a:t>
            </a:r>
            <a:r>
              <a:rPr lang="ru-RU" sz="2400" b="1" dirty="0">
                <a:latin typeface="+mj-lt"/>
              </a:rPr>
              <a:t>, речевое, физическое, социально-коммуникативное и художественно-эстетическое развитие.</a:t>
            </a:r>
          </a:p>
          <a:p>
            <a:r>
              <a:rPr lang="ru-RU" sz="1100" dirty="0"/>
              <a:t/>
            </a:r>
            <a:br>
              <a:rPr lang="ru-RU" sz="1100" dirty="0"/>
            </a:br>
            <a:r>
              <a:rPr lang="ru-RU" sz="1100" b="1" dirty="0">
                <a:solidFill>
                  <a:schemeClr val="tx1"/>
                </a:solidFill>
              </a:rPr>
              <a:t/>
            </a:r>
            <a:br>
              <a:rPr lang="ru-RU" sz="1100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Методы, приемы: </a:t>
            </a:r>
            <a:r>
              <a:rPr lang="ru-RU" b="1" dirty="0">
                <a:solidFill>
                  <a:schemeClr val="tx1"/>
                </a:solidFill>
              </a:rPr>
              <a:t>практические,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наглядные, </a:t>
            </a:r>
            <a:r>
              <a:rPr lang="ru-RU" b="1" dirty="0" smtClean="0">
                <a:solidFill>
                  <a:schemeClr val="tx1"/>
                </a:solidFill>
              </a:rPr>
              <a:t>словесные </a:t>
            </a:r>
            <a:r>
              <a:rPr lang="ru-RU" b="1" dirty="0">
                <a:solidFill>
                  <a:schemeClr val="tx1"/>
                </a:solidFill>
              </a:rPr>
              <a:t>(беседы, дидактические игры, </a:t>
            </a:r>
            <a:r>
              <a:rPr lang="ru-RU" b="1" dirty="0" smtClean="0">
                <a:solidFill>
                  <a:schemeClr val="tx1"/>
                </a:solidFill>
              </a:rPr>
              <a:t>художественное слово</a:t>
            </a:r>
            <a:r>
              <a:rPr lang="ru-RU" b="1" dirty="0">
                <a:solidFill>
                  <a:schemeClr val="tx1"/>
                </a:solidFill>
              </a:rPr>
              <a:t>), проблемно-поисковые, исследовательские, сюрпризные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0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мои документы\Ирина\мои рисунки\Утка с утятами\0_44bfc_8838e475_X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1268760"/>
            <a:ext cx="835292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3541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Москве есть необычный памятник - скульптурная  композиция  </a:t>
            </a:r>
            <a:r>
              <a:rPr lang="ru-RU" sz="2400" dirty="0" smtClean="0">
                <a:solidFill>
                  <a:srgbClr val="C00000"/>
                </a:solidFill>
              </a:rPr>
              <a:t>маме-утке  </a:t>
            </a:r>
            <a:r>
              <a:rPr lang="ru-RU" sz="2400" dirty="0" smtClean="0"/>
              <a:t>и  </a:t>
            </a:r>
            <a:r>
              <a:rPr lang="ru-RU" sz="2400" dirty="0" smtClean="0">
                <a:solidFill>
                  <a:srgbClr val="C00000"/>
                </a:solidFill>
              </a:rPr>
              <a:t>утятам.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Скульптор  </a:t>
            </a:r>
            <a:r>
              <a:rPr lang="ru-RU" sz="2400" dirty="0">
                <a:solidFill>
                  <a:srgbClr val="FFFF00"/>
                </a:solidFill>
              </a:rPr>
              <a:t>Нэнси 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Шен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01208"/>
            <a:ext cx="8568951" cy="108012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Памятник  установлен  </a:t>
            </a:r>
            <a:r>
              <a:rPr lang="ru-RU" sz="2800" dirty="0"/>
              <a:t>в </a:t>
            </a:r>
            <a:r>
              <a:rPr lang="ru-RU" sz="2800" dirty="0">
                <a:solidFill>
                  <a:srgbClr val="C00000"/>
                </a:solidFill>
              </a:rPr>
              <a:t>1991</a:t>
            </a:r>
            <a:r>
              <a:rPr lang="ru-RU" sz="2800" dirty="0"/>
              <a:t> г. </a:t>
            </a:r>
            <a:r>
              <a:rPr lang="ru-RU" sz="2800" dirty="0" smtClean="0"/>
              <a:t> в </a:t>
            </a:r>
            <a:r>
              <a:rPr lang="ru-RU" sz="2800" dirty="0"/>
              <a:t>сквере 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вблизи  Новодевичьего  монастыря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G:\мои документы\Ирина\мои рисунки\Утка с утятами\0_5afd5_633e25e9_XL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44624"/>
            <a:ext cx="8784976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95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229200"/>
            <a:ext cx="8928991" cy="1512168"/>
          </a:xfrm>
        </p:spPr>
        <p:txBody>
          <a:bodyPr>
            <a:noAutofit/>
          </a:bodyPr>
          <a:lstStyle/>
          <a:p>
            <a:r>
              <a:rPr lang="ru-RU" sz="2000" dirty="0"/>
              <a:t>Э</a:t>
            </a:r>
            <a:r>
              <a:rPr lang="ru-RU" sz="2000" dirty="0" smtClean="0"/>
              <a:t>то </a:t>
            </a:r>
            <a:r>
              <a:rPr lang="ru-RU" sz="2000" dirty="0"/>
              <a:t>подарок Барбары Буш Раисе Максимовне Горбачевой.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Это </a:t>
            </a:r>
            <a:r>
              <a:rPr lang="ru-RU" sz="2000" dirty="0"/>
              <a:t>копия скульптуры, установленной в Центральном Бостонском парке по мотивам сказки американского писателя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Роберта </a:t>
            </a:r>
            <a:r>
              <a:rPr lang="ru-RU" sz="2000" dirty="0" err="1"/>
              <a:t>Макклоски</a:t>
            </a:r>
            <a:r>
              <a:rPr lang="ru-RU" sz="2000" dirty="0"/>
              <a:t> </a:t>
            </a:r>
            <a:r>
              <a:rPr lang="ru-RU" sz="2000" dirty="0" smtClean="0"/>
              <a:t>«</a:t>
            </a:r>
            <a:r>
              <a:rPr lang="ru-RU" sz="2000" dirty="0"/>
              <a:t>Дайте дорогу </a:t>
            </a:r>
            <a:r>
              <a:rPr lang="ru-RU" sz="2000" dirty="0" smtClean="0"/>
              <a:t>утятам»</a:t>
            </a:r>
            <a:endParaRPr lang="ru-RU" sz="2000" dirty="0"/>
          </a:p>
        </p:txBody>
      </p:sp>
      <p:pic>
        <p:nvPicPr>
          <p:cNvPr id="4" name="Объект 3" descr="http://content.foto.mail.ru/mail/artem.samsonov/_answers/i-242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44624"/>
            <a:ext cx="8784976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91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805264"/>
            <a:ext cx="8712967" cy="8640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Мы  прочитали  </a:t>
            </a:r>
            <a:r>
              <a:rPr lang="ru-RU" sz="2400" dirty="0" smtClean="0">
                <a:solidFill>
                  <a:srgbClr val="C00000"/>
                </a:solidFill>
              </a:rPr>
              <a:t>сказку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Роберта  </a:t>
            </a:r>
            <a:r>
              <a:rPr lang="ru-RU" sz="2400" dirty="0" err="1" smtClean="0">
                <a:solidFill>
                  <a:srgbClr val="C00000"/>
                </a:solidFill>
              </a:rPr>
              <a:t>Макклоски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«Дайте дорогу утятам»</a:t>
            </a:r>
          </a:p>
        </p:txBody>
      </p:sp>
      <p:pic>
        <p:nvPicPr>
          <p:cNvPr id="1026" name="Picture 2" descr="b47dbc6111f4d025f396c59d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408132" cy="439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мои документы\Ирина\мои рисунки\Открытое  занятие. Книжкин дом\IMG_376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54006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43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Познакомились с главными персонажами - это </a:t>
            </a:r>
            <a:r>
              <a:rPr lang="ru-RU" sz="2000" b="1" dirty="0" smtClean="0">
                <a:solidFill>
                  <a:srgbClr val="C00000"/>
                </a:solidFill>
              </a:rPr>
              <a:t>Селезень</a:t>
            </a:r>
            <a:r>
              <a:rPr lang="ru-RU" sz="2000" b="1" dirty="0" smtClean="0"/>
              <a:t>, </a:t>
            </a:r>
            <a:r>
              <a:rPr lang="ru-RU" sz="2000" b="1" dirty="0" smtClean="0">
                <a:solidFill>
                  <a:srgbClr val="C00000"/>
                </a:solidFill>
              </a:rPr>
              <a:t>Утка</a:t>
            </a:r>
            <a:r>
              <a:rPr lang="ru-RU" sz="2000" b="1" dirty="0" smtClean="0"/>
              <a:t> и утята:</a:t>
            </a:r>
            <a:br>
              <a:rPr lang="ru-RU" sz="2000" b="1" dirty="0" smtClean="0"/>
            </a:br>
            <a:r>
              <a:rPr lang="ru-RU" sz="2000" b="1" dirty="0">
                <a:solidFill>
                  <a:srgbClr val="C00000"/>
                </a:solidFill>
              </a:rPr>
              <a:t>Джек, </a:t>
            </a:r>
            <a:r>
              <a:rPr lang="ru-RU" sz="2000" b="1" dirty="0" err="1" smtClean="0">
                <a:solidFill>
                  <a:srgbClr val="C00000"/>
                </a:solidFill>
              </a:rPr>
              <a:t>Кэк</a:t>
            </a:r>
            <a:r>
              <a:rPr lang="ru-RU" sz="2000" b="1" dirty="0">
                <a:solidFill>
                  <a:srgbClr val="C00000"/>
                </a:solidFill>
              </a:rPr>
              <a:t>, </a:t>
            </a:r>
            <a:r>
              <a:rPr lang="ru-RU" sz="2000" b="1" dirty="0" err="1">
                <a:solidFill>
                  <a:srgbClr val="C00000"/>
                </a:solidFill>
              </a:rPr>
              <a:t>Лэк</a:t>
            </a:r>
            <a:r>
              <a:rPr lang="ru-RU" sz="2000" b="1" dirty="0">
                <a:solidFill>
                  <a:srgbClr val="C00000"/>
                </a:solidFill>
              </a:rPr>
              <a:t>, </a:t>
            </a:r>
            <a:r>
              <a:rPr lang="ru-RU" sz="2000" b="1" dirty="0" err="1">
                <a:solidFill>
                  <a:srgbClr val="C00000"/>
                </a:solidFill>
              </a:rPr>
              <a:t>Мэк</a:t>
            </a:r>
            <a:r>
              <a:rPr lang="ru-RU" sz="2000" b="1" dirty="0">
                <a:solidFill>
                  <a:srgbClr val="C00000"/>
                </a:solidFill>
              </a:rPr>
              <a:t>, Нэк и </a:t>
            </a:r>
            <a:r>
              <a:rPr lang="ru-RU" sz="2000" b="1" dirty="0" err="1">
                <a:solidFill>
                  <a:srgbClr val="C00000"/>
                </a:solidFill>
              </a:rPr>
              <a:t>Квэк</a:t>
            </a:r>
            <a:r>
              <a:rPr lang="ru-RU" sz="2000" b="1" dirty="0">
                <a:solidFill>
                  <a:srgbClr val="C00000"/>
                </a:solidFill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Пэк</a:t>
            </a:r>
            <a:r>
              <a:rPr lang="ru-RU" sz="2000" b="1" dirty="0">
                <a:solidFill>
                  <a:srgbClr val="C00000"/>
                </a:solidFill>
              </a:rPr>
              <a:t> и </a:t>
            </a:r>
            <a:r>
              <a:rPr lang="ru-RU" sz="2000" b="1" dirty="0" err="1" smtClean="0">
                <a:solidFill>
                  <a:srgbClr val="C00000"/>
                </a:solidFill>
              </a:rPr>
              <a:t>Квак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smtClean="0">
                <a:solidFill>
                  <a:srgbClr val="C00000"/>
                </a:solidFill>
              </a:rPr>
              <a:t>С  </a:t>
            </a:r>
            <a:r>
              <a:rPr lang="ru-RU" sz="2000" b="1" dirty="0" smtClean="0">
                <a:solidFill>
                  <a:srgbClr val="C00000"/>
                </a:solidFill>
              </a:rPr>
              <a:t>ними  мы начали  путешествие  </a:t>
            </a:r>
            <a:r>
              <a:rPr lang="ru-RU" sz="2000" b="1" smtClean="0">
                <a:solidFill>
                  <a:srgbClr val="C00000"/>
                </a:solidFill>
              </a:rPr>
              <a:t>по Москве…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4624"/>
            <a:ext cx="8640960" cy="180020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3" b="99142" l="1777" r="96701">
                        <a14:foregroundMark x1="37817" y1="14378" x2="37817" y2="14378"/>
                        <a14:foregroundMark x1="39340" y1="16309" x2="39340" y2="16309"/>
                        <a14:foregroundMark x1="37817" y1="16953" x2="37817" y2="16953"/>
                        <a14:backgroundMark x1="37056" y1="15236" x2="37056" y2="15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1107" y="4444001"/>
            <a:ext cx="1902893" cy="225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crosti.ru/patterns/00/02/ff/aac6ce71cb/previe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712486"/>
            <a:ext cx="5175126" cy="510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8" b="96853" l="9793" r="95857">
                        <a14:foregroundMark x1="75141" y1="82833" x2="75141" y2="82833"/>
                        <a14:foregroundMark x1="70433" y1="83691" x2="70433" y2="83691"/>
                        <a14:foregroundMark x1="19774" y1="85408" x2="19774" y2="85408"/>
                        <a14:foregroundMark x1="42938" y1="67525" x2="42938" y2="67525"/>
                        <a14:foregroundMark x1="39548" y1="73534" x2="39548" y2="73534"/>
                        <a14:foregroundMark x1="30885" y1="51645" x2="30885" y2="51645"/>
                        <a14:foregroundMark x1="21846" y1="14878" x2="21846" y2="14878"/>
                        <a14:foregroundMark x1="27495" y1="10014" x2="27495" y2="10014"/>
                        <a14:foregroundMark x1="26177" y1="22031" x2="26177" y2="22031"/>
                        <a14:foregroundMark x1="31827" y1="19170" x2="31827" y2="19170"/>
                        <a14:foregroundMark x1="46704" y1="66667" x2="46704" y2="66667"/>
                        <a14:foregroundMark x1="48588" y1="69957" x2="48588" y2="69957"/>
                        <a14:foregroundMark x1="56497" y1="57940" x2="56497" y2="57940"/>
                        <a14:foregroundMark x1="58192" y1="58226" x2="58192" y2="58226"/>
                        <a14:foregroundMark x1="61770" y1="61230" x2="61770" y2="61803"/>
                        <a14:foregroundMark x1="60452" y1="60801" x2="54991" y2="59084"/>
                        <a14:foregroundMark x1="48776" y1="26037" x2="46704" y2="34621"/>
                        <a14:foregroundMark x1="50847" y1="28183" x2="50847" y2="28183"/>
                        <a14:foregroundMark x1="51977" y1="25608" x2="51977" y2="25608"/>
                        <a14:foregroundMark x1="41620" y1="75393" x2="41620" y2="75393"/>
                        <a14:foregroundMark x1="43315" y1="64664" x2="43315" y2="64664"/>
                        <a14:foregroundMark x1="35028" y1="72818" x2="35028" y2="72818"/>
                        <a14:foregroundMark x1="19021" y1="77396" x2="19021" y2="77396"/>
                        <a14:foregroundMark x1="21657" y1="88126" x2="21657" y2="88126"/>
                        <a14:foregroundMark x1="26930" y1="92704" x2="26930" y2="92704"/>
                        <a14:foregroundMark x1="59887" y1="33619" x2="59887" y2="33619"/>
                        <a14:foregroundMark x1="74011" y1="31330" x2="74011" y2="31330"/>
                        <a14:foregroundMark x1="61959" y1="33619" x2="62335" y2="34335"/>
                        <a14:foregroundMark x1="74388" y1="31330" x2="74576" y2="32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85294"/>
            <a:ext cx="2016224" cy="26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28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352928" cy="6480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/>
              <a:t>Рассмотрели  иллюстрации  и книги об  утином  семействе</a:t>
            </a:r>
            <a:endParaRPr lang="ru-RU" b="1" dirty="0"/>
          </a:p>
        </p:txBody>
      </p:sp>
      <p:pic>
        <p:nvPicPr>
          <p:cNvPr id="3074" name="Picture 2" descr="G:\мои документы\Ирина\мои рисунки\Новая папка\IMG_54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40769"/>
            <a:ext cx="8208912" cy="54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7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01289"/>
            <a:ext cx="4032448" cy="93610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П</a:t>
            </a:r>
            <a:r>
              <a:rPr lang="ru-RU" sz="2000" dirty="0" smtClean="0"/>
              <a:t>ридумали свою сказку и  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C00000"/>
                </a:solidFill>
              </a:rPr>
              <a:t>проект «Дорогу утятам!»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8000" b="1" dirty="0"/>
          </a:p>
          <a:p>
            <a:endParaRPr lang="ru-RU" sz="8000" dirty="0"/>
          </a:p>
          <a:p>
            <a:pPr marL="18288"/>
            <a:endParaRPr lang="ru-RU" sz="8000" b="1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G:\мои документы\Ирина\мои рисунки\Новая папка\IMG_54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3923928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мои документы\Ирина\мои рисунки\Новая папка\IMG_53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13" y="116632"/>
            <a:ext cx="39964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мои документы\Ирина\мои рисунки\Новая папка\IMG_54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76441"/>
            <a:ext cx="3059832" cy="20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мои документы\Ирина\мои рисунки\Новая папка\IMG_54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4333" y="4776441"/>
            <a:ext cx="1292702" cy="193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мои документы\Ирина\мои рисунки\Новая папка\IMG_541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2168" y="2797898"/>
            <a:ext cx="3815916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58" b="96853" l="9793" r="95857">
                        <a14:foregroundMark x1="75141" y1="82833" x2="75141" y2="82833"/>
                        <a14:foregroundMark x1="70433" y1="83691" x2="70433" y2="83691"/>
                        <a14:foregroundMark x1="19774" y1="85408" x2="19774" y2="85408"/>
                        <a14:foregroundMark x1="42938" y1="67525" x2="42938" y2="67525"/>
                        <a14:foregroundMark x1="39548" y1="73534" x2="39548" y2="73534"/>
                        <a14:foregroundMark x1="30885" y1="51645" x2="30885" y2="51645"/>
                        <a14:foregroundMark x1="21846" y1="14878" x2="21846" y2="14878"/>
                        <a14:foregroundMark x1="27495" y1="10014" x2="27495" y2="10014"/>
                        <a14:foregroundMark x1="26177" y1="22031" x2="26177" y2="22031"/>
                        <a14:foregroundMark x1="31827" y1="19170" x2="31827" y2="19170"/>
                        <a14:foregroundMark x1="46704" y1="66667" x2="46704" y2="66667"/>
                        <a14:foregroundMark x1="48588" y1="69957" x2="48588" y2="69957"/>
                        <a14:foregroundMark x1="56497" y1="57940" x2="56497" y2="57940"/>
                        <a14:foregroundMark x1="58192" y1="58226" x2="58192" y2="58226"/>
                        <a14:foregroundMark x1="61770" y1="61230" x2="61770" y2="61803"/>
                        <a14:foregroundMark x1="60452" y1="60801" x2="54991" y2="59084"/>
                        <a14:foregroundMark x1="48776" y1="26037" x2="46704" y2="34621"/>
                        <a14:foregroundMark x1="50847" y1="28183" x2="50847" y2="28183"/>
                        <a14:foregroundMark x1="51977" y1="25608" x2="51977" y2="25608"/>
                        <a14:foregroundMark x1="41620" y1="75393" x2="41620" y2="75393"/>
                        <a14:foregroundMark x1="43315" y1="64664" x2="43315" y2="64664"/>
                        <a14:foregroundMark x1="35028" y1="72818" x2="35028" y2="72818"/>
                        <a14:foregroundMark x1="19021" y1="77396" x2="19021" y2="77396"/>
                        <a14:foregroundMark x1="21657" y1="88126" x2="21657" y2="88126"/>
                        <a14:foregroundMark x1="26930" y1="92704" x2="26930" y2="92704"/>
                        <a14:foregroundMark x1="59887" y1="33619" x2="59887" y2="33619"/>
                        <a14:foregroundMark x1="74011" y1="31330" x2="74011" y2="31330"/>
                        <a14:foregroundMark x1="61959" y1="33619" x2="62335" y2="34335"/>
                        <a14:foregroundMark x1="74388" y1="31330" x2="74576" y2="32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25" y="4293096"/>
            <a:ext cx="2016224" cy="26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42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255</TotalTime>
  <Words>124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  Краткосрочный   проект       «Дорогу   утятам!»            /из цикла  «Достопримечательности Москвы»/</vt:lpstr>
      <vt:lpstr>Презентация PowerPoint</vt:lpstr>
      <vt:lpstr>В Москве есть необычный памятник - скульптурная  композиция  маме-утке  и  утятам.   Скульптор  Нэнси  Шен.</vt:lpstr>
      <vt:lpstr>Памятник  установлен  в 1991 г.  в сквере   вблизи  Новодевичьего  монастыря</vt:lpstr>
      <vt:lpstr>Это подарок Барбары Буш Раисе Максимовне Горбачевой.  Это копия скульптуры, установленной в Центральном Бостонском парке по мотивам сказки американского писателя  Роберта Макклоски «Дайте дорогу утятам»</vt:lpstr>
      <vt:lpstr>Мы  прочитали  сказку  Роберта  Макклоски  «Дайте дорогу утятам»</vt:lpstr>
      <vt:lpstr>Познакомились с главными персонажами - это Селезень, Утка и утята: Джек, Кэк, Лэк, Мэк, Нэк и Квэк,  Пэк и Квак. С  ними  мы начали  путешествие  по Москве…</vt:lpstr>
      <vt:lpstr>Презентация PowerPoint</vt:lpstr>
      <vt:lpstr>Придумали свою сказку и   проект «Дорогу утятам!»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 к  памятнику  «Дорогу  утятам!»</dc:title>
  <dc:creator>user</dc:creator>
  <cp:lastModifiedBy>Пользователь Windows</cp:lastModifiedBy>
  <cp:revision>25</cp:revision>
  <dcterms:created xsi:type="dcterms:W3CDTF">2014-02-10T19:59:23Z</dcterms:created>
  <dcterms:modified xsi:type="dcterms:W3CDTF">2015-12-08T11:32:27Z</dcterms:modified>
</cp:coreProperties>
</file>