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fl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93" r:id="rId3"/>
    <p:sldId id="269" r:id="rId4"/>
    <p:sldId id="298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85" r:id="rId16"/>
    <p:sldId id="294" r:id="rId17"/>
    <p:sldId id="296" r:id="rId18"/>
    <p:sldId id="295" r:id="rId19"/>
    <p:sldId id="286" r:id="rId20"/>
    <p:sldId id="287" r:id="rId21"/>
    <p:sldId id="288" r:id="rId22"/>
    <p:sldId id="289" r:id="rId23"/>
    <p:sldId id="297" r:id="rId24"/>
    <p:sldId id="27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46" d="100"/>
          <a:sy n="46" d="100"/>
        </p:scale>
        <p:origin x="-2076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20D06-B739-4959-BC24-AF6DF3961A46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B2F5F-E0D3-4A8C-BC15-9AA0EFC7C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2E9B4-F918-46C0-AE59-5819C1881D28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88B59-F0E1-4070-96E0-70ACD1C3A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4490-6FA1-4D6C-B743-8A0B5A4878C7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60FD-F725-44EF-B8DD-828935CCB5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4CAA0-3CA2-4E0F-876E-67688CD9C169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98151-8B87-42A2-8561-6FBCF2F3F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C7D5-950D-4ECA-A25C-52685BB1B654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E74E1-71E4-42DA-9D62-13BBB24C0B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67A9A-C420-4D8A-82C4-AC4C70BF238F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AF25-06C2-4099-B951-8DB37B486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D2686-8435-4A9F-A0DD-6FF35C7C5FED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A764-1E23-40C9-9B41-1E0BFA166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B2CF7-FE92-46E8-8D0F-FDC7301E2B17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A63BE-94B9-45D2-B698-23BA4C20CB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4A7E7-FC74-4928-B517-9CCBE9BE1761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BB0A7-11B0-49E8-9A27-548136338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097A8-F761-474F-A67E-58D602F5C21D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1BB4-58DE-40EB-98D8-F0640827B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97FCD-7B21-4292-866F-405A7A88C662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621E7-AF0D-40BC-AC99-A6D8E60E8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776060-AB41-404C-AF55-F45A01202999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1552D0-C837-4C81-BCC9-98863589F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flv"/><Relationship Id="rId2" Type="http://schemas.microsoft.com/office/2007/relationships/media" Target="../media/media1.flv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7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.png"/><Relationship Id="rId2" Type="http://schemas.microsoft.com/office/2007/relationships/media" Target="../media/media2.mp4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8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&#1044;&#1072;&#1092;&#1091;&#1089;&#1080;&#1082;\Desktop\&#1042;&#1072;&#1083;&#1077;&#1085;&#1090;&#1080;&#1085;\&#1042;&#1085;&#1077;&#1082;&#1083;&#1072;&#1089;&#1089;&#1085;&#1086;&#1077;%20&#1084;&#1077;&#1088;&#1086;&#1087;&#1088;&#1080;&#1103;&#1090;&#1080;&#1077;%20St.%20Valentines%20Day\&#1069;&#1085;&#1085;&#1080;&#1086;%20&#1052;&#1086;&#1088;&#1088;&#1080;&#1082;&#1086;&#1085;&#1077;%20&#8211;%20&#1056;&#1086;&#1084;&#1077;&#1086;%20&#1080;%20&#1044;&#1078;&#1091;&#1083;&#1100;&#1077;&#1090;&#1090;&#1072;.mp3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media3.mp3"/><Relationship Id="rId7" Type="http://schemas.openxmlformats.org/officeDocument/2006/relationships/image" Target="../media/image42.jpeg"/><Relationship Id="rId2" Type="http://schemas.microsoft.com/office/2007/relationships/media" Target="../media/media3.mp3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1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.gif"/><Relationship Id="rId18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17" Type="http://schemas.openxmlformats.org/officeDocument/2006/relationships/image" Target="../media/image12.png"/><Relationship Id="rId2" Type="http://schemas.openxmlformats.org/officeDocument/2006/relationships/image" Target="../media/image5.jpeg"/><Relationship Id="rId16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11" Type="http://schemas.openxmlformats.org/officeDocument/2006/relationships/image" Target="../media/image9.png"/><Relationship Id="rId5" Type="http://schemas.openxmlformats.org/officeDocument/2006/relationships/image" Target="../media/image6.gif"/><Relationship Id="rId15" Type="http://schemas.openxmlformats.org/officeDocument/2006/relationships/image" Target="../media/image11.jpeg"/><Relationship Id="rId10" Type="http://schemas.openxmlformats.org/officeDocument/2006/relationships/slide" Target="slide9.xml"/><Relationship Id="rId19" Type="http://schemas.openxmlformats.org/officeDocument/2006/relationships/image" Target="../media/image13.png"/><Relationship Id="rId4" Type="http://schemas.openxmlformats.org/officeDocument/2006/relationships/slide" Target="slide5.xml"/><Relationship Id="rId9" Type="http://schemas.openxmlformats.org/officeDocument/2006/relationships/image" Target="../media/image8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7.png"/><Relationship Id="rId1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12" Type="http://schemas.openxmlformats.org/officeDocument/2006/relationships/slide" Target="slide13.xml"/><Relationship Id="rId1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13.png"/><Relationship Id="rId1" Type="http://schemas.openxmlformats.org/officeDocument/2006/relationships/themeOverride" Target="../theme/themeOverride3.xml"/><Relationship Id="rId6" Type="http://schemas.openxmlformats.org/officeDocument/2006/relationships/slide" Target="slide6.xml"/><Relationship Id="rId11" Type="http://schemas.openxmlformats.org/officeDocument/2006/relationships/image" Target="../media/image10.gif"/><Relationship Id="rId5" Type="http://schemas.openxmlformats.org/officeDocument/2006/relationships/image" Target="../media/image6.gif"/><Relationship Id="rId15" Type="http://schemas.openxmlformats.org/officeDocument/2006/relationships/slide" Target="slide10.xml"/><Relationship Id="rId10" Type="http://schemas.openxmlformats.org/officeDocument/2006/relationships/slide" Target="slide7.xml"/><Relationship Id="rId19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0_7730a_43b85b86_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45309">
            <a:off x="266700" y="3776663"/>
            <a:ext cx="2889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59632" y="1484784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Roses are …</a:t>
            </a:r>
            <a:endParaRPr lang="ru-RU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Violets are…</a:t>
            </a:r>
            <a:endParaRPr lang="ru-RU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Sugar is …</a:t>
            </a:r>
            <a:endParaRPr lang="ru-RU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And so are …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67718" y="1484784"/>
            <a:ext cx="19606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you</a:t>
            </a:r>
            <a:endParaRPr lang="ru-RU" sz="3600" b="1" dirty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 blue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 red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sweet</a:t>
            </a:r>
            <a:endParaRPr lang="ru-RU" sz="36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067944" y="1988840"/>
            <a:ext cx="199977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211960" y="2456892"/>
            <a:ext cx="185575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67944" y="2924944"/>
            <a:ext cx="1999774" cy="503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355976" y="1988840"/>
            <a:ext cx="1512168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 descr="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2857500"/>
            <a:ext cx="358457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4" descr="computer-24838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Прямоугольник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5700" y="244475"/>
            <a:ext cx="357346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 descr="роза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857375"/>
            <a:ext cx="4572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 descr="computer-24838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Прямоугольник 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2675" y="30163"/>
            <a:ext cx="40608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 descr="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14438"/>
            <a:ext cx="6727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4" descr="computer-24838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Прямоугольник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8275" y="-42863"/>
            <a:ext cx="6151563" cy="20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 descr="стрела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2071688"/>
            <a:ext cx="316706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 descr="computer-24838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Прямоугольник 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8038" y="30163"/>
            <a:ext cx="4792662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 descr="голубь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2071688"/>
            <a:ext cx="38830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2" descr="computer-24838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Прямоугольник 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6300" y="-115888"/>
            <a:ext cx="4235450" cy="20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156325" y="620713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6156325" y="1052513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156325" y="23495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156325" y="1484313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156325" y="19177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875463" y="3213100"/>
            <a:ext cx="360362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Tahoma" pitchFamily="34" charset="0"/>
              </a:rPr>
              <a:t>N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6156325" y="188913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515100" y="1052513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156325" y="36449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6156325" y="32131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Tahoma" pitchFamily="34" charset="0"/>
              </a:rPr>
              <a:t>T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6156325" y="27813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5075238" y="3213100"/>
            <a:ext cx="360362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Tahoma" pitchFamily="34" charset="0"/>
              </a:rPr>
              <a:t>L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5435600" y="32131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Tahoma" pitchFamily="34" charset="0"/>
              </a:rPr>
              <a:t>E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795963" y="3213100"/>
            <a:ext cx="360362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Tahoma" pitchFamily="34" charset="0"/>
              </a:rPr>
              <a:t>N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7235825" y="32131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Tahoma" pitchFamily="34" charset="0"/>
              </a:rPr>
              <a:t>E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6875463" y="1052513"/>
            <a:ext cx="360362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95963" y="1052513"/>
            <a:ext cx="360362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6515100" y="32131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Tahoma" pitchFamily="34" charset="0"/>
              </a:rPr>
              <a:t>I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7235825" y="4510088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7235825" y="40767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7235825" y="36449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7235825" y="27813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auto">
          <a:xfrm>
            <a:off x="4356100" y="32131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latin typeface="Tahoma" pitchFamily="34" charset="0"/>
              </a:rPr>
              <a:t>V</a:t>
            </a:r>
            <a:endParaRPr lang="ru-RU" sz="2000" b="1">
              <a:latin typeface="Tahoma" pitchFamily="34" charset="0"/>
            </a:endParaRP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4716463" y="3213100"/>
            <a:ext cx="360362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Tahoma" pitchFamily="34" charset="0"/>
              </a:rPr>
              <a:t>A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5435600" y="4510088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>
            <a:off x="5435600" y="40767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5435600" y="36449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5435600" y="23495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5435600" y="27813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4714875" y="40767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4714875" y="36449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9" name="Rectangle 33"/>
          <p:cNvSpPr>
            <a:spLocks noChangeArrowheads="1"/>
          </p:cNvSpPr>
          <p:nvPr/>
        </p:nvSpPr>
        <p:spPr bwMode="auto">
          <a:xfrm>
            <a:off x="4714875" y="2781300"/>
            <a:ext cx="360363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0" name="Rectangle 34"/>
          <p:cNvSpPr>
            <a:spLocks noChangeArrowheads="1"/>
          </p:cNvSpPr>
          <p:nvPr/>
        </p:nvSpPr>
        <p:spPr bwMode="auto">
          <a:xfrm>
            <a:off x="5435600" y="6237288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1" name="Rectangle 35"/>
          <p:cNvSpPr>
            <a:spLocks noChangeArrowheads="1"/>
          </p:cNvSpPr>
          <p:nvPr/>
        </p:nvSpPr>
        <p:spPr bwMode="auto">
          <a:xfrm>
            <a:off x="5435600" y="5805488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2" name="Rectangle 36"/>
          <p:cNvSpPr>
            <a:spLocks noChangeArrowheads="1"/>
          </p:cNvSpPr>
          <p:nvPr/>
        </p:nvSpPr>
        <p:spPr bwMode="auto">
          <a:xfrm>
            <a:off x="5435600" y="5373688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3" name="Rectangle 37"/>
          <p:cNvSpPr>
            <a:spLocks noChangeArrowheads="1"/>
          </p:cNvSpPr>
          <p:nvPr/>
        </p:nvSpPr>
        <p:spPr bwMode="auto">
          <a:xfrm>
            <a:off x="5435600" y="4941888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4" name="Rectangle 38"/>
          <p:cNvSpPr>
            <a:spLocks noChangeArrowheads="1"/>
          </p:cNvSpPr>
          <p:nvPr/>
        </p:nvSpPr>
        <p:spPr bwMode="auto">
          <a:xfrm>
            <a:off x="3995738" y="4941888"/>
            <a:ext cx="360362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5" name="Rectangle 39"/>
          <p:cNvSpPr>
            <a:spLocks noChangeArrowheads="1"/>
          </p:cNvSpPr>
          <p:nvPr/>
        </p:nvSpPr>
        <p:spPr bwMode="auto">
          <a:xfrm>
            <a:off x="4356100" y="4941888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6" name="Rectangle 40"/>
          <p:cNvSpPr>
            <a:spLocks noChangeArrowheads="1"/>
          </p:cNvSpPr>
          <p:nvPr/>
        </p:nvSpPr>
        <p:spPr bwMode="auto">
          <a:xfrm>
            <a:off x="4716463" y="4941888"/>
            <a:ext cx="360362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7" name="Rectangle 41"/>
          <p:cNvSpPr>
            <a:spLocks noChangeArrowheads="1"/>
          </p:cNvSpPr>
          <p:nvPr/>
        </p:nvSpPr>
        <p:spPr bwMode="auto">
          <a:xfrm>
            <a:off x="5076825" y="4941888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8" name="Rectangle 42"/>
          <p:cNvSpPr>
            <a:spLocks noChangeArrowheads="1"/>
          </p:cNvSpPr>
          <p:nvPr/>
        </p:nvSpPr>
        <p:spPr bwMode="auto">
          <a:xfrm>
            <a:off x="6156325" y="4941888"/>
            <a:ext cx="360363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795963" y="4941888"/>
            <a:ext cx="360362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60" name="Text Box 44"/>
          <p:cNvSpPr txBox="1">
            <a:spLocks noChangeArrowheads="1"/>
          </p:cNvSpPr>
          <p:nvPr/>
        </p:nvSpPr>
        <p:spPr bwMode="auto">
          <a:xfrm>
            <a:off x="1908175" y="3284538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000">
              <a:latin typeface="Tahoma" pitchFamily="34" charset="0"/>
            </a:endParaRPr>
          </a:p>
        </p:txBody>
      </p:sp>
      <p:sp>
        <p:nvSpPr>
          <p:cNvPr id="230445" name="Text Box 45"/>
          <p:cNvSpPr txBox="1">
            <a:spLocks noChangeArrowheads="1"/>
          </p:cNvSpPr>
          <p:nvPr/>
        </p:nvSpPr>
        <p:spPr bwMode="auto">
          <a:xfrm>
            <a:off x="5795963" y="1052513"/>
            <a:ext cx="151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Tahoma" pitchFamily="34" charset="0"/>
              </a:rPr>
              <a:t>T    O  Y   S</a:t>
            </a:r>
            <a:endParaRPr lang="ru-RU" sz="1800" b="1">
              <a:latin typeface="Tahoma" pitchFamily="34" charset="0"/>
            </a:endParaRPr>
          </a:p>
        </p:txBody>
      </p:sp>
      <p:sp>
        <p:nvSpPr>
          <p:cNvPr id="230446" name="Text Box 46"/>
          <p:cNvSpPr txBox="1">
            <a:spLocks noChangeArrowheads="1"/>
          </p:cNvSpPr>
          <p:nvPr/>
        </p:nvSpPr>
        <p:spPr bwMode="auto">
          <a:xfrm>
            <a:off x="7235825" y="2781300"/>
            <a:ext cx="576263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H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latin typeface="Tahoma" pitchFamily="34" charset="0"/>
              </a:rPr>
              <a:t> 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A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R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T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230447" name="Text Box 47"/>
          <p:cNvSpPr txBox="1">
            <a:spLocks noChangeArrowheads="1"/>
          </p:cNvSpPr>
          <p:nvPr/>
        </p:nvSpPr>
        <p:spPr bwMode="auto">
          <a:xfrm>
            <a:off x="6156325" y="188913"/>
            <a:ext cx="360363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C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H</a:t>
            </a:r>
          </a:p>
          <a:p>
            <a:pPr eaLnBrk="1" hangingPunct="1">
              <a:spcBef>
                <a:spcPct val="50000"/>
              </a:spcBef>
            </a:pPr>
            <a:endParaRPr lang="en-US" sz="2000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C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O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L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Tahoma" pitchFamily="34" charset="0"/>
              </a:rPr>
              <a:t>A</a:t>
            </a:r>
          </a:p>
          <a:p>
            <a:pPr eaLnBrk="1" hangingPunct="1">
              <a:spcBef>
                <a:spcPct val="50000"/>
              </a:spcBef>
            </a:pPr>
            <a:endParaRPr lang="en-US" sz="1800" b="1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E</a:t>
            </a:r>
          </a:p>
          <a:p>
            <a:pPr eaLnBrk="1" hangingPunct="1">
              <a:spcBef>
                <a:spcPct val="50000"/>
              </a:spcBef>
            </a:pPr>
            <a:endParaRPr lang="ru-RU" sz="2000">
              <a:latin typeface="Tahoma" pitchFamily="34" charset="0"/>
            </a:endParaRPr>
          </a:p>
        </p:txBody>
      </p:sp>
      <p:sp>
        <p:nvSpPr>
          <p:cNvPr id="230448" name="Text Box 48"/>
          <p:cNvSpPr txBox="1">
            <a:spLocks noChangeArrowheads="1"/>
          </p:cNvSpPr>
          <p:nvPr/>
        </p:nvSpPr>
        <p:spPr bwMode="auto">
          <a:xfrm>
            <a:off x="5435600" y="2276475"/>
            <a:ext cx="360363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S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W</a:t>
            </a:r>
          </a:p>
          <a:p>
            <a:pPr eaLnBrk="1" hangingPunct="1">
              <a:spcBef>
                <a:spcPct val="50000"/>
              </a:spcBef>
            </a:pPr>
            <a:endParaRPr lang="en-US" sz="2000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E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T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H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E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A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R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Tahoma" pitchFamily="34" charset="0"/>
              </a:rPr>
              <a:t>T</a:t>
            </a:r>
            <a:endParaRPr lang="ru-RU" sz="1800" b="1">
              <a:latin typeface="Tahoma" pitchFamily="34" charset="0"/>
            </a:endParaRPr>
          </a:p>
        </p:txBody>
      </p:sp>
      <p:sp>
        <p:nvSpPr>
          <p:cNvPr id="230449" name="Text Box 49"/>
          <p:cNvSpPr txBox="1">
            <a:spLocks noChangeArrowheads="1"/>
          </p:cNvSpPr>
          <p:nvPr/>
        </p:nvSpPr>
        <p:spPr bwMode="auto">
          <a:xfrm>
            <a:off x="4716463" y="2781300"/>
            <a:ext cx="360362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C</a:t>
            </a:r>
          </a:p>
          <a:p>
            <a:pPr eaLnBrk="1" hangingPunct="1">
              <a:spcBef>
                <a:spcPct val="50000"/>
              </a:spcBef>
            </a:pPr>
            <a:endParaRPr lang="en-US" sz="2000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R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D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230450" name="Text Box 50"/>
          <p:cNvSpPr txBox="1">
            <a:spLocks noChangeArrowheads="1"/>
          </p:cNvSpPr>
          <p:nvPr/>
        </p:nvSpPr>
        <p:spPr bwMode="auto">
          <a:xfrm>
            <a:off x="3924300" y="5013325"/>
            <a:ext cx="266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F   L   O  W       R   S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9267" name="Text Box 51"/>
          <p:cNvSpPr txBox="1">
            <a:spLocks noChangeArrowheads="1"/>
          </p:cNvSpPr>
          <p:nvPr/>
        </p:nvSpPr>
        <p:spPr bwMode="auto">
          <a:xfrm>
            <a:off x="5703888" y="1317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>
                <a:latin typeface="Tahoma" pitchFamily="34" charset="0"/>
              </a:rPr>
              <a:t>1</a:t>
            </a:r>
          </a:p>
        </p:txBody>
      </p:sp>
      <p:sp>
        <p:nvSpPr>
          <p:cNvPr id="9268" name="Text Box 52"/>
          <p:cNvSpPr txBox="1">
            <a:spLocks noChangeArrowheads="1"/>
          </p:cNvSpPr>
          <p:nvPr/>
        </p:nvSpPr>
        <p:spPr bwMode="auto">
          <a:xfrm>
            <a:off x="5416550" y="106838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>
                <a:latin typeface="Tahoma" pitchFamily="34" charset="0"/>
              </a:rPr>
              <a:t>2</a:t>
            </a:r>
          </a:p>
        </p:txBody>
      </p:sp>
      <p:sp>
        <p:nvSpPr>
          <p:cNvPr id="9269" name="Text Box 53"/>
          <p:cNvSpPr txBox="1">
            <a:spLocks noChangeArrowheads="1"/>
          </p:cNvSpPr>
          <p:nvPr/>
        </p:nvSpPr>
        <p:spPr bwMode="auto">
          <a:xfrm>
            <a:off x="4767263" y="22923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>
                <a:latin typeface="Tahoma" pitchFamily="34" charset="0"/>
              </a:rPr>
              <a:t>3</a:t>
            </a:r>
          </a:p>
        </p:txBody>
      </p:sp>
      <p:sp>
        <p:nvSpPr>
          <p:cNvPr id="9270" name="Text Box 54"/>
          <p:cNvSpPr txBox="1">
            <a:spLocks noChangeArrowheads="1"/>
          </p:cNvSpPr>
          <p:nvPr/>
        </p:nvSpPr>
        <p:spPr bwMode="auto">
          <a:xfrm>
            <a:off x="5487988" y="193198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>
                <a:latin typeface="Tahoma" pitchFamily="34" charset="0"/>
              </a:rPr>
              <a:t>4</a:t>
            </a:r>
          </a:p>
        </p:txBody>
      </p:sp>
      <p:sp>
        <p:nvSpPr>
          <p:cNvPr id="9271" name="Text Box 55"/>
          <p:cNvSpPr txBox="1">
            <a:spLocks noChangeArrowheads="1"/>
          </p:cNvSpPr>
          <p:nvPr/>
        </p:nvSpPr>
        <p:spPr bwMode="auto">
          <a:xfrm>
            <a:off x="7308850" y="2292350"/>
            <a:ext cx="307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>
                <a:latin typeface="Tahoma" pitchFamily="34" charset="0"/>
              </a:rPr>
              <a:t>5</a:t>
            </a:r>
          </a:p>
        </p:txBody>
      </p:sp>
      <p:sp>
        <p:nvSpPr>
          <p:cNvPr id="9272" name="Text Box 56"/>
          <p:cNvSpPr txBox="1">
            <a:spLocks noChangeArrowheads="1"/>
          </p:cNvSpPr>
          <p:nvPr/>
        </p:nvSpPr>
        <p:spPr bwMode="auto">
          <a:xfrm>
            <a:off x="3687763" y="49561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>
                <a:latin typeface="Tahoma" pitchFamily="34" charset="0"/>
              </a:rPr>
              <a:t>6</a:t>
            </a:r>
          </a:p>
        </p:txBody>
      </p:sp>
      <p:sp>
        <p:nvSpPr>
          <p:cNvPr id="9273" name="Text Box 57"/>
          <p:cNvSpPr txBox="1">
            <a:spLocks noChangeArrowheads="1"/>
          </p:cNvSpPr>
          <p:nvPr/>
        </p:nvSpPr>
        <p:spPr bwMode="auto">
          <a:xfrm>
            <a:off x="611188" y="549275"/>
            <a:ext cx="2447925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800" b="1">
              <a:solidFill>
                <a:srgbClr val="000000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ru-RU" sz="1800" b="1">
              <a:solidFill>
                <a:srgbClr val="000000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ru-RU" sz="1800" b="1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ru-RU" sz="1800" b="1">
              <a:latin typeface="Tahoma" pitchFamily="34" charset="0"/>
            </a:endParaRPr>
          </a:p>
        </p:txBody>
      </p:sp>
      <p:sp>
        <p:nvSpPr>
          <p:cNvPr id="9274" name="Text Box 58"/>
          <p:cNvSpPr txBox="1">
            <a:spLocks noChangeArrowheads="1"/>
          </p:cNvSpPr>
          <p:nvPr/>
        </p:nvSpPr>
        <p:spPr bwMode="auto">
          <a:xfrm>
            <a:off x="684213" y="908050"/>
            <a:ext cx="430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endParaRPr lang="ru-RU" sz="1800">
              <a:latin typeface="Tahoma" pitchFamily="34" charset="0"/>
            </a:endParaRPr>
          </a:p>
          <a:p>
            <a:pPr eaLnBrk="1" hangingPunct="1"/>
            <a:endParaRPr lang="ru-RU" sz="1800">
              <a:latin typeface="Tahoma" pitchFamily="34" charset="0"/>
            </a:endParaRPr>
          </a:p>
        </p:txBody>
      </p: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684213" y="1355725"/>
            <a:ext cx="430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endParaRPr lang="ru-RU" sz="1800">
              <a:latin typeface="Tahoma" pitchFamily="34" charset="0"/>
            </a:endParaRPr>
          </a:p>
          <a:p>
            <a:pPr eaLnBrk="1" hangingPunct="1"/>
            <a:endParaRPr lang="ru-RU" sz="1800">
              <a:latin typeface="Tahoma" pitchFamily="34" charset="0"/>
            </a:endParaRPr>
          </a:p>
        </p:txBody>
      </p:sp>
      <p:sp>
        <p:nvSpPr>
          <p:cNvPr id="9276" name="Text Box 60"/>
          <p:cNvSpPr txBox="1">
            <a:spLocks noChangeArrowheads="1"/>
          </p:cNvSpPr>
          <p:nvPr/>
        </p:nvSpPr>
        <p:spPr bwMode="auto">
          <a:xfrm>
            <a:off x="684213" y="1716088"/>
            <a:ext cx="430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endParaRPr lang="ru-RU" sz="1800">
              <a:latin typeface="Tahoma" pitchFamily="34" charset="0"/>
            </a:endParaRPr>
          </a:p>
          <a:p>
            <a:pPr eaLnBrk="1" hangingPunct="1"/>
            <a:endParaRPr lang="ru-RU" sz="1800">
              <a:latin typeface="Tahoma" pitchFamily="34" charset="0"/>
            </a:endParaRPr>
          </a:p>
        </p:txBody>
      </p:sp>
      <p:sp>
        <p:nvSpPr>
          <p:cNvPr id="9277" name="Text Box 61"/>
          <p:cNvSpPr txBox="1">
            <a:spLocks noChangeArrowheads="1"/>
          </p:cNvSpPr>
          <p:nvPr/>
        </p:nvSpPr>
        <p:spPr bwMode="auto">
          <a:xfrm>
            <a:off x="684213" y="2076450"/>
            <a:ext cx="430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endParaRPr lang="ru-RU" sz="1800">
              <a:latin typeface="Tahoma" pitchFamily="34" charset="0"/>
            </a:endParaRPr>
          </a:p>
          <a:p>
            <a:pPr eaLnBrk="1" hangingPunct="1"/>
            <a:endParaRPr lang="ru-RU" sz="1800">
              <a:latin typeface="Tahoma" pitchFamily="34" charset="0"/>
            </a:endParaRPr>
          </a:p>
        </p:txBody>
      </p:sp>
      <p:sp>
        <p:nvSpPr>
          <p:cNvPr id="9278" name="Text Box 62"/>
          <p:cNvSpPr txBox="1">
            <a:spLocks noChangeArrowheads="1"/>
          </p:cNvSpPr>
          <p:nvPr/>
        </p:nvSpPr>
        <p:spPr bwMode="auto">
          <a:xfrm>
            <a:off x="539750" y="3141663"/>
            <a:ext cx="43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endParaRPr lang="ru-RU" sz="1800">
              <a:latin typeface="Tahoma" pitchFamily="34" charset="0"/>
            </a:endParaRPr>
          </a:p>
          <a:p>
            <a:pPr eaLnBrk="1" hangingPunct="1"/>
            <a:endParaRPr lang="ru-RU" sz="1800">
              <a:latin typeface="Tahoma" pitchFamily="34" charset="0"/>
            </a:endParaRPr>
          </a:p>
        </p:txBody>
      </p:sp>
      <p:pic>
        <p:nvPicPr>
          <p:cNvPr id="9279" name="Picture 6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08050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0" name="Text Box 64"/>
          <p:cNvSpPr txBox="1">
            <a:spLocks noChangeArrowheads="1"/>
          </p:cNvSpPr>
          <p:nvPr/>
        </p:nvSpPr>
        <p:spPr bwMode="auto">
          <a:xfrm>
            <a:off x="0" y="2349500"/>
            <a:ext cx="401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 b="1">
                <a:solidFill>
                  <a:srgbClr val="000000"/>
                </a:solidFill>
                <a:latin typeface="Tahoma" pitchFamily="34" charset="0"/>
              </a:rPr>
              <a:t>3.</a:t>
            </a:r>
          </a:p>
        </p:txBody>
      </p:sp>
      <p:pic>
        <p:nvPicPr>
          <p:cNvPr id="9281" name="Picture 65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2" name="Text Box 66"/>
          <p:cNvSpPr txBox="1">
            <a:spLocks noChangeArrowheads="1"/>
          </p:cNvSpPr>
          <p:nvPr/>
        </p:nvSpPr>
        <p:spPr bwMode="auto">
          <a:xfrm>
            <a:off x="1476375" y="3284538"/>
            <a:ext cx="401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 b="1">
                <a:solidFill>
                  <a:srgbClr val="000000"/>
                </a:solidFill>
                <a:latin typeface="Tahoma" pitchFamily="34" charset="0"/>
              </a:rPr>
              <a:t>4.</a:t>
            </a:r>
          </a:p>
        </p:txBody>
      </p:sp>
      <p:pic>
        <p:nvPicPr>
          <p:cNvPr id="9283" name="Picture 67" descr="14fevrsmes8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068638"/>
            <a:ext cx="1727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4" name="Text Box 68"/>
          <p:cNvSpPr txBox="1">
            <a:spLocks noChangeArrowheads="1"/>
          </p:cNvSpPr>
          <p:nvPr/>
        </p:nvSpPr>
        <p:spPr bwMode="auto">
          <a:xfrm>
            <a:off x="158750" y="60325"/>
            <a:ext cx="401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 b="1" dirty="0">
                <a:solidFill>
                  <a:srgbClr val="000000"/>
                </a:solidFill>
                <a:latin typeface="Tahoma" pitchFamily="34" charset="0"/>
              </a:rPr>
              <a:t>1.</a:t>
            </a:r>
          </a:p>
        </p:txBody>
      </p:sp>
      <p:sp>
        <p:nvSpPr>
          <p:cNvPr id="9285" name="Text Box 69"/>
          <p:cNvSpPr txBox="1">
            <a:spLocks noChangeArrowheads="1"/>
          </p:cNvSpPr>
          <p:nvPr/>
        </p:nvSpPr>
        <p:spPr bwMode="auto">
          <a:xfrm>
            <a:off x="2268538" y="6207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 b="1">
                <a:solidFill>
                  <a:srgbClr val="000000"/>
                </a:solidFill>
                <a:latin typeface="Tahoma" pitchFamily="34" charset="0"/>
              </a:rPr>
              <a:t>2.</a:t>
            </a:r>
          </a:p>
        </p:txBody>
      </p:sp>
      <p:sp>
        <p:nvSpPr>
          <p:cNvPr id="9286" name="Text Box 70"/>
          <p:cNvSpPr txBox="1">
            <a:spLocks noChangeArrowheads="1"/>
          </p:cNvSpPr>
          <p:nvPr/>
        </p:nvSpPr>
        <p:spPr bwMode="auto">
          <a:xfrm>
            <a:off x="519113" y="5603875"/>
            <a:ext cx="401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 b="1">
                <a:solidFill>
                  <a:srgbClr val="000000"/>
                </a:solidFill>
                <a:latin typeface="Tahoma" pitchFamily="34" charset="0"/>
              </a:rPr>
              <a:t>6.</a:t>
            </a:r>
          </a:p>
        </p:txBody>
      </p:sp>
      <p:pic>
        <p:nvPicPr>
          <p:cNvPr id="9287" name="Picture 71" descr="fondo5_231znk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603875"/>
            <a:ext cx="2016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8" name="Text Box 72"/>
          <p:cNvSpPr txBox="1">
            <a:spLocks noChangeArrowheads="1"/>
          </p:cNvSpPr>
          <p:nvPr/>
        </p:nvSpPr>
        <p:spPr bwMode="auto">
          <a:xfrm>
            <a:off x="-92075" y="40925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/>
            <a:r>
              <a:rPr lang="ru-RU" sz="1800" b="1">
                <a:solidFill>
                  <a:srgbClr val="000000"/>
                </a:solidFill>
                <a:latin typeface="Tahoma" pitchFamily="34" charset="0"/>
              </a:rPr>
              <a:t>5</a:t>
            </a:r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.</a:t>
            </a:r>
          </a:p>
        </p:txBody>
      </p:sp>
      <p:pic>
        <p:nvPicPr>
          <p:cNvPr id="9289" name="Picture 73" descr="Шоколад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1727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0" name="Picture 74" descr="romance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Прямоугольник 6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68538" y="60326"/>
            <a:ext cx="37449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304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45" grpId="0"/>
      <p:bldP spid="230446" grpId="0"/>
      <p:bldP spid="230447" grpId="0"/>
      <p:bldP spid="230448" grpId="0"/>
      <p:bldP spid="230449" grpId="0"/>
      <p:bldP spid="2304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History of </a:t>
            </a:r>
            <a:r>
              <a:rPr lang="en-US" b="1" dirty="0">
                <a:solidFill>
                  <a:srgbClr val="FF0000"/>
                </a:solidFill>
              </a:rPr>
              <a:t>St. Valentine’s Day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History of Valentine's Day.fl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1600200"/>
            <a:ext cx="8101013" cy="4525963"/>
          </a:xfrm>
        </p:spPr>
      </p:pic>
    </p:spTree>
    <p:extLst>
      <p:ext uri="{BB962C8B-B14F-4D97-AF65-F5344CB8AC3E}">
        <p14:creationId xmlns:p14="http://schemas.microsoft.com/office/powerpoint/2010/main" val="934859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Break time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физминутка Head Shoulders Knees And Toes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Рисунок 3" descr="0_7730a_43b85b86_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945309">
            <a:off x="13891" y="-111552"/>
            <a:ext cx="2889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9063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835150" y="1700213"/>
            <a:ext cx="6985000" cy="49688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620838"/>
            <a:endParaRPr lang="en-US" b="1" dirty="0">
              <a:solidFill>
                <a:srgbClr val="0000FF"/>
              </a:solidFill>
            </a:endParaRPr>
          </a:p>
          <a:p>
            <a:pPr marL="1620838"/>
            <a:endParaRPr lang="en-US" b="1" dirty="0">
              <a:solidFill>
                <a:srgbClr val="0000FF"/>
              </a:solidFill>
            </a:endParaRPr>
          </a:p>
          <a:p>
            <a:pPr marL="1620838"/>
            <a:endParaRPr lang="en-US" b="1" dirty="0">
              <a:solidFill>
                <a:srgbClr val="0000FF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Lorscard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omdhered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valentinehumksed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eshabgmnghpower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ydersalovescxpich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aodtrdbcandykidd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lkisstucroohneff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kfnetpheartpycyksl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kedromancebe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huigysweetuvpe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efriendf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adecake</a:t>
            </a:r>
            <a:endParaRPr lang="en-US" b="1" dirty="0">
              <a:solidFill>
                <a:schemeClr val="bg1"/>
              </a:solidFill>
            </a:endParaRPr>
          </a:p>
          <a:p>
            <a:pPr marL="1620838"/>
            <a:r>
              <a:rPr lang="en-US" b="1" dirty="0" err="1">
                <a:solidFill>
                  <a:schemeClr val="bg1"/>
                </a:solidFill>
              </a:rPr>
              <a:t>rdacupidfs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827088" y="1628775"/>
            <a:ext cx="3960812" cy="47513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>
              <a:solidFill>
                <a:srgbClr val="006600"/>
              </a:solidFill>
            </a:endParaRPr>
          </a:p>
          <a:p>
            <a:pPr algn="ctr"/>
            <a:endParaRPr lang="en-US" b="1">
              <a:solidFill>
                <a:srgbClr val="006600"/>
              </a:solidFill>
            </a:endParaRPr>
          </a:p>
          <a:p>
            <a:pPr algn="ctr"/>
            <a:endParaRPr lang="en-US" b="1">
              <a:solidFill>
                <a:srgbClr val="006600"/>
              </a:solidFill>
            </a:endParaRPr>
          </a:p>
          <a:p>
            <a:pPr algn="ctr"/>
            <a:endParaRPr lang="en-US" b="1">
              <a:solidFill>
                <a:srgbClr val="006600"/>
              </a:solidFill>
            </a:endParaRPr>
          </a:p>
          <a:p>
            <a:pPr algn="ctr"/>
            <a:endParaRPr lang="en-US" b="1">
              <a:solidFill>
                <a:srgbClr val="006600"/>
              </a:solidFill>
            </a:endParaRPr>
          </a:p>
          <a:p>
            <a:pPr algn="ctr"/>
            <a:r>
              <a:rPr lang="en-US" b="1">
                <a:solidFill>
                  <a:srgbClr val="006600"/>
                </a:solidFill>
              </a:rPr>
              <a:t>Card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Red 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Valentine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power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Love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Candy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Kiss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heart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Romance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sweet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Friend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Cake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cupid</a:t>
            </a:r>
          </a:p>
          <a:p>
            <a:pPr algn="ctr"/>
            <a:endParaRPr lang="ru-RU" b="1">
              <a:solidFill>
                <a:srgbClr val="0066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0609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Find the words  devoted to Love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218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</a:rPr>
              <a:t>THE POEM TO SWEETHEARTS</a:t>
            </a:r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395288" y="1989138"/>
            <a:ext cx="4608512" cy="40322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My heart is … a boiling kettle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Your heart is … a diamond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Your lips are …roses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Your eyes are … stars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My love is … The Universe</a:t>
            </a:r>
            <a:endParaRPr lang="ru-RU" b="1">
              <a:solidFill>
                <a:srgbClr val="0000FF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148263" y="2060575"/>
            <a:ext cx="3240087" cy="3960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as hard as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as hot as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 as bright as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as red as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as endless as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4356100" y="2924175"/>
            <a:ext cx="172878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4284663" y="2997200"/>
            <a:ext cx="17272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3922713" y="3500438"/>
            <a:ext cx="223361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V="1">
            <a:off x="3924300" y="3573463"/>
            <a:ext cx="21605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284663" y="4076700"/>
            <a:ext cx="1655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" name="Рисунок 3" descr="0_7730a_43b85b86_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45309">
            <a:off x="3802878" y="4317930"/>
            <a:ext cx="2404402" cy="196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4342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34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17240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285750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Эннио Морриконе – Ромео и Джульетт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501063" y="6143625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5146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</a:rPr>
              <a:t>THE POEM TO SWEETHEARTS</a:t>
            </a:r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95288" y="1773238"/>
            <a:ext cx="4537075" cy="36718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My heart is ... Fire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Your heart is … ice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Your lips are … honey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Your eyes are .. an ocean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My love is … the sky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5292725" y="2060575"/>
            <a:ext cx="3311525" cy="3240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as cold as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as deep as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as hot as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as sweet as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as wide as</a:t>
            </a:r>
            <a:endParaRPr lang="ru-RU" b="1">
              <a:solidFill>
                <a:srgbClr val="0000FF"/>
              </a:solidFill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3779838" y="2781300"/>
            <a:ext cx="259238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3924300" y="3141663"/>
            <a:ext cx="237648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4140200" y="2997200"/>
            <a:ext cx="216058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3851275" y="3716338"/>
            <a:ext cx="252095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3635375" y="2565400"/>
            <a:ext cx="273685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" name="Рисунок 3" descr="0_7730a_43b85b86_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45309">
            <a:off x="3487737" y="4424954"/>
            <a:ext cx="2889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6340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34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4" grpId="0" animBg="1"/>
      <p:bldP spid="10245" grpId="0" animBg="1"/>
      <p:bldP spid="10246" grpId="0" animBg="1"/>
      <p:bldP spid="10247" grpId="0" animBg="1"/>
      <p:bldP spid="10248" grpId="0" animBg="1"/>
      <p:bldP spid="10249" grpId="0" animBg="1"/>
      <p:bldP spid="102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042988" y="2276475"/>
            <a:ext cx="1263650" cy="10810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Adam</a:t>
            </a:r>
            <a:endParaRPr lang="ru-RU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1042988" y="3932238"/>
            <a:ext cx="1190625" cy="11525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Romeo</a:t>
            </a:r>
            <a:endParaRPr lang="ru-RU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2" name="AutoShape 6"/>
          <p:cNvSpPr>
            <a:spLocks noChangeArrowheads="1"/>
          </p:cNvSpPr>
          <p:nvPr/>
        </p:nvSpPr>
        <p:spPr bwMode="auto">
          <a:xfrm>
            <a:off x="3132138" y="4005263"/>
            <a:ext cx="1190625" cy="11525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Juliet</a:t>
            </a:r>
            <a:endParaRPr lang="ru-RU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3" name="AutoShape 7"/>
          <p:cNvSpPr>
            <a:spLocks noChangeArrowheads="1"/>
          </p:cNvSpPr>
          <p:nvPr/>
        </p:nvSpPr>
        <p:spPr bwMode="auto">
          <a:xfrm>
            <a:off x="3092450" y="2276475"/>
            <a:ext cx="1263650" cy="10810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Eve</a:t>
            </a:r>
            <a:endParaRPr lang="ru-RU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5003800" y="2205038"/>
            <a:ext cx="1336675" cy="13684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Captain </a:t>
            </a:r>
          </a:p>
          <a:p>
            <a:pPr algn="ctr">
              <a:defRPr/>
            </a:pP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Grey</a:t>
            </a:r>
            <a:endParaRPr lang="ru-RU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5" name="AutoShape 9"/>
          <p:cNvSpPr>
            <a:spLocks noChangeArrowheads="1"/>
          </p:cNvSpPr>
          <p:nvPr/>
        </p:nvSpPr>
        <p:spPr bwMode="auto">
          <a:xfrm>
            <a:off x="7196138" y="2276475"/>
            <a:ext cx="1263650" cy="10810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Assol</a:t>
            </a:r>
            <a:endParaRPr lang="ru-RU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6" name="AutoShape 10"/>
          <p:cNvSpPr>
            <a:spLocks noChangeArrowheads="1"/>
          </p:cNvSpPr>
          <p:nvPr/>
        </p:nvSpPr>
        <p:spPr bwMode="auto">
          <a:xfrm>
            <a:off x="5076825" y="4076700"/>
            <a:ext cx="1263650" cy="10810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Ophelia</a:t>
            </a:r>
            <a:endParaRPr lang="ru-RU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7196138" y="4076700"/>
            <a:ext cx="1263650" cy="10810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Hamlet</a:t>
            </a:r>
            <a:endParaRPr lang="ru-RU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2339975" y="2636838"/>
            <a:ext cx="719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2339975" y="4365625"/>
            <a:ext cx="719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6443663" y="2636838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6443663" y="4437063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4352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143125"/>
            <a:ext cx="135731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214563"/>
            <a:ext cx="1357312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071688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2143125"/>
            <a:ext cx="15001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3929063"/>
            <a:ext cx="15001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000500"/>
            <a:ext cx="14287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929063"/>
            <a:ext cx="14366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857625"/>
            <a:ext cx="1285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  <a:cs typeface="Arial"/>
              </a:rPr>
              <a:t>WELL-KNOWN PAIRS</a:t>
            </a:r>
            <a:endParaRPr lang="ru-RU" dirty="0"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063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1" grpId="0" animBg="1"/>
      <p:bldP spid="39942" grpId="0" animBg="1"/>
      <p:bldP spid="39943" grpId="0" animBg="1"/>
      <p:bldP spid="39944" grpId="0" animBg="1"/>
      <p:bldP spid="39945" grpId="0" animBg="1"/>
      <p:bldP spid="39946" grpId="0" animBg="1"/>
      <p:bldP spid="39947" grpId="0" animBg="1"/>
      <p:bldP spid="39948" grpId="0" animBg="1"/>
      <p:bldP spid="39949" grpId="0" animBg="1"/>
      <p:bldP spid="39950" grpId="0" animBg="1"/>
      <p:bldP spid="399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468313" y="2060575"/>
            <a:ext cx="1622425" cy="15621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Master</a:t>
            </a:r>
            <a:endParaRPr lang="ru-RU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468313" y="4437063"/>
            <a:ext cx="1622425" cy="15621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Cinderella</a:t>
            </a:r>
            <a:endParaRPr lang="ru-RU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700338" y="2133600"/>
            <a:ext cx="1622425" cy="15621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Margaret</a:t>
            </a:r>
            <a:endParaRPr lang="ru-RU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2700338" y="4437063"/>
            <a:ext cx="1622425" cy="15621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Prince</a:t>
            </a:r>
            <a:endParaRPr lang="ru-RU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7126288" y="2133600"/>
            <a:ext cx="1622425" cy="15621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Othello</a:t>
            </a:r>
            <a:endParaRPr lang="ru-RU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4859338" y="2133600"/>
            <a:ext cx="1622425" cy="15621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Desdemona</a:t>
            </a:r>
            <a:endParaRPr lang="ru-RU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4859338" y="4387850"/>
            <a:ext cx="1622425" cy="15621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Lady</a:t>
            </a:r>
          </a:p>
          <a:p>
            <a:pPr algn="ctr">
              <a:defRPr/>
            </a:pP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Hamilton</a:t>
            </a:r>
            <a:endParaRPr lang="ru-RU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7126288" y="4387850"/>
            <a:ext cx="1622425" cy="15621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Admiral </a:t>
            </a:r>
          </a:p>
          <a:p>
            <a:pPr algn="ctr">
              <a:defRPr/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Nelson</a:t>
            </a:r>
            <a:endParaRPr lang="ru-RU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1979613" y="2997200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1" name="Line 18"/>
          <p:cNvSpPr>
            <a:spLocks noChangeShapeType="1"/>
          </p:cNvSpPr>
          <p:nvPr/>
        </p:nvSpPr>
        <p:spPr bwMode="auto">
          <a:xfrm>
            <a:off x="2051050" y="42211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1979613" y="5300663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>
            <a:off x="6516688" y="2924175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6443663" y="5300663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377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92881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00025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000250"/>
            <a:ext cx="17859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000250"/>
            <a:ext cx="17859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428625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14813"/>
            <a:ext cx="17859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17" descr="C:\Documents and Settings\Admin\Мои документы\love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214813"/>
            <a:ext cx="18573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  <a:cs typeface="Arial"/>
              </a:rPr>
              <a:t>WELL-KNOWN PAIRS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778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2" grpId="0" animBg="1"/>
      <p:bldP spid="22533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43" grpId="0" animBg="1"/>
      <p:bldP spid="22547" grpId="0" animBg="1"/>
      <p:bldP spid="22549" grpId="0" animBg="1"/>
      <p:bldP spid="225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Sing a song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petula_clark_-_my_love_(zaycev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Ограниченный\Desktop\Image_000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" y="1080233"/>
            <a:ext cx="3287180" cy="26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граниченный\Desktop\iRIN8S11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45" y="3945194"/>
            <a:ext cx="3365159" cy="25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38894862_krasnuye_rozuy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" y="3733800"/>
            <a:ext cx="535781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153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 you like the lesson</a:t>
            </a:r>
            <a:r>
              <a:rPr lang="ru-RU" dirty="0" smtClean="0">
                <a:solidFill>
                  <a:srgbClr val="FF0000"/>
                </a:solidFill>
              </a:rPr>
              <a:t>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929188" y="1556792"/>
            <a:ext cx="3757612" cy="4569371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I want to learn more on this topic</a:t>
            </a:r>
            <a:endParaRPr lang="ru-RU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I`ve learned new a lot  </a:t>
            </a:r>
            <a:endParaRPr lang="ru-RU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 need time to remember the lesson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7" name="Рисунок 8" descr="0_7730a_43b85b86_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12867" flipH="1">
            <a:off x="6418263" y="4908550"/>
            <a:ext cx="226695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40768"/>
            <a:ext cx="392621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79512" y="404664"/>
            <a:ext cx="8136904" cy="6264696"/>
          </a:xfrm>
        </p:spPr>
        <p:txBody>
          <a:bodyPr/>
          <a:lstStyle/>
          <a:p>
            <a:r>
              <a:rPr lang="ru-RU" sz="2000" b="1" dirty="0" err="1">
                <a:solidFill>
                  <a:srgbClr val="FF0000"/>
                </a:solidFill>
              </a:rPr>
              <a:t>love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    любовь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a </a:t>
            </a:r>
            <a:r>
              <a:rPr lang="ru-RU" sz="2000" b="1" dirty="0" err="1" smtClean="0">
                <a:solidFill>
                  <a:srgbClr val="FF0000"/>
                </a:solidFill>
              </a:rPr>
              <a:t>flower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цветок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S</a:t>
            </a:r>
            <a:r>
              <a:rPr lang="ru-RU" sz="2000" b="1" dirty="0" err="1" smtClean="0">
                <a:solidFill>
                  <a:srgbClr val="FF0000"/>
                </a:solidFill>
              </a:rPr>
              <a:t>weets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сладости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 </a:t>
            </a:r>
            <a:r>
              <a:rPr lang="ru-RU" sz="2000" b="1" dirty="0" err="1" smtClean="0">
                <a:solidFill>
                  <a:srgbClr val="FF0000"/>
                </a:solidFill>
              </a:rPr>
              <a:t>rose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 роза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S</a:t>
            </a:r>
            <a:r>
              <a:rPr lang="ru-RU" sz="2000" b="1" dirty="0" err="1" smtClean="0">
                <a:solidFill>
                  <a:srgbClr val="FF0000"/>
                </a:solidFill>
              </a:rPr>
              <a:t>weetheart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возлюбленный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 err="1" smtClean="0">
                <a:solidFill>
                  <a:srgbClr val="FF0000"/>
                </a:solidFill>
              </a:rPr>
              <a:t>Cupid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  Купидон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 err="1" smtClean="0">
                <a:solidFill>
                  <a:srgbClr val="FF0000"/>
                </a:solidFill>
              </a:rPr>
              <a:t>February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февраль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a </a:t>
            </a:r>
            <a:r>
              <a:rPr lang="en-US" sz="2000" b="1" dirty="0" smtClean="0">
                <a:solidFill>
                  <a:srgbClr val="FF0000"/>
                </a:solidFill>
              </a:rPr>
              <a:t>valentine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валентинка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Wishes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пожелания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Presents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подарки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 </a:t>
            </a:r>
            <a:r>
              <a:rPr lang="en-US" sz="2000" b="1" dirty="0" smtClean="0">
                <a:solidFill>
                  <a:srgbClr val="FF0000"/>
                </a:solidFill>
              </a:rPr>
              <a:t>kiss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   поцелуй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 </a:t>
            </a:r>
            <a:r>
              <a:rPr lang="en-US" sz="2000" b="1" dirty="0" smtClean="0">
                <a:solidFill>
                  <a:srgbClr val="FF0000"/>
                </a:solidFill>
              </a:rPr>
              <a:t>gift-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    подарок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 </a:t>
            </a:r>
            <a:r>
              <a:rPr lang="en-US" sz="2000" b="1" dirty="0" smtClean="0">
                <a:solidFill>
                  <a:srgbClr val="FF0000"/>
                </a:solidFill>
              </a:rPr>
              <a:t>heart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 сердце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 a </a:t>
            </a:r>
            <a:r>
              <a:rPr lang="en-US" sz="2000" b="1" dirty="0" smtClean="0">
                <a:solidFill>
                  <a:srgbClr val="FF0000"/>
                </a:solidFill>
              </a:rPr>
              <a:t>party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вечеринка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 a </a:t>
            </a:r>
            <a:r>
              <a:rPr lang="en-US" sz="2000" b="1" dirty="0" smtClean="0">
                <a:solidFill>
                  <a:srgbClr val="FF0000"/>
                </a:solidFill>
              </a:rPr>
              <a:t>holiday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праздник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 </a:t>
            </a:r>
            <a:r>
              <a:rPr lang="en-US" sz="2000" b="1" dirty="0" smtClean="0">
                <a:solidFill>
                  <a:srgbClr val="FF0000"/>
                </a:solidFill>
              </a:rPr>
              <a:t>vase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  ваза</a:t>
            </a:r>
            <a:endParaRPr lang="ru-RU" sz="2000" b="1" dirty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  <p:pic>
        <p:nvPicPr>
          <p:cNvPr id="7" name="Рисунок 8" descr="0_7730a_43b85b86_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45309">
            <a:off x="2492214" y="3264908"/>
            <a:ext cx="1255552" cy="102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" descr="70179238_1296765696_707770314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2420" y="410767"/>
            <a:ext cx="821532" cy="82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стрела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2982483" y="1844824"/>
            <a:ext cx="6429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7" descr="4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78844" y="4857751"/>
            <a:ext cx="1035843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5" descr="2.g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43938" y="2487761"/>
            <a:ext cx="98001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7" descr="candy.gif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67286" y="4226432"/>
            <a:ext cx="1010140" cy="101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6" descr="103703972_3649429_662802d19a69ffe3d4e080341e70cd23_h.jp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92943" y="1205672"/>
            <a:ext cx="7588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6" descr="3.gif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863520" y="410767"/>
            <a:ext cx="1265187" cy="73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1.gif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214563" y="1598578"/>
            <a:ext cx="885702" cy="75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valentine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   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+mn-lt"/>
              </a:rPr>
              <a:t>валентинка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wishes-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                                                                  пожелания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presents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       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подарки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a kiss                       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поцелуй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a gift                                                                        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подарок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heart                     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сердце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 a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party                                                                   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вечеринка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 a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holiday                                                               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праздник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vase                      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ваза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smile                                                                    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улыбка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friend                                                                   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друг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poem                                                                   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стихотворение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Friendship              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дружба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    an arrow             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стрела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f</a:t>
            </a:r>
            <a:r>
              <a:rPr lang="ru-RU" sz="2400" b="1" dirty="0" err="1" smtClean="0">
                <a:solidFill>
                  <a:srgbClr val="FF0000"/>
                </a:solidFill>
                <a:latin typeface="+mn-lt"/>
              </a:rPr>
              <a:t>orever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              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навсегда</a:t>
            </a:r>
          </a:p>
        </p:txBody>
      </p:sp>
      <p:pic>
        <p:nvPicPr>
          <p:cNvPr id="3" name="Рисунок 5" descr="70179238_1296765696_707770314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2420" y="410767"/>
            <a:ext cx="821532" cy="82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6" descr="103703972_3649429_662802d19a69ffe3d4e080341e70cd23_h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2943" y="1205672"/>
            <a:ext cx="7588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5" descr="2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43938" y="2487761"/>
            <a:ext cx="98001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candy.g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7286" y="4226432"/>
            <a:ext cx="1010140" cy="101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3" descr="стрела.gif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3119990" y="2166292"/>
            <a:ext cx="6429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 descr="0_7730a_43b85b86_L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945309">
            <a:off x="2492214" y="3264908"/>
            <a:ext cx="1255552" cy="102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7" descr="4.gif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178844" y="4857751"/>
            <a:ext cx="1035843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1" descr="роза.gif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536457" y="5322548"/>
            <a:ext cx="1006312" cy="88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4" descr="1.gif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14563" y="1581679"/>
            <a:ext cx="905427" cy="77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4039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70179238_1296765696_70777031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1500188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 descr="computer-24838_64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Прямоугольник 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31988" y="-182563"/>
            <a:ext cx="4475162" cy="20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 descr="103703972_3649429_662802d19a69ffe3d4e080341e70cd23_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38" y="2071688"/>
            <a:ext cx="4000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2" descr="computer-24838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Прямоугольник 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2675" y="-42863"/>
            <a:ext cx="3987800" cy="20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 descr="candy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1571625"/>
            <a:ext cx="4452937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3" descr="computer-24838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Прямоугольник 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9263" y="-42863"/>
            <a:ext cx="5230812" cy="20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 descr="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143125"/>
            <a:ext cx="4573588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4" descr="computer-24838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Прямоугольник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8038" y="-42863"/>
            <a:ext cx="4445000" cy="20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 descr="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1785938"/>
            <a:ext cx="3406775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 descr="computer-24838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643563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Прямоугольник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25675" y="-182563"/>
            <a:ext cx="4535488" cy="20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</TotalTime>
  <Words>360</Words>
  <Application>Microsoft Office PowerPoint</Application>
  <PresentationFormat>Экран (4:3)</PresentationFormat>
  <Paragraphs>177</Paragraphs>
  <Slides>24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History of St. Valentine’s Day </vt:lpstr>
      <vt:lpstr>Break time</vt:lpstr>
      <vt:lpstr>Find the words  devoted to Love</vt:lpstr>
      <vt:lpstr>THE POEM TO SWEETHEARTS</vt:lpstr>
      <vt:lpstr>THE POEM TO SWEETHEARTS</vt:lpstr>
      <vt:lpstr>WELL-KNOWN PAIRS</vt:lpstr>
      <vt:lpstr>WELL-KNOWN PAIRS</vt:lpstr>
      <vt:lpstr>Sing a song</vt:lpstr>
      <vt:lpstr>Do you like the lesson?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Дафусик</dc:creator>
  <cp:lastModifiedBy>Ограниченный</cp:lastModifiedBy>
  <cp:revision>89</cp:revision>
  <dcterms:created xsi:type="dcterms:W3CDTF">2014-02-01T13:20:50Z</dcterms:created>
  <dcterms:modified xsi:type="dcterms:W3CDTF">2015-12-01T13:16:32Z</dcterms:modified>
</cp:coreProperties>
</file>