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5" r:id="rId8"/>
    <p:sldId id="264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F01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7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6400800" cy="1752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Участники: Савченко Ольга Александровна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err="1" smtClean="0">
                <a:solidFill>
                  <a:schemeClr val="tx1"/>
                </a:solidFill>
              </a:rPr>
              <a:t>Рединская</a:t>
            </a:r>
            <a:r>
              <a:rPr lang="ru-RU" b="1" dirty="0" smtClean="0">
                <a:solidFill>
                  <a:schemeClr val="tx1"/>
                </a:solidFill>
              </a:rPr>
              <a:t> Ольга Яковлевна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err="1" smtClean="0">
                <a:solidFill>
                  <a:schemeClr val="tx1"/>
                </a:solidFill>
              </a:rPr>
              <a:t>Устинцова</a:t>
            </a:r>
            <a:r>
              <a:rPr lang="ru-RU" b="1" dirty="0" smtClean="0">
                <a:solidFill>
                  <a:schemeClr val="tx1"/>
                </a:solidFill>
              </a:rPr>
              <a:t> Жанна Геннадьевна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Этимология на службе орфографии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620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43"/>
    </mc:Choice>
    <mc:Fallback xmlns="">
      <p:transition spd="slow" advTm="95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900" dirty="0" smtClean="0">
                <a:solidFill>
                  <a:srgbClr val="7030A0"/>
                </a:solidFill>
              </a:rPr>
              <a:t>Дорогие ребята!</a:t>
            </a:r>
            <a:br>
              <a:rPr lang="ru-RU" sz="3900" dirty="0" smtClean="0">
                <a:solidFill>
                  <a:srgbClr val="7030A0"/>
                </a:solidFill>
              </a:rPr>
            </a:br>
            <a:r>
              <a:rPr lang="ru-RU" sz="3900" dirty="0" smtClean="0">
                <a:solidFill>
                  <a:srgbClr val="7030A0"/>
                </a:solidFill>
              </a:rPr>
              <a:t>Приглашаем вас в увлекательное путешествие по стране </a:t>
            </a:r>
          </a:p>
          <a:p>
            <a:pPr marL="0" indent="0">
              <a:buNone/>
            </a:pPr>
            <a:r>
              <a:rPr lang="ru-RU" sz="3900" dirty="0">
                <a:solidFill>
                  <a:srgbClr val="7030A0"/>
                </a:solidFill>
              </a:rPr>
              <a:t> </a:t>
            </a:r>
            <a:r>
              <a:rPr lang="ru-RU" sz="3900" dirty="0" smtClean="0">
                <a:solidFill>
                  <a:srgbClr val="7030A0"/>
                </a:solidFill>
              </a:rPr>
              <a:t>                     </a:t>
            </a:r>
            <a:r>
              <a:rPr lang="ru-RU" sz="6200" dirty="0" smtClean="0">
                <a:solidFill>
                  <a:srgbClr val="00B050"/>
                </a:solidFill>
              </a:rPr>
              <a:t>Этимология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</a:t>
            </a:r>
          </a:p>
          <a:p>
            <a:pPr marL="0" indent="0">
              <a:buNone/>
            </a:pPr>
            <a:r>
              <a:rPr lang="ru-RU" dirty="0" smtClean="0"/>
              <a:t>             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12976"/>
            <a:ext cx="8073009" cy="33584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08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88"/>
    </mc:Choice>
    <mc:Fallback xmlns="">
      <p:transition spd="slow" advTm="168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8104"/>
            <a:ext cx="8280920" cy="42649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Спешите, ребята, спешите</a:t>
            </a:r>
            <a:b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В страну Почемучек попасть.</a:t>
            </a:r>
            <a:b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Спешите, скорее спешите</a:t>
            </a:r>
            <a:b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Свои нам вопросы задать.</a:t>
            </a:r>
            <a:b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Как связано слово капуста</a:t>
            </a:r>
            <a:b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С твоей и моей головой?</a:t>
            </a:r>
            <a:b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И почему часть одежды</a:t>
            </a:r>
            <a:b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Мы называем полой?</a:t>
            </a:r>
            <a:b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Быть грамотным очень приятно.</a:t>
            </a:r>
            <a:b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А чтоб без ошибок писать,</a:t>
            </a:r>
            <a:b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Должны вы, ребята, о слове</a:t>
            </a:r>
            <a:b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Историю жизни узнать.</a:t>
            </a:r>
            <a:b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Мы ждем вас! Скорей приходите!</a:t>
            </a:r>
            <a:b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Ответы на ваши вопросы у нас на уроке найдите!</a:t>
            </a:r>
            <a:endParaRPr lang="ru-RU" sz="28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88641"/>
            <a:ext cx="2223146" cy="25282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356992"/>
            <a:ext cx="2182803" cy="22417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543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76"/>
    </mc:Choice>
    <mc:Fallback xmlns="">
      <p:transition spd="slow" advTm="34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5505" y="1972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Вы удивитесь, но ведьма, медведь и невежда</a:t>
            </a:r>
            <a:b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Живут в одной избе.</a:t>
            </a:r>
            <a:b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И если захотите, расскажут о себе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5" y="3429000"/>
            <a:ext cx="3543441" cy="32213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594" y="1340768"/>
            <a:ext cx="2974706" cy="25497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25289"/>
            <a:ext cx="2088231" cy="30287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948" y="4352150"/>
            <a:ext cx="1418656" cy="250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4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85"/>
    </mc:Choice>
    <mc:Fallback xmlns="">
      <p:transition spd="slow" advTm="1048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746200"/>
            <a:ext cx="6400800" cy="3474720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Ведьма – ведать, знать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Невежда – мало знающий человек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Медведь – ведает, знает, где мёд</a:t>
            </a:r>
          </a:p>
          <a:p>
            <a:endParaRPr lang="ru-RU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         Ведать-знать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971600" y="3501008"/>
            <a:ext cx="2880320" cy="43204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3860428" y="3429000"/>
            <a:ext cx="3159844" cy="50405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Дуга 13"/>
          <p:cNvSpPr/>
          <p:nvPr/>
        </p:nvSpPr>
        <p:spPr>
          <a:xfrm rot="19691189">
            <a:off x="815689" y="877405"/>
            <a:ext cx="1494758" cy="868800"/>
          </a:xfrm>
          <a:prstGeom prst="arc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 rot="18547742">
            <a:off x="1927762" y="1240198"/>
            <a:ext cx="1125269" cy="1475438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/>
        </p:nvSpPr>
        <p:spPr>
          <a:xfrm rot="18643555">
            <a:off x="2122621" y="2459157"/>
            <a:ext cx="1144720" cy="1497638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356" y="210728"/>
            <a:ext cx="1976644" cy="20749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7" y="3740460"/>
            <a:ext cx="1838325" cy="180975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56" y="3740460"/>
            <a:ext cx="1981200" cy="180975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740" y="5445224"/>
            <a:ext cx="1339068" cy="13390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910" y="4334488"/>
            <a:ext cx="1359759" cy="26096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400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19"/>
    </mc:Choice>
    <mc:Fallback xmlns="">
      <p:transition spd="slow" advTm="24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1556792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чтобы путь познания </a:t>
            </a:r>
            <a:br>
              <a:rPr lang="ru-RU" sz="36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 приятен </a:t>
            </a:r>
            <a:r>
              <a:rPr lang="ru-RU" sz="36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вам,</a:t>
            </a:r>
            <a:r>
              <a:rPr lang="ru-RU" sz="36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Доверьтесь в </a:t>
            </a:r>
            <a:r>
              <a:rPr lang="ru-RU" sz="36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путешествии </a:t>
            </a:r>
            <a:r>
              <a:rPr lang="ru-RU" sz="36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Различным словарям</a:t>
            </a:r>
            <a:endParaRPr lang="ru-RU" sz="3600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941168"/>
            <a:ext cx="2657871" cy="15183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502426"/>
            <a:ext cx="1440160" cy="21820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8" y="5048250"/>
            <a:ext cx="2914650" cy="1809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672108"/>
            <a:ext cx="2197397" cy="21858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8" y="2259608"/>
            <a:ext cx="2259535" cy="15841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5888">
            <a:off x="395081" y="186591"/>
            <a:ext cx="1340314" cy="18027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25" y="33852"/>
            <a:ext cx="1657457" cy="16689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1434">
            <a:off x="7413103" y="183077"/>
            <a:ext cx="1295400" cy="1809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746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60"/>
    </mc:Choice>
    <mc:Fallback xmlns="">
      <p:transition spd="slow" advTm="21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8067" name="Содержимое 9"/>
          <p:cNvSpPr>
            <a:spLocks noGrp="1"/>
          </p:cNvSpPr>
          <p:nvPr>
            <p:ph sz="half" idx="4294967295"/>
          </p:nvPr>
        </p:nvSpPr>
        <p:spPr>
          <a:xfrm>
            <a:off x="0" y="228600"/>
            <a:ext cx="4572000" cy="5897563"/>
          </a:xfrm>
          <a:prstGeom prst="rect">
            <a:avLst/>
          </a:prstGeom>
        </p:spPr>
        <p:txBody>
          <a:bodyPr/>
          <a:lstStyle/>
          <a:p>
            <a:pPr marL="273050" indent="-273050" eaLnBrk="1" hangingPunct="1"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altLang="ru-RU" b="1" smtClean="0">
                <a:solidFill>
                  <a:srgbClr val="000000"/>
                </a:solidFill>
                <a:latin typeface="Constantia" pitchFamily="18" charset="0"/>
              </a:rPr>
              <a:t>ЦЕЛЬ РАБОТЫ</a:t>
            </a:r>
            <a:r>
              <a:rPr lang="ru-RU" altLang="ru-RU" smtClean="0">
                <a:solidFill>
                  <a:srgbClr val="000000"/>
                </a:solidFill>
                <a:latin typeface="Constantia" pitchFamily="18" charset="0"/>
              </a:rPr>
              <a:t>: рассмотреть особенности  взаимосвязи этимологии с орфографией, лексикой и фразеологией, а также степень  влияния этой науки на данные разделы языка.</a:t>
            </a:r>
          </a:p>
        </p:txBody>
      </p:sp>
      <p:pic>
        <p:nvPicPr>
          <p:cNvPr id="88068" name="Содержимое 11" descr="p903335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2971800"/>
            <a:ext cx="1982788" cy="2614613"/>
          </a:xfrm>
          <a:prstGeom prst="rect">
            <a:avLst/>
          </a:prstGeom>
        </p:spPr>
      </p:pic>
      <p:pic>
        <p:nvPicPr>
          <p:cNvPr id="88069" name="Picture 2" descr="C:\Documents and Settings\Admin\Рабочий стол\картинки к реферату\словари\Изображение 1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6200"/>
            <a:ext cx="2786063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Picture 6" descr="C:\Documents and Settings\Admin\Рабочий стол\картинки к реферату\словари\Изображение 2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4038600"/>
            <a:ext cx="2341563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1" name="Picture 7" descr="C:\Documents and Settings\Admin\Рабочий стол\картинки к реферату\словари\Изображение 2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3276600"/>
            <a:ext cx="26336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2" name="Picture 7" descr="C:\Documents and Settings\Admin\Рабочий стол\картинки к реферату\словари\Изображение 2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71838"/>
            <a:ext cx="2633663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3" name="Picture 6" descr="C:\Documents and Settings\Admin\Рабочий стол\картинки к реферату\словари\Изображение 2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4035425"/>
            <a:ext cx="2341563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4" name="Picture 7" descr="C:\Documents and Settings\Admin\Рабочий стол\картинки к реферату\словари\Изображение 2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67075"/>
            <a:ext cx="27098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5" name="Picture 7" descr="C:\Documents and Settings\Admin\Рабочий стол\картинки к реферату\словари\Изображение 2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" y="3276600"/>
            <a:ext cx="27098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567314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9091" name="Содержимое 9"/>
          <p:cNvSpPr>
            <a:spLocks noGrp="1"/>
          </p:cNvSpPr>
          <p:nvPr>
            <p:ph sz="half" idx="4294967295"/>
          </p:nvPr>
        </p:nvSpPr>
        <p:spPr>
          <a:xfrm>
            <a:off x="0" y="0"/>
            <a:ext cx="9144000" cy="6883400"/>
          </a:xfrm>
          <a:prstGeom prst="rect">
            <a:avLst/>
          </a:prstGeom>
        </p:spPr>
        <p:txBody>
          <a:bodyPr/>
          <a:lstStyle/>
          <a:p>
            <a:pPr marL="609600" indent="-609600" eaLnBrk="1" hangingPunct="1"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altLang="ru-RU" sz="2800" b="1" smtClean="0">
                <a:solidFill>
                  <a:srgbClr val="000000"/>
                </a:solidFill>
                <a:latin typeface="Constantia" pitchFamily="18" charset="0"/>
              </a:rPr>
              <a:t>ЗАДАЧИ:</a:t>
            </a:r>
          </a:p>
          <a:p>
            <a:pPr marL="609600" indent="-609600" eaLnBrk="1" hangingPunct="1"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altLang="ru-RU" sz="2800" b="1" smtClean="0">
              <a:solidFill>
                <a:srgbClr val="000000"/>
              </a:solidFill>
              <a:latin typeface="Constantia" pitchFamily="18" charset="0"/>
            </a:endParaRPr>
          </a:p>
          <a:p>
            <a:pPr marL="609600" indent="-609600" algn="ctr" eaLnBrk="1" hangingPunct="1"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altLang="ru-RU" sz="2000" smtClean="0">
                <a:solidFill>
                  <a:srgbClr val="000000"/>
                </a:solidFill>
                <a:latin typeface="Constantia" pitchFamily="18" charset="0"/>
              </a:rPr>
              <a:t>Наше исследование было призвано решить следующие задачи:</a:t>
            </a:r>
          </a:p>
          <a:p>
            <a:pPr marL="609600" indent="-609600" algn="just" eaLnBrk="1" hangingPunct="1">
              <a:buClr>
                <a:srgbClr val="0BD0D9"/>
              </a:buClr>
              <a:buSzPct val="95000"/>
              <a:buFontTx/>
              <a:buAutoNum type="arabicPeriod"/>
            </a:pPr>
            <a:r>
              <a:rPr lang="ru-RU" altLang="ru-RU" sz="2000" smtClean="0">
                <a:solidFill>
                  <a:srgbClr val="000000"/>
                </a:solidFill>
                <a:latin typeface="Constantia" pitchFamily="18" charset="0"/>
              </a:rPr>
              <a:t>Собрать соответствующий лексический материал.</a:t>
            </a:r>
          </a:p>
          <a:p>
            <a:pPr marL="609600" indent="-609600" algn="just" eaLnBrk="1" hangingPunct="1">
              <a:buClr>
                <a:srgbClr val="0BD0D9"/>
              </a:buClr>
              <a:buSzPct val="95000"/>
              <a:buFontTx/>
              <a:buAutoNum type="arabicPeriod"/>
            </a:pPr>
            <a:r>
              <a:rPr lang="ru-RU" altLang="ru-RU" sz="2000" smtClean="0">
                <a:solidFill>
                  <a:srgbClr val="000000"/>
                </a:solidFill>
                <a:latin typeface="Constantia" pitchFamily="18" charset="0"/>
              </a:rPr>
              <a:t>Проанализировать его с точки зрения этимологии.</a:t>
            </a:r>
          </a:p>
          <a:p>
            <a:pPr marL="609600" indent="-609600" algn="just" eaLnBrk="1" hangingPunct="1">
              <a:buClr>
                <a:srgbClr val="0BD0D9"/>
              </a:buClr>
              <a:buSzPct val="95000"/>
              <a:buFontTx/>
              <a:buAutoNum type="arabicPeriod"/>
            </a:pPr>
            <a:r>
              <a:rPr lang="ru-RU" altLang="ru-RU" sz="2000" smtClean="0">
                <a:solidFill>
                  <a:srgbClr val="000000"/>
                </a:solidFill>
                <a:latin typeface="Constantia" pitchFamily="18" charset="0"/>
              </a:rPr>
              <a:t>Выявить особенности материала соответствующего периода, найти сходства, влияния и различия. </a:t>
            </a:r>
          </a:p>
          <a:p>
            <a:pPr marL="609600" indent="-609600" algn="just" eaLnBrk="1" hangingPunct="1">
              <a:buClr>
                <a:srgbClr val="0BD0D9"/>
              </a:buClr>
              <a:buSzPct val="95000"/>
              <a:buFontTx/>
              <a:buAutoNum type="arabicPeriod"/>
            </a:pPr>
            <a:r>
              <a:rPr lang="ru-RU" altLang="ru-RU" sz="2000" smtClean="0">
                <a:solidFill>
                  <a:srgbClr val="000000"/>
                </a:solidFill>
                <a:latin typeface="Constantia" pitchFamily="18" charset="0"/>
              </a:rPr>
              <a:t>Сделать выводы об этимологии русской  лексики.</a:t>
            </a:r>
          </a:p>
        </p:txBody>
      </p:sp>
      <p:pic>
        <p:nvPicPr>
          <p:cNvPr id="8909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81400"/>
            <a:ext cx="41148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85394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6512511" cy="1143000"/>
          </a:xfrm>
        </p:spPr>
        <p:txBody>
          <a:bodyPr/>
          <a:lstStyle/>
          <a:p>
            <a:r>
              <a:rPr lang="ru-RU" altLang="ru-RU" sz="2800" b="1" dirty="0" smtClean="0"/>
              <a:t> Учащиеся</a:t>
            </a:r>
            <a:r>
              <a:rPr lang="ru-RU" altLang="ru-RU" sz="2800" dirty="0" smtClean="0"/>
              <a:t> </a:t>
            </a:r>
            <a:r>
              <a:rPr lang="ru-RU" altLang="ru-RU" sz="2800" b="1" dirty="0" smtClean="0"/>
              <a:t>6 класса разбились на три группы и получили задание провести исследование </a:t>
            </a:r>
            <a:r>
              <a:rPr lang="ru-RU" altLang="ru-RU" sz="2800" b="1" dirty="0" smtClean="0"/>
              <a:t>со словарями:</a:t>
            </a:r>
            <a:endParaRPr lang="ru-RU" altLang="ru-RU" sz="2800" b="1" dirty="0" smtClean="0"/>
          </a:p>
        </p:txBody>
      </p:sp>
      <p:sp>
        <p:nvSpPr>
          <p:cNvPr id="90115" name="Объект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3657600" cy="4525963"/>
          </a:xfrm>
          <a:prstGeom prst="rect">
            <a:avLst/>
          </a:prstGeom>
        </p:spPr>
        <p:txBody>
          <a:bodyPr/>
          <a:lstStyle/>
          <a:p>
            <a:endParaRPr lang="ru-RU" altLang="ru-RU" dirty="0" smtClean="0"/>
          </a:p>
          <a:p>
            <a:r>
              <a:rPr lang="ru-RU" altLang="ru-RU" dirty="0" smtClean="0"/>
              <a:t>2.лексики</a:t>
            </a:r>
          </a:p>
          <a:p>
            <a:r>
              <a:rPr lang="ru-RU" altLang="ru-RU" dirty="0" smtClean="0"/>
              <a:t>1.орфографии</a:t>
            </a:r>
          </a:p>
          <a:p>
            <a:r>
              <a:rPr lang="ru-RU" altLang="ru-RU" dirty="0" smtClean="0"/>
              <a:t>3.фразеологии</a:t>
            </a:r>
          </a:p>
          <a:p>
            <a:endParaRPr lang="ru-RU" altLang="ru-RU" dirty="0" smtClean="0"/>
          </a:p>
        </p:txBody>
      </p:sp>
      <p:pic>
        <p:nvPicPr>
          <p:cNvPr id="9011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128" y="2708920"/>
            <a:ext cx="2747223" cy="260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56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.5|1.4|1.6|1.9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4|1.4|2.4|1.3|2.2|1.3|2.8|3.3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.6|2.2|1.7|2.4|2.6|2.6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159</TotalTime>
  <Words>141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Этимология на службе орфографии</vt:lpstr>
      <vt:lpstr> </vt:lpstr>
      <vt:lpstr> </vt:lpstr>
      <vt:lpstr> </vt:lpstr>
      <vt:lpstr> </vt:lpstr>
      <vt:lpstr> </vt:lpstr>
      <vt:lpstr> </vt:lpstr>
      <vt:lpstr> </vt:lpstr>
      <vt:lpstr> Учащиеся 6 класса разбились на три группы и получили задание провести исследование со словарями: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Этимология на службе орфографии</dc:title>
  <cp:lastModifiedBy>s313</cp:lastModifiedBy>
  <cp:revision>12</cp:revision>
  <dcterms:modified xsi:type="dcterms:W3CDTF">2015-12-15T09:16:01Z</dcterms:modified>
</cp:coreProperties>
</file>