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71" r:id="rId14"/>
    <p:sldId id="276" r:id="rId15"/>
    <p:sldId id="274" r:id="rId16"/>
    <p:sldId id="275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5407E-70B6-426B-91A1-C4A90810213C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5B56C-59BC-46CB-8EC2-CF94DDCA1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06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64A916-CD17-45ED-A239-94631D0B6F4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1B1324-2E88-4829-AED9-7C3014AD454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A583C2-FE5A-4BF0-8529-2E674D088F6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F5BD5C-AED1-411A-8AFE-9FDD607B35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B295E7-9706-43DC-BBC2-795B94892E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0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4929EDB-AB45-497F-AD76-FE602CCCE8D6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B016605-F3E8-4D1B-B2EB-AED03499E2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p.vk.me/c628520/v628520390/2f96d/nnhNx2YKN7Y.jpg" TargetMode="External"/><Relationship Id="rId7" Type="http://schemas.openxmlformats.org/officeDocument/2006/relationships/hyperlink" Target="http://www.mastertip.ru/img/articles/risunok_letnego_domika.jpg" TargetMode="External"/><Relationship Id="rId2" Type="http://schemas.openxmlformats.org/officeDocument/2006/relationships/hyperlink" Target="http://peekaboo.wmsite.ru/glubina/2-j-shag/moj-d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1.s7.arpaddr.com/2/0E/91/649479260785607842/fullsize.jpg" TargetMode="External"/><Relationship Id="rId5" Type="http://schemas.openxmlformats.org/officeDocument/2006/relationships/hyperlink" Target="http://www.builderinfo.ru/img/photob/157/interior" TargetMode="External"/><Relationship Id="rId4" Type="http://schemas.openxmlformats.org/officeDocument/2006/relationships/hyperlink" Target="https://encryptedtbn0.gstatic.com/images?q=tbn:ANd9GcTQifN5E1asU8ln8C-BFpCdhFRdRwu9SGqqHFiC-kH3G6jCXPR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045" y="1276374"/>
            <a:ext cx="7772400" cy="1470025"/>
          </a:xfrm>
        </p:spPr>
        <p:txBody>
          <a:bodyPr/>
          <a:lstStyle/>
          <a:p>
            <a:r>
              <a:rPr lang="ru-RU" dirty="0" smtClean="0"/>
              <a:t>Презентация к уроку английского языка по теме «Описание дома.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ru-RU" dirty="0" smtClean="0"/>
              <a:t>Выражения </a:t>
            </a:r>
            <a:r>
              <a:rPr lang="en-GB" dirty="0" smtClean="0"/>
              <a:t>There is/ are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7704" y="3861048"/>
            <a:ext cx="6400800" cy="17526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</a:rPr>
              <a:t>Выполнила: 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Симонова Татьяна </a:t>
            </a:r>
          </a:p>
          <a:p>
            <a:pPr algn="r">
              <a:lnSpc>
                <a:spcPct val="80000"/>
              </a:lnSpc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</a:rPr>
              <a:t>Алексеевна</a:t>
            </a:r>
            <a:endParaRPr lang="ru-RU" altLang="ru-RU" sz="18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>
              <a:lnSpc>
                <a:spcPct val="80000"/>
              </a:lnSpc>
            </a:pP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Учитель английского языка</a:t>
            </a:r>
          </a:p>
          <a:p>
            <a:pPr algn="r">
              <a:lnSpc>
                <a:spcPct val="80000"/>
              </a:lnSpc>
            </a:pP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МКОУ СОШ №29</a:t>
            </a:r>
          </a:p>
          <a:p>
            <a:pPr algn="r">
              <a:lnSpc>
                <a:spcPct val="80000"/>
              </a:lnSpc>
            </a:pP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г. Миасс</a:t>
            </a:r>
          </a:p>
          <a:p>
            <a:pPr algn="r">
              <a:lnSpc>
                <a:spcPct val="80000"/>
              </a:lnSpc>
            </a:pP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232-344-536</a:t>
            </a:r>
          </a:p>
        </p:txBody>
      </p:sp>
    </p:spTree>
    <p:extLst>
      <p:ext uri="{BB962C8B-B14F-4D97-AF65-F5344CB8AC3E}">
        <p14:creationId xmlns:p14="http://schemas.microsoft.com/office/powerpoint/2010/main" val="2011952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572500" cy="221456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3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предложения мы переводим на русский язык </a:t>
            </a:r>
            <a:r>
              <a:rPr lang="ru-RU" sz="3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конца</a:t>
            </a:r>
            <a:r>
              <a:rPr lang="ru-RU" sz="3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Сначала мы скажем, </a:t>
            </a:r>
            <a:r>
              <a:rPr lang="ru-RU" sz="3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sz="3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находится предмет, а потом – </a:t>
            </a:r>
            <a:r>
              <a:rPr lang="ru-RU" sz="3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sz="3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за предмет.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7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правильно перевести?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971600" y="3786188"/>
            <a:ext cx="76031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computer </a:t>
            </a: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table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стоит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91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19672" y="200079"/>
            <a:ext cx="59046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en-GB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is/are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 flipH="1">
            <a:off x="2627784" y="1094704"/>
            <a:ext cx="3240360" cy="9444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flipH="1">
            <a:off x="971600" y="2204864"/>
            <a:ext cx="3033732" cy="9372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единственное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</a:t>
            </a:r>
          </a:p>
        </p:txBody>
      </p:sp>
      <p:sp>
        <p:nvSpPr>
          <p:cNvPr id="13" name="Овал 12"/>
          <p:cNvSpPr/>
          <p:nvPr/>
        </p:nvSpPr>
        <p:spPr>
          <a:xfrm flipH="1">
            <a:off x="4797406" y="2299145"/>
            <a:ext cx="3086961" cy="83683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множественное число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27784" y="2039144"/>
            <a:ext cx="432048" cy="165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08104" y="2039144"/>
            <a:ext cx="360040" cy="260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660374" y="3356992"/>
            <a:ext cx="1656184" cy="79208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688124" y="3573016"/>
            <a:ext cx="1836204" cy="79208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07704" y="5085184"/>
            <a:ext cx="66866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museum in our town.</a:t>
            </a:r>
          </a:p>
          <a:p>
            <a:pPr algn="ctr"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museum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our town</a:t>
            </a:r>
            <a:r>
              <a:rPr lang="en-US" dirty="0"/>
              <a:t>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413347" y="4365104"/>
            <a:ext cx="2222550" cy="72008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There’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55491" y="4481613"/>
            <a:ext cx="2428875" cy="70410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There’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endParaRPr lang="ru-RU" sz="32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488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3" grpId="0" animBg="1"/>
      <p:bldP spid="15" grpId="0" animBg="1"/>
      <p:bldP spid="1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7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1" y="2852936"/>
            <a:ext cx="3600400" cy="1512168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Артикль </a:t>
            </a:r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“a”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</a:t>
            </a:r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“one”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“much”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5004047" y="2924944"/>
            <a:ext cx="3895207" cy="2664295"/>
          </a:xfrm>
        </p:spPr>
        <p:txBody>
          <a:bodyPr/>
          <a:lstStyle/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“s”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Числительные больше двух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“many”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lot of”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8376" y="1664520"/>
            <a:ext cx="3937599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ПОДСКАЗКИ </a:t>
            </a:r>
          </a:p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1667763"/>
            <a:ext cx="3888432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ПОДСКАЗКИ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“There are”</a:t>
            </a:r>
          </a:p>
        </p:txBody>
      </p:sp>
    </p:spTree>
    <p:extLst>
      <p:ext uri="{BB962C8B-B14F-4D97-AF65-F5344CB8AC3E}">
        <p14:creationId xmlns:p14="http://schemas.microsoft.com/office/powerpoint/2010/main" val="18093477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 animBg="1"/>
      <p:bldP spid="2" grpId="0" build="p" animBg="1"/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9334" y="1628800"/>
            <a:ext cx="8388425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bedrooms in my flat.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a kitchen in her house.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a big room in your flat.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a dining room in your flat.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a bathroom in his flat.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a living room in your flat.</a:t>
            </a:r>
            <a:endParaRPr lang="ru-RU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Вставьте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/ There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378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</a:t>
            </a:r>
            <a:r>
              <a:rPr lang="ru-RU" sz="4000" dirty="0" smtClean="0">
                <a:solidFill>
                  <a:srgbClr val="FF0000"/>
                </a:solidFill>
              </a:rPr>
              <a:t> вопросительного предложения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1808820"/>
            <a:ext cx="2285320" cy="12343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1880" y="1772816"/>
            <a:ext cx="2376264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1855014"/>
            <a:ext cx="2232248" cy="114193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539947"/>
            <a:ext cx="8060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museum 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our </a:t>
            </a: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town?</a:t>
            </a:r>
          </a:p>
          <a:p>
            <a:pPr algn="ctr"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4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museums 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our </a:t>
            </a: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town?</a:t>
            </a:r>
            <a:endParaRPr 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71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9626" y="316279"/>
            <a:ext cx="6912768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dirty="0" smtClean="0">
                <a:ln w="11430"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Сделайте предложения вопросительными.</a:t>
            </a:r>
            <a:endParaRPr lang="ru-RU" sz="4000" dirty="0">
              <a:ln w="11430"/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643050"/>
            <a:ext cx="882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00B050"/>
                </a:solidFill>
              </a:rPr>
              <a:t>There are two bedrooms in my flat.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00B050"/>
                </a:solidFill>
              </a:rPr>
              <a:t>There is a kitchen in her house.</a:t>
            </a:r>
          </a:p>
          <a:p>
            <a:pPr marL="742950" indent="-742950"/>
            <a:r>
              <a:rPr lang="en-US" sz="4000" dirty="0">
                <a:solidFill>
                  <a:srgbClr val="00B050"/>
                </a:solidFill>
              </a:rPr>
              <a:t>3. There is a big room in your flat.</a:t>
            </a:r>
          </a:p>
          <a:p>
            <a:pPr marL="742950" indent="-742950"/>
            <a:r>
              <a:rPr lang="en-US" sz="4000" dirty="0">
                <a:solidFill>
                  <a:srgbClr val="00B050"/>
                </a:solidFill>
              </a:rPr>
              <a:t>4. There is a dining room in your flat.</a:t>
            </a:r>
          </a:p>
          <a:p>
            <a:pPr marL="742950" indent="-742950"/>
            <a:r>
              <a:rPr lang="en-US" sz="4000" dirty="0">
                <a:solidFill>
                  <a:srgbClr val="00B050"/>
                </a:solidFill>
              </a:rPr>
              <a:t>5. There is a bathroom in his flat.</a:t>
            </a:r>
          </a:p>
          <a:p>
            <a:pPr marL="742950" indent="-742950"/>
            <a:r>
              <a:rPr lang="en-US" sz="4000" dirty="0">
                <a:solidFill>
                  <a:srgbClr val="00B050"/>
                </a:solidFill>
              </a:rPr>
              <a:t>6. There is a living room in your flat.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635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7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отрицательного предложения</a:t>
            </a:r>
            <a:endParaRPr lang="ru-RU" sz="3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260" y="1682568"/>
            <a:ext cx="1714500" cy="13573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54" y="1809007"/>
            <a:ext cx="1785938" cy="1357312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3750" y="1837341"/>
            <a:ext cx="1785938" cy="1357312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40320" y="1705069"/>
            <a:ext cx="1071562" cy="64293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23239" y="2464594"/>
            <a:ext cx="1071562" cy="64293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ru-RU" sz="5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878" y="1785938"/>
            <a:ext cx="1428750" cy="135731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ru-RU" sz="7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0260" y="3214688"/>
            <a:ext cx="1714500" cy="5715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40320" y="3324560"/>
            <a:ext cx="1071562" cy="5715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8411" y="3948985"/>
            <a:ext cx="1714500" cy="5715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40320" y="4071937"/>
            <a:ext cx="1071562" cy="5715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ru-RU" sz="5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Крест 18"/>
          <p:cNvSpPr/>
          <p:nvPr/>
        </p:nvSpPr>
        <p:spPr>
          <a:xfrm>
            <a:off x="3484553" y="3594011"/>
            <a:ext cx="571500" cy="571500"/>
          </a:xfrm>
          <a:prstGeom prst="plus">
            <a:avLst>
              <a:gd name="adj" fmla="val 373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143375" y="3575296"/>
            <a:ext cx="121443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00688" y="3719579"/>
            <a:ext cx="571500" cy="142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0688" y="4022636"/>
            <a:ext cx="571500" cy="142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198280" y="3345489"/>
            <a:ext cx="2714625" cy="5715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n’t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48267" y="4022636"/>
            <a:ext cx="2714625" cy="5715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sz="3900" b="1" dirty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n’t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0255" y="4694121"/>
            <a:ext cx="8286750" cy="1323975"/>
          </a:xfrm>
          <a:prstGeom prst="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my room.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table.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6996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dirty="0" smtClean="0"/>
              <a:t>Список источников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http://peekaboo.wmsite.ru/glubina/2-j-shag/moj-dom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pp.vk.me/c628520/v628520390/2f96d/nnhNx2YKN7Y.jpg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encryptedtbn0.gstatic.com/images?q=tbn:ANd9GcTQifN5E1asU8ln8C-BFpCdhFRdRwu9SGqqHFiC-kH3G6jCXPRo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www.builderinfo.ru/img/photob/157/interior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1.s7.arpaddr.com/2/0E/91/649479260785607842/fullsize.jpg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www.mastertip.ru/img/articles/risunok_letnego_domika.jpg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206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65520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004552"/>
            <a:ext cx="8568952" cy="5049604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ознавательные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 в речи лексического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теме «Дом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квартира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введение   грамматической структуры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(there is/ are)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первичное её закрепление.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рактические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формирование навыков диалогической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монологической  речи, навыков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чтения, 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орфографических навыков.  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азвивающие: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учебно-организационных умений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навыков ( навыков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самоконтроля), 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мышления, творческой активности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фантазии, 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памяти, внимания и наблюдательности.</a:t>
            </a:r>
          </a:p>
          <a:p>
            <a:pPr marL="0" lv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</a:rPr>
              <a:t>мотивировать детей на изучение иностранного языка, способствовать развитию творческой активности </a:t>
            </a:r>
            <a:r>
              <a:rPr lang="ru-RU" altLang="ru-RU" sz="2400" dirty="0" smtClean="0">
                <a:latin typeface="Times New Roman" pitchFamily="18" charset="0"/>
              </a:rPr>
              <a:t>учащихся.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512457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1113"/>
            <a:ext cx="7521575" cy="863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and repeat</a:t>
            </a:r>
            <a:endParaRPr lang="ru-RU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2700338" y="908050"/>
            <a:ext cx="1439862" cy="10810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ru-RU" sz="4000" dirty="0" smtClean="0"/>
              <a:t>[u:]</a:t>
            </a:r>
            <a:endParaRPr lang="ru-RU" altLang="ru-RU" sz="4000" dirty="0" smtClean="0"/>
          </a:p>
        </p:txBody>
      </p:sp>
      <p:sp>
        <p:nvSpPr>
          <p:cNvPr id="7172" name="Объект 2"/>
          <p:cNvSpPr txBox="1">
            <a:spLocks/>
          </p:cNvSpPr>
          <p:nvPr/>
        </p:nvSpPr>
        <p:spPr bwMode="auto">
          <a:xfrm>
            <a:off x="250825" y="908050"/>
            <a:ext cx="144145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/>
              <a:t>[ɔ:]</a:t>
            </a:r>
            <a:endParaRPr lang="ru-RU" altLang="ru-RU" sz="4000" b="1"/>
          </a:p>
        </p:txBody>
      </p:sp>
      <p:sp>
        <p:nvSpPr>
          <p:cNvPr id="7173" name="Объект 2"/>
          <p:cNvSpPr txBox="1">
            <a:spLocks/>
          </p:cNvSpPr>
          <p:nvPr/>
        </p:nvSpPr>
        <p:spPr bwMode="auto">
          <a:xfrm>
            <a:off x="4929188" y="928688"/>
            <a:ext cx="14398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[</a:t>
            </a:r>
            <a:r>
              <a:rPr lang="en-US" altLang="ru-RU" sz="4000" b="1" dirty="0" err="1"/>
              <a:t>tʃ</a:t>
            </a:r>
            <a:r>
              <a:rPr lang="en-US" altLang="ru-RU" sz="4000" b="1" dirty="0"/>
              <a:t>]</a:t>
            </a:r>
            <a:endParaRPr lang="ru-RU" altLang="ru-RU" sz="4000" b="1" dirty="0"/>
          </a:p>
        </p:txBody>
      </p:sp>
      <p:sp>
        <p:nvSpPr>
          <p:cNvPr id="7174" name="Объект 2"/>
          <p:cNvSpPr txBox="1">
            <a:spLocks/>
          </p:cNvSpPr>
          <p:nvPr/>
        </p:nvSpPr>
        <p:spPr bwMode="auto">
          <a:xfrm>
            <a:off x="7406739" y="907067"/>
            <a:ext cx="143986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[æ]</a:t>
            </a:r>
            <a:endParaRPr lang="ru-RU" altLang="ru-RU" sz="4000" b="1" dirty="0"/>
          </a:p>
        </p:txBody>
      </p:sp>
      <p:sp>
        <p:nvSpPr>
          <p:cNvPr id="7175" name="Объект 2"/>
          <p:cNvSpPr txBox="1">
            <a:spLocks/>
          </p:cNvSpPr>
          <p:nvPr/>
        </p:nvSpPr>
        <p:spPr bwMode="auto">
          <a:xfrm>
            <a:off x="2268538" y="1773238"/>
            <a:ext cx="18748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room</a:t>
            </a:r>
            <a:endParaRPr lang="ru-RU" altLang="ru-RU" sz="4000" b="1" dirty="0"/>
          </a:p>
        </p:txBody>
      </p:sp>
      <p:sp>
        <p:nvSpPr>
          <p:cNvPr id="7176" name="Объект 2"/>
          <p:cNvSpPr txBox="1">
            <a:spLocks/>
          </p:cNvSpPr>
          <p:nvPr/>
        </p:nvSpPr>
        <p:spPr bwMode="auto">
          <a:xfrm>
            <a:off x="2124075" y="2565400"/>
            <a:ext cx="25923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bathroom</a:t>
            </a:r>
            <a:endParaRPr lang="ru-RU" altLang="ru-RU" sz="4000" b="1" dirty="0"/>
          </a:p>
        </p:txBody>
      </p:sp>
      <p:sp>
        <p:nvSpPr>
          <p:cNvPr id="7177" name="Объект 2"/>
          <p:cNvSpPr txBox="1">
            <a:spLocks/>
          </p:cNvSpPr>
          <p:nvPr/>
        </p:nvSpPr>
        <p:spPr bwMode="auto">
          <a:xfrm>
            <a:off x="2022475" y="3429000"/>
            <a:ext cx="2590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bedroom</a:t>
            </a:r>
            <a:endParaRPr lang="ru-RU" altLang="ru-RU" sz="4000" b="1" dirty="0"/>
          </a:p>
        </p:txBody>
      </p:sp>
      <p:sp>
        <p:nvSpPr>
          <p:cNvPr id="7178" name="Объект 2"/>
          <p:cNvSpPr txBox="1">
            <a:spLocks/>
          </p:cNvSpPr>
          <p:nvPr/>
        </p:nvSpPr>
        <p:spPr bwMode="auto">
          <a:xfrm>
            <a:off x="250825" y="1773238"/>
            <a:ext cx="14398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 smtClean="0"/>
              <a:t>wall</a:t>
            </a:r>
            <a:endParaRPr lang="ru-RU" altLang="ru-RU" sz="4000" b="1" dirty="0"/>
          </a:p>
        </p:txBody>
      </p:sp>
      <p:sp>
        <p:nvSpPr>
          <p:cNvPr id="7179" name="Объект 2"/>
          <p:cNvSpPr txBox="1">
            <a:spLocks/>
          </p:cNvSpPr>
          <p:nvPr/>
        </p:nvSpPr>
        <p:spPr bwMode="auto">
          <a:xfrm>
            <a:off x="250825" y="2565400"/>
            <a:ext cx="14414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hall</a:t>
            </a:r>
            <a:endParaRPr lang="ru-RU" altLang="ru-RU" sz="4000" b="1" dirty="0"/>
          </a:p>
        </p:txBody>
      </p:sp>
      <p:sp>
        <p:nvSpPr>
          <p:cNvPr id="7180" name="Объект 2"/>
          <p:cNvSpPr txBox="1">
            <a:spLocks/>
          </p:cNvSpPr>
          <p:nvPr/>
        </p:nvSpPr>
        <p:spPr bwMode="auto">
          <a:xfrm>
            <a:off x="277813" y="3429000"/>
            <a:ext cx="14398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floor</a:t>
            </a:r>
            <a:endParaRPr lang="ru-RU" altLang="ru-RU" sz="4000" b="1" dirty="0"/>
          </a:p>
        </p:txBody>
      </p:sp>
      <p:sp>
        <p:nvSpPr>
          <p:cNvPr id="7181" name="Объект 2"/>
          <p:cNvSpPr txBox="1">
            <a:spLocks/>
          </p:cNvSpPr>
          <p:nvPr/>
        </p:nvSpPr>
        <p:spPr bwMode="auto">
          <a:xfrm>
            <a:off x="4786313" y="1714500"/>
            <a:ext cx="20161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kitchen</a:t>
            </a:r>
            <a:endParaRPr lang="ru-RU" altLang="ru-RU" sz="4000" b="1" dirty="0"/>
          </a:p>
        </p:txBody>
      </p:sp>
      <p:sp>
        <p:nvSpPr>
          <p:cNvPr id="7182" name="Объект 2"/>
          <p:cNvSpPr txBox="1">
            <a:spLocks/>
          </p:cNvSpPr>
          <p:nvPr/>
        </p:nvSpPr>
        <p:spPr bwMode="auto">
          <a:xfrm>
            <a:off x="5019675" y="2565400"/>
            <a:ext cx="14398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chair</a:t>
            </a:r>
            <a:endParaRPr lang="ru-RU" altLang="ru-RU" sz="4000" b="1" dirty="0"/>
          </a:p>
        </p:txBody>
      </p:sp>
      <p:sp>
        <p:nvSpPr>
          <p:cNvPr id="7183" name="Объект 2"/>
          <p:cNvSpPr txBox="1">
            <a:spLocks/>
          </p:cNvSpPr>
          <p:nvPr/>
        </p:nvSpPr>
        <p:spPr bwMode="auto">
          <a:xfrm>
            <a:off x="4572000" y="3429000"/>
            <a:ext cx="26654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armchair</a:t>
            </a:r>
          </a:p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endParaRPr lang="ru-RU" altLang="ru-RU" sz="4000" b="1" dirty="0"/>
          </a:p>
        </p:txBody>
      </p:sp>
      <p:sp>
        <p:nvSpPr>
          <p:cNvPr id="7184" name="Объект 2"/>
          <p:cNvSpPr txBox="1">
            <a:spLocks/>
          </p:cNvSpPr>
          <p:nvPr/>
        </p:nvSpPr>
        <p:spPr bwMode="auto">
          <a:xfrm>
            <a:off x="7235825" y="1773238"/>
            <a:ext cx="14398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flat</a:t>
            </a:r>
            <a:endParaRPr lang="ru-RU" altLang="ru-RU" sz="4000" b="1" dirty="0"/>
          </a:p>
        </p:txBody>
      </p:sp>
      <p:sp>
        <p:nvSpPr>
          <p:cNvPr id="7185" name="Объект 2"/>
          <p:cNvSpPr txBox="1">
            <a:spLocks/>
          </p:cNvSpPr>
          <p:nvPr/>
        </p:nvSpPr>
        <p:spPr bwMode="auto">
          <a:xfrm>
            <a:off x="7215188" y="2565400"/>
            <a:ext cx="18637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pantry</a:t>
            </a:r>
            <a:endParaRPr lang="ru-RU" altLang="ru-RU" sz="4000" b="1" dirty="0"/>
          </a:p>
        </p:txBody>
      </p:sp>
      <p:sp>
        <p:nvSpPr>
          <p:cNvPr id="7186" name="Объект 2"/>
          <p:cNvSpPr txBox="1">
            <a:spLocks/>
          </p:cNvSpPr>
          <p:nvPr/>
        </p:nvSpPr>
        <p:spPr bwMode="auto">
          <a:xfrm>
            <a:off x="7215188" y="3429000"/>
            <a:ext cx="19145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Font typeface="Arial" charset="0"/>
              <a:buNone/>
            </a:pPr>
            <a:r>
              <a:rPr lang="en-US" altLang="ru-RU" sz="4000" b="1" dirty="0"/>
              <a:t>garage</a:t>
            </a:r>
            <a:endParaRPr lang="ru-RU" alt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31978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1" grpId="0" build="p" animBg="1"/>
      <p:bldP spid="7172" grpId="0"/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0" grpId="0"/>
      <p:bldP spid="7181" grpId="0"/>
      <p:bldP spid="7182" grpId="0"/>
      <p:bldP spid="7183" grpId="0"/>
      <p:bldP spid="7184" grpId="0"/>
      <p:bldP spid="7185" grpId="0"/>
      <p:bldP spid="7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b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буква?»</a:t>
            </a:r>
            <a:endParaRPr lang="ru-RU" dirty="0">
              <a:solidFill>
                <a:srgbClr val="FF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 numCol="2"/>
          <a:lstStyle/>
          <a:p>
            <a:pPr marL="0" indent="0" algn="ctr">
              <a:buNone/>
            </a:pP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</a:p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Cellar </a:t>
            </a:r>
            <a:endParaRPr lang="en-GB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Chair</a:t>
            </a:r>
          </a:p>
          <a:p>
            <a:pPr marL="0" indent="0" algn="ctr">
              <a:buNone/>
            </a:pPr>
            <a:r>
              <a:rPr lang="en-US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Carpet </a:t>
            </a:r>
            <a:endParaRPr lang="ru-RU" alt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Clock</a:t>
            </a:r>
          </a:p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Candle </a:t>
            </a:r>
          </a:p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Fireplace</a:t>
            </a:r>
          </a:p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764704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3 words with the letter C which </a:t>
            </a:r>
            <a:r>
              <a:rPr lang="en-GB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reads </a:t>
            </a:r>
            <a:r>
              <a:rPr lang="en-GB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[s]</a:t>
            </a:r>
          </a:p>
        </p:txBody>
      </p:sp>
    </p:spTree>
    <p:extLst>
      <p:ext uri="{BB962C8B-B14F-4D97-AF65-F5344CB8AC3E}">
        <p14:creationId xmlns:p14="http://schemas.microsoft.com/office/powerpoint/2010/main" val="33931561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altLang="ru-RU" b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learn some words.</a:t>
            </a:r>
            <a:endParaRPr lang="ru-RU" dirty="0">
              <a:solidFill>
                <a:srgbClr val="FF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37645"/>
            <a:ext cx="4762872" cy="30875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Микки Маус,            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экскурсию в свой - 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   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прихожая. Смотри!                </a:t>
            </a:r>
          </a:p>
          <a:p>
            <a:pPr marL="0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по-английски назови.           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 в гостиную зайдем,           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Всю 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обойдем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08726" y="978795"/>
            <a:ext cx="46170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по дому. </a:t>
            </a:r>
            <a:b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encrypted-tbn3.gstatic.com/images?q=tbn:ANd9GcQL5NZcACZYDt1B9Qa8Xn7LRPo6TYIWoSH247mdxDbMNLlqBf8s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564" y="4437112"/>
            <a:ext cx="2933700" cy="1562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pic>
        <p:nvPicPr>
          <p:cNvPr id="3074" name="Picture 2" descr="https://pp.vk.me/c628520/v628520390/2f96d/nnhNx2YKN7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33056"/>
            <a:ext cx="2656756" cy="1675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pic>
        <p:nvPicPr>
          <p:cNvPr id="2050" name="Picture 2" descr="http://www.mastertip.ru/img/articles/risunok_letnego_domi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340768"/>
            <a:ext cx="2507646" cy="23158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</p:spTree>
    <p:extLst>
      <p:ext uri="{BB962C8B-B14F-4D97-AF65-F5344CB8AC3E}">
        <p14:creationId xmlns:p14="http://schemas.microsoft.com/office/powerpoint/2010/main" val="3916084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332657"/>
            <a:ext cx="4307983" cy="367240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идет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столовая,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 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Dining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 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кухню ты 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забывай,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kitchen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мышенка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рай.  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идет второй этаж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комнаты все просто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Bedroom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там просторная,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ней кровать – огромная.</a:t>
            </a:r>
          </a:p>
          <a:p>
            <a:endParaRPr lang="ru-RU" dirty="0"/>
          </a:p>
        </p:txBody>
      </p:sp>
      <p:pic>
        <p:nvPicPr>
          <p:cNvPr id="1026" name="Picture 2" descr="http://www.clker.com/cliparts/d/8/2/e/12657525681297470274kitchen-01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64704"/>
            <a:ext cx="3240360" cy="22736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pic>
        <p:nvPicPr>
          <p:cNvPr id="2050" name="Picture 2" descr="http://secondstreet.ru/wp-content/uploads/2011/04/headboard-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997" y="3789040"/>
            <a:ext cx="2808002" cy="226200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6587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7"/>
            <a:ext cx="4834880" cy="295232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bathroom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просто вся горит,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ней ванна белая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этаже нашел балкон.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мы 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balcony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микки домик просто чудный!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Большой, красивый и уютный</a:t>
            </a:r>
          </a:p>
          <a:p>
            <a:endParaRPr lang="ru-RU" dirty="0"/>
          </a:p>
        </p:txBody>
      </p:sp>
      <p:pic>
        <p:nvPicPr>
          <p:cNvPr id="1026" name="Picture 2" descr="http://www.clker.com/cliparts/8/6/4/e/12657495141999148143bathroom-01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08000"/>
            <a:ext cx="3161525" cy="22288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1.s7.arpaddr.com/2/0E/91/649479260785607842/fullsiz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56992"/>
            <a:ext cx="3364026" cy="22426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</p:spTree>
    <p:extLst>
      <p:ext uri="{BB962C8B-B14F-4D97-AF65-F5344CB8AC3E}">
        <p14:creationId xmlns:p14="http://schemas.microsoft.com/office/powerpoint/2010/main" val="37274110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1960" y="1484784"/>
            <a:ext cx="4038600" cy="237626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 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3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is/there are</a:t>
            </a:r>
            <a:r>
              <a:rPr lang="en-US" sz="3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обозначает «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есть, находится</a:t>
            </a:r>
            <a:r>
              <a:rPr lang="ru-RU" sz="3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92416" y="1484784"/>
            <a:ext cx="3898776" cy="230425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используем её, чтобы рассказать о местоположении каких-либо предметов, объектов.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755576" y="253284"/>
            <a:ext cx="3141234" cy="817999"/>
          </a:xfrm>
          <a:prstGeom prst="round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обозначает?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4860032" y="253284"/>
            <a:ext cx="3672408" cy="1015476"/>
          </a:xfrm>
          <a:prstGeom prst="round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используется?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312793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in this street.</a:t>
            </a:r>
          </a:p>
          <a:p>
            <a:pPr algn="ctr">
              <a:defRPr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этой улице есть больница.</a:t>
            </a:r>
          </a:p>
        </p:txBody>
      </p:sp>
    </p:spTree>
    <p:extLst>
      <p:ext uri="{BB962C8B-B14F-4D97-AF65-F5344CB8AC3E}">
        <p14:creationId xmlns:p14="http://schemas.microsoft.com/office/powerpoint/2010/main" val="36180229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786188"/>
            <a:ext cx="8496944" cy="1428750"/>
          </a:xfrm>
          <a:solidFill>
            <a:schemeClr val="bg1">
              <a:lumMod val="95000"/>
              <a:alpha val="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computer </a:t>
            </a:r>
            <a:r>
              <a:rPr lang="ru-RU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table.</a:t>
            </a:r>
            <a:endParaRPr lang="ru-RU" sz="3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books</a:t>
            </a:r>
            <a:r>
              <a:rPr lang="ru-RU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my school bag.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96083" y="332656"/>
            <a:ext cx="6451896" cy="1143000"/>
          </a:xfrm>
          <a:solidFill>
            <a:schemeClr val="bg1">
              <a:alpha val="77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086575"/>
            <a:ext cx="2928938" cy="13573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2086575"/>
            <a:ext cx="2214563" cy="1357312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2086575"/>
            <a:ext cx="2500313" cy="1357312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</a:p>
        </p:txBody>
      </p:sp>
    </p:spTree>
    <p:extLst>
      <p:ext uri="{BB962C8B-B14F-4D97-AF65-F5344CB8AC3E}">
        <p14:creationId xmlns:p14="http://schemas.microsoft.com/office/powerpoint/2010/main" val="18193100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0</TotalTime>
  <Words>601</Words>
  <Application>Microsoft Office PowerPoint</Application>
  <PresentationFormat>Экран (4:3)</PresentationFormat>
  <Paragraphs>157</Paragraphs>
  <Slides>17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презентация</vt:lpstr>
      <vt:lpstr>Презентация к уроку английского языка по теме «Описание дома.  Выражения There is/ are»</vt:lpstr>
      <vt:lpstr>Цели урока:</vt:lpstr>
      <vt:lpstr>Listen and repeat</vt:lpstr>
      <vt:lpstr>Игра «Где буква?»</vt:lpstr>
      <vt:lpstr>Let’s learn some words.</vt:lpstr>
      <vt:lpstr>Презентация PowerPoint</vt:lpstr>
      <vt:lpstr>Презентация PowerPoint</vt:lpstr>
      <vt:lpstr>Презентация PowerPoint</vt:lpstr>
      <vt:lpstr> Схема предложения</vt:lpstr>
      <vt:lpstr>Как правильно перевести?</vt:lpstr>
      <vt:lpstr>Презентация PowerPoint</vt:lpstr>
      <vt:lpstr>Памятка</vt:lpstr>
      <vt:lpstr>Вставьте There is / There are</vt:lpstr>
      <vt:lpstr>Схема вопросительного предложения</vt:lpstr>
      <vt:lpstr>Презентация PowerPoint</vt:lpstr>
      <vt:lpstr>Схема отрицательного предложения</vt:lpstr>
      <vt:lpstr>Список источников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английского языка по теме «Описание дома.  Выражения There is/ are»</dc:title>
  <dc:creator>Татьяна</dc:creator>
  <cp:lastModifiedBy>Симонова Т.А.</cp:lastModifiedBy>
  <cp:revision>2</cp:revision>
  <dcterms:created xsi:type="dcterms:W3CDTF">2016-01-21T20:01:12Z</dcterms:created>
  <dcterms:modified xsi:type="dcterms:W3CDTF">2016-01-22T08:00:51Z</dcterms:modified>
</cp:coreProperties>
</file>