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7" r:id="rId5"/>
    <p:sldId id="261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62" r:id="rId15"/>
    <p:sldId id="265" r:id="rId16"/>
    <p:sldId id="264" r:id="rId17"/>
    <p:sldId id="26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ОЛ УЧЕНИЧЕСКИЙ &quot;Е-161&quot;, Школьная парта: купить по лучшей цене от &quot;Интернет магазин мебели &quot;Perfection&quot;, купить мебель, офис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643314"/>
            <a:ext cx="4600575" cy="30765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428736"/>
            <a:ext cx="171451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Арина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1357298"/>
            <a:ext cx="171451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Алексей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428604"/>
            <a:ext cx="171451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rgbClr val="7030A0"/>
                </a:solidFill>
              </a:rPr>
              <a:t>Илсаф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2357430"/>
            <a:ext cx="171451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Александр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285992"/>
            <a:ext cx="171451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Кондрат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357166"/>
            <a:ext cx="171451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rgbClr val="7030A0"/>
                </a:solidFill>
              </a:rPr>
              <a:t>Гунел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1357298"/>
            <a:ext cx="171451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Валерия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357166"/>
            <a:ext cx="171451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Мария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http://www.mirpozitiva.ru/pozitiv/pritchi/sol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321471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067944" y="1143000"/>
            <a:ext cx="1008112" cy="1728192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7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764704"/>
            <a:ext cx="8448675" cy="52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1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5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Буква П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Буква Т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Дифференциация букв П-Т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9396"/>
            <a:ext cx="4032448" cy="352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50820"/>
            <a:ext cx="4032448" cy="357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7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салю</a:t>
            </a:r>
            <a:r>
              <a:rPr lang="en-US" sz="4000" dirty="0" smtClean="0"/>
              <a:t>III</a:t>
            </a:r>
            <a:r>
              <a:rPr lang="ru-RU" sz="4000" dirty="0" smtClean="0"/>
              <a:t>          </a:t>
            </a:r>
            <a:r>
              <a:rPr lang="en-US" sz="4000" dirty="0" smtClean="0"/>
              <a:t>II</a:t>
            </a:r>
            <a:r>
              <a:rPr lang="ru-RU" sz="4000" dirty="0" smtClean="0"/>
              <a:t>о</a:t>
            </a:r>
            <a:r>
              <a:rPr lang="en-US" sz="4000" dirty="0" smtClean="0"/>
              <a:t>III</a:t>
            </a:r>
            <a:r>
              <a:rPr lang="ru-RU" sz="4000" dirty="0" err="1" smtClean="0"/>
              <a:t>олок</a:t>
            </a:r>
            <a:endParaRPr lang="ru-RU" sz="4000" dirty="0" smtClean="0"/>
          </a:p>
          <a:p>
            <a:r>
              <a:rPr lang="en-US" sz="4000" dirty="0" smtClean="0"/>
              <a:t>II</a:t>
            </a:r>
            <a:r>
              <a:rPr lang="ru-RU" sz="4000" dirty="0" err="1" smtClean="0"/>
              <a:t>авлин</a:t>
            </a:r>
            <a:r>
              <a:rPr lang="en-US" sz="4000" dirty="0" smtClean="0"/>
              <a:t>       </a:t>
            </a:r>
            <a:r>
              <a:rPr lang="ru-RU" sz="4000" dirty="0" smtClean="0"/>
              <a:t> </a:t>
            </a:r>
            <a:r>
              <a:rPr lang="en-US" sz="4000" dirty="0" smtClean="0"/>
              <a:t> </a:t>
            </a:r>
            <a:r>
              <a:rPr lang="ru-RU" sz="4000" dirty="0" err="1" smtClean="0"/>
              <a:t>зака</a:t>
            </a:r>
            <a:r>
              <a:rPr lang="en-US" sz="4000" dirty="0" smtClean="0"/>
              <a:t>III</a:t>
            </a:r>
          </a:p>
          <a:p>
            <a:r>
              <a:rPr lang="en-US" sz="4000" dirty="0" smtClean="0"/>
              <a:t>III</a:t>
            </a:r>
            <a:r>
              <a:rPr lang="ru-RU" sz="4000" dirty="0" err="1" smtClean="0"/>
              <a:t>анец</a:t>
            </a:r>
            <a:r>
              <a:rPr lang="ru-RU" sz="4000" dirty="0" smtClean="0"/>
              <a:t>          </a:t>
            </a:r>
            <a:r>
              <a:rPr lang="en-US" sz="4000" dirty="0" smtClean="0"/>
              <a:t>III</a:t>
            </a:r>
            <a:r>
              <a:rPr lang="ru-RU" sz="4000" dirty="0" smtClean="0"/>
              <a:t>ор</a:t>
            </a:r>
            <a:r>
              <a:rPr lang="en-US" sz="4000" dirty="0" smtClean="0"/>
              <a:t>III</a:t>
            </a:r>
            <a:endParaRPr lang="ru-RU" sz="4000" dirty="0" smtClean="0"/>
          </a:p>
          <a:p>
            <a:r>
              <a:rPr lang="en-US" sz="4000" dirty="0" smtClean="0"/>
              <a:t>III</a:t>
            </a:r>
            <a:r>
              <a:rPr lang="ru-RU" sz="4000" dirty="0" err="1" smtClean="0"/>
              <a:t>ол</a:t>
            </a:r>
            <a:r>
              <a:rPr lang="en-US" sz="4000" dirty="0" smtClean="0"/>
              <a:t>II</a:t>
            </a:r>
            <a:r>
              <a:rPr lang="ru-RU" sz="4000" dirty="0" smtClean="0"/>
              <a:t>а          гало</a:t>
            </a:r>
            <a:r>
              <a:rPr lang="en-US" sz="4000" dirty="0" smtClean="0"/>
              <a:t>II</a:t>
            </a:r>
          </a:p>
          <a:p>
            <a:r>
              <a:rPr lang="ru-RU" sz="4000" dirty="0" err="1" smtClean="0"/>
              <a:t>жел</a:t>
            </a:r>
            <a:r>
              <a:rPr lang="en-US" sz="4000" dirty="0" smtClean="0"/>
              <a:t>III</a:t>
            </a:r>
            <a:r>
              <a:rPr lang="ru-RU" sz="4000" dirty="0" err="1" smtClean="0"/>
              <a:t>ок</a:t>
            </a:r>
            <a:r>
              <a:rPr lang="ru-RU" sz="4000" dirty="0" smtClean="0"/>
              <a:t>       </a:t>
            </a:r>
            <a:r>
              <a:rPr lang="en-US" sz="4000" dirty="0" smtClean="0"/>
              <a:t>II</a:t>
            </a:r>
            <a:r>
              <a:rPr lang="ru-RU" sz="4000" dirty="0" smtClean="0"/>
              <a:t>ла</a:t>
            </a:r>
            <a:r>
              <a:rPr lang="en-US" sz="4000" dirty="0" smtClean="0"/>
              <a:t>III</a:t>
            </a:r>
            <a:r>
              <a:rPr lang="ru-RU" sz="4000" dirty="0" err="1" smtClean="0"/>
              <a:t>ок</a:t>
            </a:r>
            <a:endParaRPr lang="ru-RU" sz="4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  «Разведчики»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42988" y="2349500"/>
            <a:ext cx="7129462" cy="1631950"/>
            <a:chOff x="1042988" y="2349500"/>
            <a:chExt cx="7129462" cy="1631950"/>
          </a:xfrm>
        </p:grpSpPr>
        <p:sp>
          <p:nvSpPr>
            <p:cNvPr id="10253" name="Line 4"/>
            <p:cNvSpPr>
              <a:spLocks noChangeShapeType="1"/>
            </p:cNvSpPr>
            <p:nvPr/>
          </p:nvSpPr>
          <p:spPr bwMode="auto">
            <a:xfrm>
              <a:off x="1042988" y="3981450"/>
              <a:ext cx="7058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Line 5"/>
            <p:cNvSpPr>
              <a:spLocks noChangeShapeType="1"/>
            </p:cNvSpPr>
            <p:nvPr/>
          </p:nvSpPr>
          <p:spPr bwMode="auto">
            <a:xfrm>
              <a:off x="1187450" y="2349500"/>
              <a:ext cx="698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3170238" y="855663"/>
            <a:ext cx="41338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i="0">
                <a:latin typeface="Arial" charset="0"/>
              </a:rPr>
              <a:t>палочка вверх</a:t>
            </a:r>
          </a:p>
          <a:p>
            <a:r>
              <a:rPr lang="ru-RU" sz="2800" i="0">
                <a:latin typeface="Arial" charset="0"/>
              </a:rPr>
              <a:t>с закруглением вправо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681038" y="2390775"/>
            <a:ext cx="11001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latin typeface="Arial" charset="0"/>
              </a:rPr>
              <a:t>овал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5919788" y="712788"/>
            <a:ext cx="2252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1800" i="0">
              <a:latin typeface="Arial" charset="0"/>
            </a:endParaRPr>
          </a:p>
        </p:txBody>
      </p:sp>
      <p:sp>
        <p:nvSpPr>
          <p:cNvPr id="331797" name="Oval 21"/>
          <p:cNvSpPr>
            <a:spLocks noChangeArrowheads="1"/>
          </p:cNvSpPr>
          <p:nvPr/>
        </p:nvSpPr>
        <p:spPr bwMode="auto">
          <a:xfrm rot="739355">
            <a:off x="1593850" y="2397125"/>
            <a:ext cx="1117600" cy="1565275"/>
          </a:xfrm>
          <a:prstGeom prst="ellipse">
            <a:avLst/>
          </a:prstGeom>
          <a:noFill/>
          <a:ln w="1270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dine Kirnberg" pitchFamily="2" charset="0"/>
            </a:endParaRPr>
          </a:p>
        </p:txBody>
      </p:sp>
      <p:sp>
        <p:nvSpPr>
          <p:cNvPr id="331798" name="Freeform 22"/>
          <p:cNvSpPr>
            <a:spLocks/>
          </p:cNvSpPr>
          <p:nvPr/>
        </p:nvSpPr>
        <p:spPr bwMode="auto">
          <a:xfrm rot="262912">
            <a:off x="2732088" y="590550"/>
            <a:ext cx="1154112" cy="2716213"/>
          </a:xfrm>
          <a:custGeom>
            <a:avLst/>
            <a:gdLst>
              <a:gd name="T0" fmla="*/ 2147483647 w 412"/>
              <a:gd name="T1" fmla="*/ 2147483647 h 843"/>
              <a:gd name="T2" fmla="*/ 2147483647 w 412"/>
              <a:gd name="T3" fmla="*/ 2147483647 h 843"/>
              <a:gd name="T4" fmla="*/ 2147483647 w 412"/>
              <a:gd name="T5" fmla="*/ 2147483647 h 8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843">
                <a:moveTo>
                  <a:pt x="28" y="843"/>
                </a:moveTo>
                <a:cubicBezTo>
                  <a:pt x="14" y="560"/>
                  <a:pt x="0" y="278"/>
                  <a:pt x="64" y="139"/>
                </a:cubicBezTo>
                <a:cubicBezTo>
                  <a:pt x="128" y="0"/>
                  <a:pt x="354" y="32"/>
                  <a:pt x="412" y="11"/>
                </a:cubicBezTo>
              </a:path>
            </a:pathLst>
          </a:custGeom>
          <a:noFill/>
          <a:ln w="1270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Freeform 52"/>
          <p:cNvSpPr>
            <a:spLocks/>
          </p:cNvSpPr>
          <p:nvPr/>
        </p:nvSpPr>
        <p:spPr bwMode="auto">
          <a:xfrm rot="695228">
            <a:off x="6018213" y="2297113"/>
            <a:ext cx="1077912" cy="4560887"/>
          </a:xfrm>
          <a:custGeom>
            <a:avLst/>
            <a:gdLst>
              <a:gd name="T0" fmla="*/ 2147483647 w 533"/>
              <a:gd name="T1" fmla="*/ 0 h 1252"/>
              <a:gd name="T2" fmla="*/ 2147483647 w 533"/>
              <a:gd name="T3" fmla="*/ 2147483647 h 1252"/>
              <a:gd name="T4" fmla="*/ 2147483647 w 533"/>
              <a:gd name="T5" fmla="*/ 2147483647 h 1252"/>
              <a:gd name="T6" fmla="*/ 2147483647 w 533"/>
              <a:gd name="T7" fmla="*/ 2147483647 h 1252"/>
              <a:gd name="T8" fmla="*/ 2147483647 w 533"/>
              <a:gd name="T9" fmla="*/ 2147483647 h 12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3" h="1252">
                <a:moveTo>
                  <a:pt x="460" y="0"/>
                </a:moveTo>
                <a:cubicBezTo>
                  <a:pt x="446" y="425"/>
                  <a:pt x="433" y="850"/>
                  <a:pt x="378" y="1051"/>
                </a:cubicBezTo>
                <a:cubicBezTo>
                  <a:pt x="323" y="1252"/>
                  <a:pt x="183" y="1236"/>
                  <a:pt x="131" y="1207"/>
                </a:cubicBezTo>
                <a:cubicBezTo>
                  <a:pt x="79" y="1178"/>
                  <a:pt x="0" y="1033"/>
                  <a:pt x="67" y="878"/>
                </a:cubicBezTo>
                <a:cubicBezTo>
                  <a:pt x="134" y="723"/>
                  <a:pt x="455" y="375"/>
                  <a:pt x="533" y="274"/>
                </a:cubicBezTo>
              </a:path>
            </a:pathLst>
          </a:custGeom>
          <a:noFill/>
          <a:ln w="1270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 rot="739355">
            <a:off x="6070600" y="2374900"/>
            <a:ext cx="1117600" cy="1565275"/>
          </a:xfrm>
          <a:prstGeom prst="ellipse">
            <a:avLst/>
          </a:prstGeom>
          <a:noFill/>
          <a:ln w="1270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dine Kirnberg" pitchFamily="2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7159625" y="4041775"/>
            <a:ext cx="1984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0">
                <a:latin typeface="Arial" charset="0"/>
              </a:rPr>
              <a:t>петля вниз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922838" y="2390775"/>
            <a:ext cx="11001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latin typeface="Arial" charset="0"/>
              </a:rPr>
              <a:t>овал</a:t>
            </a:r>
          </a:p>
        </p:txBody>
      </p:sp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-1017588"/>
            <a:ext cx="738188" cy="77835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4" grpId="0"/>
      <p:bldP spid="331785" grpId="0"/>
      <p:bldP spid="331797" grpId="0" animBg="1"/>
      <p:bldP spid="331798" grpId="0" animBg="1"/>
      <p:bldP spid="14" grpId="0" animBg="1"/>
      <p:bldP spid="16" grpId="0" animBg="1"/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</a:rPr>
              <a:t>Прочитай зашифрованные слова, обозначая букву рукой в воздухе</a:t>
            </a:r>
            <a:r>
              <a:rPr lang="ru-RU" sz="2800" b="1" dirty="0" smtClean="0">
                <a:latin typeface="Times New Roman" pitchFamily="18" charset="0"/>
              </a:rPr>
              <a:t>.</a:t>
            </a:r>
          </a:p>
          <a:p>
            <a:pPr algn="ctr"/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980009" cy="25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95173"/>
            <a:ext cx="6912768" cy="692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1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1187624" y="260648"/>
            <a:ext cx="3456384" cy="648072"/>
          </a:xfrm>
          <a:prstGeom prst="rect">
            <a:avLst/>
          </a:prstGeom>
        </p:spPr>
        <p:txBody>
          <a:bodyPr/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ЗВУК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60648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556792"/>
            <a:ext cx="1863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СОГЛАСНЫЙ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556792"/>
            <a:ext cx="172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СОГЛАСНЫЙ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420888"/>
            <a:ext cx="132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ТВЁРДЫЙ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420888"/>
            <a:ext cx="132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ТВЁРДЫЙ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3212976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ЗВОНКИЙ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3212976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ГЛУХОЙ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1268760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1268760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2060848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2060848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2996952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!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2996952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!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4077072"/>
            <a:ext cx="1656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9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39752" y="4149080"/>
            <a:ext cx="1008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1187624" y="260648"/>
            <a:ext cx="3456384" cy="648072"/>
          </a:xfrm>
          <a:prstGeom prst="rect">
            <a:avLst/>
          </a:prstGeom>
        </p:spPr>
        <p:txBody>
          <a:bodyPr/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ЗВУК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60648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556792"/>
            <a:ext cx="1863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СОГЛАСНЫЙ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556792"/>
            <a:ext cx="172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СОГЛАСНЫЙ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420888"/>
            <a:ext cx="132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ТВЁРДЫЙ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420888"/>
            <a:ext cx="132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ТВЁРДЫЙ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3212976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ЗВОНКИЙ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3212976"/>
            <a:ext cx="11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ГЛУХОЙ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1268760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1268760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2060848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2060848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2996952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!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2996952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!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4077072"/>
            <a:ext cx="1656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9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39752" y="4149080"/>
            <a:ext cx="1008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7520338" y="2852936"/>
            <a:ext cx="1000132" cy="92869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608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321471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189562" cy="51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321471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7476"/>
            <a:ext cx="7960666" cy="530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321471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43000"/>
            <a:ext cx="55435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321471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781050"/>
            <a:ext cx="57531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339752" y="1124744"/>
            <a:ext cx="648072" cy="86409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321471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110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Дифференциация букв П-Т</vt:lpstr>
      <vt:lpstr>Игра   «Разведчики»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20</cp:revision>
  <dcterms:modified xsi:type="dcterms:W3CDTF">2015-01-27T19:19:27Z</dcterms:modified>
</cp:coreProperties>
</file>