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70" r:id="rId2"/>
    <p:sldId id="298" r:id="rId3"/>
    <p:sldId id="299" r:id="rId4"/>
    <p:sldId id="283" r:id="rId5"/>
    <p:sldId id="281" r:id="rId6"/>
    <p:sldId id="256" r:id="rId7"/>
    <p:sldId id="279" r:id="rId8"/>
    <p:sldId id="264" r:id="rId9"/>
    <p:sldId id="290" r:id="rId10"/>
    <p:sldId id="280" r:id="rId11"/>
    <p:sldId id="261" r:id="rId12"/>
    <p:sldId id="291" r:id="rId13"/>
    <p:sldId id="263" r:id="rId14"/>
    <p:sldId id="287" r:id="rId15"/>
    <p:sldId id="292" r:id="rId16"/>
    <p:sldId id="267" r:id="rId17"/>
    <p:sldId id="260" r:id="rId18"/>
    <p:sldId id="259" r:id="rId19"/>
    <p:sldId id="278" r:id="rId20"/>
    <p:sldId id="272" r:id="rId21"/>
    <p:sldId id="273" r:id="rId22"/>
    <p:sldId id="294" r:id="rId23"/>
    <p:sldId id="277" r:id="rId24"/>
    <p:sldId id="288" r:id="rId25"/>
    <p:sldId id="296" r:id="rId26"/>
    <p:sldId id="297" r:id="rId27"/>
    <p:sldId id="289" r:id="rId28"/>
    <p:sldId id="276" r:id="rId29"/>
    <p:sldId id="27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  <a:srgbClr val="00FF00"/>
    <a:srgbClr val="99FF33"/>
    <a:srgbClr val="CC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8E7279-8AE2-4393-8A3F-A356FE6AA992}" type="doc">
      <dgm:prSet loTypeId="urn:microsoft.com/office/officeart/2005/8/layout/default#1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63A22BC-5849-4D54-ABCE-22D7CC32D697}" type="pres">
      <dgm:prSet presAssocID="{648E7279-8AE2-4393-8A3F-A356FE6AA99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A7D1368-A7F6-4B93-941D-846AFACB5579}" type="presOf" srcId="{648E7279-8AE2-4393-8A3F-A356FE6AA992}" destId="{A63A22BC-5849-4D54-ABCE-22D7CC32D697}" srcOrd="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49B50-1625-4C43-BEB3-FEC536CBEAE9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FCB0E-CCED-4808-8981-9EAF1BCAB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45702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rizontal Scroll 7"/>
          <p:cNvSpPr/>
          <p:nvPr userDrawn="1"/>
        </p:nvSpPr>
        <p:spPr>
          <a:xfrm>
            <a:off x="457200" y="762000"/>
            <a:ext cx="8229600" cy="2590800"/>
          </a:xfrm>
          <a:prstGeom prst="horizontalScroll">
            <a:avLst/>
          </a:prstGeom>
          <a:gradFill>
            <a:gsLst>
              <a:gs pos="0">
                <a:srgbClr val="99FF33">
                  <a:alpha val="26000"/>
                </a:srgbClr>
              </a:gs>
              <a:gs pos="50000">
                <a:schemeClr val="bg1">
                  <a:alpha val="25000"/>
                </a:schemeClr>
              </a:gs>
              <a:gs pos="100000">
                <a:schemeClr val="tx2">
                  <a:lumMod val="60000"/>
                  <a:lumOff val="40000"/>
                  <a:alpha val="3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066800"/>
            <a:ext cx="7848600" cy="1981200"/>
          </a:xfrm>
        </p:spPr>
        <p:txBody>
          <a:bodyPr>
            <a:noAutofit/>
          </a:bodyPr>
          <a:lstStyle>
            <a:lvl1pPr>
              <a:defRPr sz="5400">
                <a:latin typeface="Segoe U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5814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81000" y="1600200"/>
            <a:ext cx="8382000" cy="44958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525963"/>
          </a:xfrm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 Diagonal Corner Rectangle 6"/>
          <p:cNvSpPr/>
          <p:nvPr userDrawn="1"/>
        </p:nvSpPr>
        <p:spPr>
          <a:xfrm>
            <a:off x="381000" y="228600"/>
            <a:ext cx="8382000" cy="1219200"/>
          </a:xfrm>
          <a:prstGeom prst="round2DiagRect">
            <a:avLst/>
          </a:prstGeom>
          <a:gradFill>
            <a:gsLst>
              <a:gs pos="0">
                <a:srgbClr val="99FF33">
                  <a:alpha val="26000"/>
                </a:srgbClr>
              </a:gs>
              <a:gs pos="50000">
                <a:schemeClr val="bg1">
                  <a:alpha val="25000"/>
                </a:schemeClr>
              </a:gs>
              <a:gs pos="100000">
                <a:schemeClr val="tx2">
                  <a:lumMod val="60000"/>
                  <a:lumOff val="40000"/>
                  <a:alpha val="31000"/>
                </a:schemeClr>
              </a:gs>
            </a:gsLst>
            <a:lin ang="5400000" scaled="0"/>
          </a:gradFill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 userDrawn="1"/>
        </p:nvSpPr>
        <p:spPr>
          <a:xfrm>
            <a:off x="228600" y="228600"/>
            <a:ext cx="6705600" cy="5029200"/>
          </a:xfrm>
          <a:prstGeom prst="frame">
            <a:avLst/>
          </a:prstGeom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5486400" cy="56673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38199"/>
            <a:ext cx="5486400" cy="3810001"/>
          </a:xfrm>
          <a:gradFill>
            <a:gsLst>
              <a:gs pos="0">
                <a:srgbClr val="99FF33">
                  <a:alpha val="23000"/>
                </a:srgbClr>
              </a:gs>
              <a:gs pos="50000">
                <a:schemeClr val="bg1">
                  <a:alpha val="17000"/>
                </a:schemeClr>
              </a:gs>
              <a:gs pos="100000">
                <a:schemeClr val="tx2">
                  <a:lumMod val="75000"/>
                  <a:alpha val="59000"/>
                </a:schemeClr>
              </a:gs>
            </a:gsLst>
            <a:lin ang="5400000" scaled="0"/>
          </a:gra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4200" y="381000"/>
            <a:ext cx="2209800" cy="4648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CA28D-2C6C-406E-9C6A-7FA711C763B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E4E0B-2665-4EC9-BA47-B239D34E8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1" descr="B_B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5638800"/>
            <a:ext cx="1524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27" presetClass="entr" presetSubtype="0" fill="hold" nodeType="withEffect">
                  <p:stCondLst>
                    <p:cond delay="0"/>
                  </p:stCondLst>
                  <p:iterate type="lt">
                    <p:tmPct val="5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discrete" valueType="clr">
                      <p:cBhvr override="childStyle">
                        <p:cTn dur="80"/>
                        <p:tgtEl>
                          <p:spTgt spid="3"/>
                        </p:tgtEl>
                        <p:attrNameLst>
                          <p:attrName>style.color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anim calcmode="discrete" valueType="clr">
                      <p:cBhvr>
                        <p:cTn dur="80"/>
                        <p:tgtEl>
                          <p:spTgt spid="3"/>
                        </p:tgtEl>
                        <p:attrNameLst>
                          <p:attrName>fillcolor</p:attrName>
                        </p:attrNameLst>
                      </p:cBhvr>
                      <p:tavLst>
                        <p:tav tm="0">
                          <p:val>
                            <p:clrVal>
                              <a:schemeClr val="accent2"/>
                            </p:clrVal>
                          </p:val>
                        </p:tav>
                        <p:tav tm="50000">
                          <p:val>
                            <p:clrVal>
                              <a:schemeClr val="hlink"/>
                            </p:clrVal>
                          </p:val>
                        </p:tav>
                      </p:tavLst>
                    </p:anim>
                    <p:set>
                      <p:cBhvr>
                        <p:cTn dur="80"/>
                        <p:tgtEl>
                          <p:spTgt spid="3"/>
                        </p:tgtEl>
                        <p:attrNameLst>
                          <p:attrName>fill.type</p:attrName>
                        </p:attrNameLst>
                      </p:cBhvr>
                      <p:to>
                        <p:strVal val="solid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99FF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5.gif"/><Relationship Id="rId7" Type="http://schemas.openxmlformats.org/officeDocument/2006/relationships/diagramColors" Target="../diagrams/colors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7.jpeg"/><Relationship Id="rId4" Type="http://schemas.openxmlformats.org/officeDocument/2006/relationships/diagramData" Target="../diagrams/data1.xml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7" Type="http://schemas.openxmlformats.org/officeDocument/2006/relationships/image" Target="../media/image7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8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5.gif"/><Relationship Id="rId7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85.gif"/><Relationship Id="rId7" Type="http://schemas.openxmlformats.org/officeDocument/2006/relationships/image" Target="../media/image9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7" Type="http://schemas.openxmlformats.org/officeDocument/2006/relationships/image" Target="../media/image10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svytoslavka@rambler.ru" TargetMode="External"/><Relationship Id="rId3" Type="http://schemas.openxmlformats.org/officeDocument/2006/relationships/image" Target="../media/image59.gif"/><Relationship Id="rId7" Type="http://schemas.openxmlformats.org/officeDocument/2006/relationships/image" Target="../media/image10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7.gif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848600" cy="1976454"/>
          </a:xfrm>
        </p:spPr>
        <p:txBody>
          <a:bodyPr/>
          <a:lstStyle/>
          <a:p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4800" b="1" i="1" dirty="0" smtClean="0"/>
              <a:t>МКОУ </a:t>
            </a:r>
            <a:br>
              <a:rPr lang="ru-RU" sz="4800" b="1" i="1" dirty="0" smtClean="0"/>
            </a:br>
            <a:r>
              <a:rPr lang="ru-RU" sz="4800" b="1" i="1" dirty="0" smtClean="0"/>
              <a:t>«Святославская СОШ»</a:t>
            </a:r>
            <a:br>
              <a:rPr lang="ru-RU" sz="4800" b="1" i="1" dirty="0" smtClean="0"/>
            </a:br>
            <a:r>
              <a:rPr lang="ru-RU" sz="7200" b="1" i="1" dirty="0" smtClean="0"/>
              <a:t>ЭПАС -2015</a:t>
            </a:r>
            <a:br>
              <a:rPr lang="ru-RU" sz="7200" b="1" i="1" dirty="0" smtClean="0"/>
            </a:br>
            <a:r>
              <a:rPr lang="ru-RU" sz="4800" b="1" i="1" dirty="0" smtClean="0"/>
              <a:t/>
            </a:r>
            <a:br>
              <a:rPr lang="ru-RU" sz="4800" b="1" i="1" dirty="0" smtClean="0"/>
            </a:br>
            <a:r>
              <a:rPr lang="ru-RU" sz="4800" b="1" i="1" dirty="0" smtClean="0"/>
              <a:t>экспериментальный полёт</a:t>
            </a:r>
            <a:br>
              <a:rPr lang="ru-RU" sz="4800" b="1" i="1" dirty="0" smtClean="0"/>
            </a:br>
            <a:r>
              <a:rPr lang="ru-RU" sz="4800" b="1" i="1" dirty="0" smtClean="0"/>
              <a:t>«Аполлон» - «Союз»</a:t>
            </a:r>
            <a:br>
              <a:rPr lang="ru-RU" sz="4800" b="1" i="1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0" name="Picture 4" descr="&amp;Acy;&amp;ncy;&amp;icy;&amp;mcy;&amp;acy;&amp;tscy;&amp;icy;&amp;yacy; 176&amp;khcy;220 - &amp;acy;&amp;ncy;&amp;icy;&amp;mcy;&amp;acy;&amp;tscy;&amp;icy;&amp;yacy; &amp;mcy;&amp;ocy;&amp;bcy;&amp;icy;&amp;lcy;&amp;softcy;&amp;ncy;&amp;ycy;&amp;jcy; &amp;tcy;&amp;iecy;&amp;lcy;&amp;iecy;&amp;fcy;&amp;ocy;&amp;n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26" y="4804157"/>
            <a:ext cx="1643074" cy="205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trtyt :: &amp;Kcy;&amp;ucy;&amp;kcy;&amp;ocy;&amp;lcy;&amp;softcy;&amp;ncy;&amp;ycy;&amp;jcy; &amp;gcy;&amp;ocy;&amp;rcy;&amp;ocy;&amp;dcy; : &amp;Icy;&amp;gcy;&amp;rcy;&amp;acy; &amp;vcy; &amp;vcy;&amp;icy;&amp;rcy;&amp;tcy;&amp;ucy;&amp;acy;&amp;lcy;&amp;softcy;&amp;ncy;&amp;ycy;&amp;iecy; &amp;kcy;&amp;ucy;&amp;kcy;&amp;lcy;&amp;ycy; - &amp;icy;&amp;gcy;&amp;rcy;&amp;acy; &amp;ocy; &amp;mcy;&amp;ocy;&amp;dcy;&amp;iecy; - &amp;ocy;&amp;dcy;&amp;iecy;&amp;zhcy;&amp;dcy;&amp;iecy; &amp;icy; &amp;ocy;&amp;bcy;&amp;ocy;&amp;lcy;&amp;softcy;&amp;shchcy;&amp;iecy;&amp;ncy;&amp;icy;&amp;icy;, &amp;icy;&amp;gcy;&amp;rcy;&amp;acy; &amp;ocy; &amp;scy;&amp;tcy;&amp;icy;&amp;lcy;&amp;ie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1612"/>
            <a:ext cx="9144000" cy="5286388"/>
          </a:xfrm>
          <a:prstGeom prst="rect">
            <a:avLst/>
          </a:prstGeom>
          <a:noFill/>
        </p:spPr>
      </p:pic>
      <p:pic>
        <p:nvPicPr>
          <p:cNvPr id="6" name="Picture 4" descr="&amp;Mcy;&amp;ocy;&amp;bcy;&amp;icy;&amp;lcy;&amp;softcy;&amp;ncy;&amp;ycy;&amp;jcy; &amp;kcy;&amp;ocy;&amp;ncy;&amp;tcy;&amp;iecy;&amp;ncy;&amp;tcy; :: &amp;Mcy;&amp;ocy;&amp;bcy;&amp;icy;&amp;lcy;&amp;softcy;&amp;ncy;&amp;acy;&amp;yacy; &amp;acy;&amp;ncy;&amp;icy;&amp;mcy;&amp;acy;&amp;tscy;&amp;icy;&amp;yacy; :: &amp;Kcy;&amp;ocy;&amp;scy;&amp;mcy;&amp;ocy;&amp;s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57175" y="4543436"/>
            <a:ext cx="2057390" cy="2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1" y="428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FFFF00"/>
                </a:solidFill>
              </a:rPr>
              <a:t>День 4</a:t>
            </a:r>
            <a:br>
              <a:rPr lang="ru-RU" sz="2900" b="1" dirty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ПЛАНЕТА ОТЕЧЕСТВО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12" name="Picture 2" descr="C:\Users\User\Desktop\Площадка.Вопросы.Лекции\1-4 дни\SAM_695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915695" y="2967335"/>
            <a:ext cx="731264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РОССИЯ – ЭТО СИЛА!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РОССИЯ – ЭТО КЛАСС!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ЛЮБИМ РОССИЮ!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РОССИЯ ЛЮБИТ НАС!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791229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amp;Fcy;&amp;ocy;&amp;ncy;&amp;ycy; &amp;acy;&amp;ncy;&amp;icy;&amp;mcy;&amp;acy;&amp;tscy;&amp;icy;&amp;yacy; - &amp;Acy;&amp;ncy;&amp;icy;&amp;mcy;&amp;acy;&amp;tscy;&amp;icy;&amp;ocy;&amp;ncy;&amp;ncy;&amp;ycy;&amp;iecy; &amp;kcy;&amp;acy;&amp;rcy;&amp;tcy;&amp;icy;&amp;ncy;&amp;kcy;&amp;icy; .Gif - &amp;Acy;&amp;ncy;&amp;icy;&amp;mcy;&amp;acy;&amp;tscy;&amp;icy;&amp;ocy;&amp;ncy;&amp;ncy;&amp;ycy;&amp;iecy; &amp;kcy;&amp;acy;&amp;rcy;&amp;tcy;&amp;icy;&amp;ncy;&amp;kcy;&amp;icy; . . Gif - &amp;zhcy;&amp;iecy;&amp;ncy;&amp;scy;&amp;kcy;&amp;icy;&amp;jcy; &amp;kcy;&amp;lcy;&amp;ucy;&amp;b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&amp;Acy;&amp;ncy;&amp;icy;&amp;mcy;&amp;acy;&amp;tscy;&amp;icy;&amp;yacy; 176&amp;khcy;220 - &amp;acy;&amp;ncy;&amp;icy;&amp;mcy;&amp;acy;&amp;tscy;&amp;icy;&amp;yacy; &amp;mcy;&amp;ocy;&amp;bcy;&amp;icy;&amp;lcy;&amp;softcy;&amp;ncy;&amp;ycy;&amp;jcy; &amp;tcy;&amp;iecy;&amp;lcy;&amp;iecy;&amp;fcy;&amp;ocy;&amp;n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26" y="4804157"/>
            <a:ext cx="1643074" cy="205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848600" cy="1138064"/>
          </a:xfrm>
        </p:spPr>
        <p:txBody>
          <a:bodyPr/>
          <a:lstStyle/>
          <a:p>
            <a:r>
              <a:rPr lang="ru-RU" sz="2600" b="1" dirty="0">
                <a:solidFill>
                  <a:srgbClr val="FFFF00"/>
                </a:solidFill>
                <a:latin typeface="+mn-lt"/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  <a:latin typeface="+mn-lt"/>
              </a:rPr>
              <a:t>5 </a:t>
            </a:r>
            <a:r>
              <a:rPr lang="ru-RU" sz="26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2600" b="1" dirty="0">
                <a:solidFill>
                  <a:srgbClr val="FFFF0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FFFF00"/>
                </a:solidFill>
                <a:latin typeface="+mn-lt"/>
              </a:rPr>
              <a:t>ПЛАНЕТА ЧАЙКА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1026" name="Picture 2" descr="F:\DCIM\100PHOTO\SAM_6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00357">
            <a:off x="171207" y="1042605"/>
            <a:ext cx="3935746" cy="29518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1053490">
            <a:off x="326213" y="3574339"/>
            <a:ext cx="4597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Космические встречи: В.В.Терешкова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DCIM\100PHOTO\SAM_69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9703">
            <a:off x="4729135" y="1263710"/>
            <a:ext cx="4211960" cy="31589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415393">
            <a:off x="2614948" y="4165840"/>
            <a:ext cx="673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Полёт к звёздам: игра –путешествие на приз В.В. Терешковой </a:t>
            </a:r>
          </a:p>
          <a:p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«Мы к звёздам проложим путь» </a:t>
            </a:r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F:\DCIM\100PHOTO\SAM_69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6796" y="3793788"/>
            <a:ext cx="2183238" cy="295793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23728" y="623731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Планета Разумных растений.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&amp;Fcy;&amp;ocy;&amp;ncy;&amp;ycy; &amp;acy;&amp;ncy;&amp;icy;&amp;mcy;&amp;acy;&amp;tscy;&amp;icy;&amp;yacy; - &amp;Acy;&amp;ncy;&amp;icy;&amp;mcy;&amp;acy;&amp;tscy;&amp;icy;&amp;ocy;&amp;ncy;&amp;ncy;&amp;ycy;&amp;iecy; &amp;kcy;&amp;acy;&amp;rcy;&amp;tcy;&amp;icy;&amp;ncy;&amp;kcy;&amp;icy; .Gif - &amp;Acy;&amp;ncy;&amp;icy;&amp;mcy;&amp;acy;&amp;tscy;&amp;icy;&amp;ocy;&amp;ncy;&amp;ncy;&amp;ycy;&amp;iecy; &amp;kcy;&amp;acy;&amp;rcy;&amp;tcy;&amp;icy;&amp;ncy;&amp;kcy;&amp;icy; . . Gif - &amp;zhcy;&amp;iecy;&amp;ncy;&amp;scy;&amp;kcy;&amp;icy;&amp;jcy; &amp;kcy;&amp;lcy;&amp;ucy;&amp;b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&amp;Acy;&amp;ncy;&amp;icy;&amp;mcy;&amp;acy;&amp;tscy;&amp;icy;&amp;yacy; 176&amp;khcy;220 - &amp;acy;&amp;ncy;&amp;icy;&amp;mcy;&amp;acy;&amp;tscy;&amp;icy;&amp;yacy; &amp;mcy;&amp;ocy;&amp;bcy;&amp;icy;&amp;lcy;&amp;softcy;&amp;ncy;&amp;ycy;&amp;jcy; &amp;tcy;&amp;iecy;&amp;lcy;&amp;iecy;&amp;fcy;&amp;ocy;&amp;n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26" y="4804157"/>
            <a:ext cx="1643074" cy="205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848600" cy="1138064"/>
          </a:xfrm>
        </p:spPr>
        <p:txBody>
          <a:bodyPr/>
          <a:lstStyle/>
          <a:p>
            <a:r>
              <a:rPr lang="ru-RU" sz="2600" b="1" dirty="0">
                <a:solidFill>
                  <a:srgbClr val="FFFF00"/>
                </a:solidFill>
                <a:latin typeface="+mn-lt"/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  <a:latin typeface="+mn-lt"/>
              </a:rPr>
              <a:t>5 </a:t>
            </a:r>
            <a:r>
              <a:rPr lang="ru-RU" sz="26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2600" b="1" dirty="0">
                <a:solidFill>
                  <a:srgbClr val="FFFF00"/>
                </a:solidFill>
                <a:latin typeface="+mn-lt"/>
              </a:rPr>
            </a:br>
            <a:r>
              <a:rPr lang="ru-RU" sz="2600" b="1" dirty="0" smtClean="0">
                <a:solidFill>
                  <a:srgbClr val="FFFF00"/>
                </a:solidFill>
                <a:latin typeface="+mn-lt"/>
              </a:rPr>
              <a:t>ПЛАНЕТА ЧАЙКА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21053490">
            <a:off x="2532489" y="357433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15393">
            <a:off x="5890107" y="4304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6237312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Интерактивная игра «Мы к звездам проложим путь»</a:t>
            </a:r>
            <a:endParaRPr lang="ru-RU" sz="1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User\Desktop\SAM_7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54737">
            <a:off x="329397" y="1221029"/>
            <a:ext cx="3769191" cy="294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SAM_7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28037">
            <a:off x="5179516" y="1269140"/>
            <a:ext cx="3640274" cy="292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ser\Desktop\SAM_70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717032"/>
            <a:ext cx="309634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195736" y="314096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Конкурс рисунков  на асфальте</a:t>
            </a:r>
            <a:endParaRPr lang="ru-RU" sz="1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3" grpId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47610"/>
            <a:ext cx="4680520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259632" y="260648"/>
            <a:ext cx="61206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6 </a:t>
            </a:r>
            <a:endParaRPr lang="ru-RU" sz="26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ВЫХОД В ОТКРЫТЫЙ КОСМОС</a:t>
            </a:r>
            <a:endParaRPr lang="ru-RU" sz="2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DCIM\100PHOTO\SAM_7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2293">
            <a:off x="506800" y="1203858"/>
            <a:ext cx="2878669" cy="341948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95736" y="6457890"/>
            <a:ext cx="4438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Космические встречи: Г.Т.Береговой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6477">
            <a:off x="4601648" y="143532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pic>
        <p:nvPicPr>
          <p:cNvPr id="21506" name="Picture 2" descr="&amp;gcy;&amp;icy;&amp;fcy; &amp;acy;&amp;ncy;&amp;icy;&amp;mcy;&amp;acy;&amp;tscy;&amp;icy;&amp;yacy; / &amp;gcy;&amp;icy;&amp;fcy;&amp;kcy;&amp;icy; - &amp;Pcy;&amp;Rcy;&amp;Icy;&amp;Kcy;&amp;Ocy;&amp;Lcy;&amp;SOFTcy;&amp;Ncy;&amp;Ycy;&amp;IEcy; &amp;acy;&amp;ncy;&amp;icy;&amp;mcy;&amp;icy;&amp;rcy;&amp;ocy;&amp;vcy;&amp;acy;&amp;ncy;&amp;ncy;&amp;ycy;&amp;iecy; gif (&amp;gcy;&amp;icy;&amp;fcy; &amp;acy;&amp;ncy;&amp;icy;&amp;mcy;&amp;acy;&amp;tscy;&amp;icy;&amp;yacy;, &amp;acy;&amp;ncy;&amp;icy;&amp;mcy;&amp;acy;&amp;shcy;&amp;kcy;&amp;icy;) &amp;kcy;&amp;rcy;&amp;acy;&amp;scy;&amp;icy;&amp;vcy;&amp;ycy;&amp;iecy; &amp;kcy;&amp;acy;&amp;rcy;&amp;tcy;&amp;icy;&amp;ncy;&amp;kcy;&amp;icy; &amp;pcy;&amp;rcy;&amp;icy;&amp;rcy;&amp;ocy;&amp;dcy;&amp;acy; &amp;vcy; &amp;dcy;&amp;vcy;&amp;icy;&amp;zhcy;&amp;iecy;&amp;ncy;&amp;icy;&amp;icy; &amp;vcy;&amp;ocy;&amp;dcy;&amp;acy; &amp;vcy;&amp;ocy;&amp;dcy;&amp;ocy;&amp;pcy;&amp;acy;&amp;dcy; &amp;g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85794"/>
            <a:ext cx="5429288" cy="390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&amp;Scy;&amp;kcy;&amp;acy;&amp;chcy;&amp;acy;&amp;tcy;&amp;softcy; &amp;kcy;&amp;acy;&amp;rcy;&amp;tcy;&amp;icy;&amp;ncy;&amp;kcy;&amp;icy; &amp;vcy; &amp;tcy;&amp;iecy;&amp;lcy;&amp;iecy;&amp;fcy;&amp;ocy;&amp;ncy;. . &amp;Fcy;&amp;acy;&amp;ncy;&amp;tcy;&amp;acy;&amp;scy;&amp;tcy;&amp;icy;&amp;chcy;&amp;iecy;&amp;scy;&amp;kcy;&amp;ocy;&amp;iecy; &amp;ncy;&amp;iecy;&amp;bcy;&amp;ocy;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714884"/>
            <a:ext cx="1803794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548680"/>
            <a:ext cx="61206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7</a:t>
            </a:r>
            <a:r>
              <a:rPr lang="ru-RU" sz="2600" b="1" dirty="0" smtClean="0">
                <a:solidFill>
                  <a:srgbClr val="FFFF00"/>
                </a:solidFill>
              </a:rPr>
              <a:t> </a:t>
            </a:r>
            <a:endParaRPr lang="ru-RU" sz="26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ВЫХОД В ОТКРЫТЫЙ КОСМОС</a:t>
            </a:r>
            <a:endParaRPr lang="ru-RU" sz="2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DCIM\100PHOTO\SAM_7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816" y="1541734"/>
            <a:ext cx="4283968" cy="32129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21079233">
            <a:off x="473376" y="4539763"/>
            <a:ext cx="425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Космические встречи: С.Савицкая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F:\DCIM\100PHOTO\SAM_7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286124"/>
            <a:ext cx="2692356" cy="300910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043608" y="580526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6350"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Полёт к звёздам: игра путешествие</a:t>
            </a:r>
          </a:p>
          <a:p>
            <a:pPr algn="ctr"/>
            <a:r>
              <a:rPr lang="ru-RU" sz="2400" b="1" dirty="0" smtClean="0">
                <a:ln w="6350"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приз С. Савицкой «Космический марафон»</a:t>
            </a:r>
            <a:endParaRPr lang="ru-RU" sz="2400" b="1" dirty="0">
              <a:ln w="6350">
                <a:noFill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F:\DCIM\100PHOTO\SAM_7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1357298"/>
            <a:ext cx="3663555" cy="3717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84677578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CIM\100PHOTO\SAM_7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500438"/>
            <a:ext cx="3816424" cy="321648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60184"/>
            <a:ext cx="63260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7</a:t>
            </a:r>
            <a:r>
              <a:rPr lang="ru-RU" sz="2600" b="1" dirty="0" smtClean="0">
                <a:solidFill>
                  <a:srgbClr val="FFFF00"/>
                </a:solidFill>
              </a:rPr>
              <a:t> </a:t>
            </a:r>
            <a:endParaRPr lang="ru-RU" sz="26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ВЫХОД В ОТКРЫТЫЙ КОСМОС</a:t>
            </a:r>
            <a:endParaRPr lang="ru-RU" sz="26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F:\DCIM\100PHOTO\SAM_7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071546"/>
            <a:ext cx="3435846" cy="4104456"/>
          </a:xfrm>
          <a:prstGeom prst="rect">
            <a:avLst/>
          </a:prstGeom>
          <a:noFill/>
        </p:spPr>
      </p:pic>
      <p:pic>
        <p:nvPicPr>
          <p:cNvPr id="2054" name="Picture 6" descr="F:\DCIM\100PHOTO\SAM_7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71546"/>
            <a:ext cx="2923190" cy="39926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79512" y="5373216"/>
            <a:ext cx="8964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Космостарты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подвижные игры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«Космонавтами мы будем»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&amp;Acy;&amp;ncy;&amp;icy;&amp;mcy;&amp;acy;&amp;tscy;&amp;icy;&amp;yacy; 132&amp;khcy;176 - &amp;acy;&amp;ncy;&amp;icy;&amp;mcy;&amp;acy;&amp;tscy;&amp;icy;&amp;yacy; &amp;mcy;&amp;ocy;&amp;bcy;&amp;icy;&amp;lcy;&amp;softcy;&amp;ncy;&amp;ycy;&amp;jcy; &amp;tcy;&amp;iecy;&amp;lcy;&amp;iecy;&amp;fcy;&amp;ocy;&amp;n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64165470"/>
              </p:ext>
            </p:extLst>
          </p:nvPr>
        </p:nvGraphicFramePr>
        <p:xfrm>
          <a:off x="0" y="1428736"/>
          <a:ext cx="9144000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8 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МАЛАЯ ПЛАНЕТА ПОПОВИЧА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endParaRPr lang="ru-RU" sz="2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1357298"/>
            <a:ext cx="7996549" cy="521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2" y="1714488"/>
            <a:ext cx="3729296" cy="497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 rot="21441783">
            <a:off x="1222712" y="6172659"/>
            <a:ext cx="705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Большой межгалактический концерт</a:t>
            </a:r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F:\DCIM\100PHOTO\SAM_724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1428737"/>
            <a:ext cx="3929090" cy="49237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1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&amp;Bcy;&amp;lcy;&amp;ocy;&amp;gcy; - &amp;Pcy;&amp;rcy;&amp;icy;&amp;vcy;&amp;iecy;&amp;tcy;.&amp;rcy;&amp;ucy; - &amp;Fcy;&amp;Ocy;&amp;Ncy;&amp;Ycy; &amp;Acy;&amp;Ncy;&amp;Icy;&amp;Mcy;&amp;Icy;&amp;Rcy;&amp;Ocy;&amp;Vcy;&amp;Acy;&amp;Ncy;&amp;Ncy;&amp;Ycy;&amp;IEcy;... . - &amp;Lcy;&amp;icy;&amp;chcy;&amp;ncy;&amp;ycy;&amp;jcy; &amp;icy;&amp;ncy;&amp;tcy;&amp;iecy;&amp;rcy;&amp;ncy;&amp;iecy;&amp;tcy; &amp;dcy;&amp;ncy;&amp;iecy;&amp;vcy;&amp;ncy;&amp;icy;&amp;kcy; &amp;pcy;&amp;ocy;&amp;lcy;&amp;softcy;&amp;zcy;&amp;ocy;&amp;vcy;&amp;acy;&amp;tcy;&amp;iecy;&amp;lcy;&amp;yacy; &amp;Dcy;&amp;icy;&amp;ncy;&amp;a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9</a:t>
            </a:r>
            <a:br>
              <a:rPr lang="ru-RU" sz="2600" b="1" dirty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ВЫХОД В ОТКРЫТЫЙ КОСМОС</a:t>
            </a:r>
            <a:endParaRPr lang="ru-RU" sz="2600" b="1" dirty="0">
              <a:solidFill>
                <a:srgbClr val="FFFF00"/>
              </a:solidFill>
            </a:endParaRPr>
          </a:p>
        </p:txBody>
      </p:sp>
      <p:pic>
        <p:nvPicPr>
          <p:cNvPr id="2051" name="Picture 3" descr="F:\DCIM\100PHOTO\SAM_73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187959">
            <a:off x="2198029" y="2652234"/>
            <a:ext cx="4864967" cy="3648725"/>
          </a:xfrm>
          <a:prstGeom prst="rect">
            <a:avLst/>
          </a:prstGeom>
          <a:noFill/>
        </p:spPr>
      </p:pic>
      <p:pic>
        <p:nvPicPr>
          <p:cNvPr id="2052" name="Picture 4" descr="F:\DCIM\100PHOTO\SAM_7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92895"/>
            <a:ext cx="4464496" cy="3109517"/>
          </a:xfrm>
          <a:prstGeom prst="rect">
            <a:avLst/>
          </a:prstGeom>
          <a:noFill/>
        </p:spPr>
      </p:pic>
      <p:pic>
        <p:nvPicPr>
          <p:cNvPr id="2053" name="Picture 5" descr="F:\DCIM\100PHOTO\SAM_7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1268760"/>
            <a:ext cx="7346526" cy="54308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7544" y="198884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Космическое путешествие инопланетян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 планете Земля «село Колыон»</a:t>
            </a:r>
            <a:endParaRPr lang="ru-RU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&amp;Rcy;&amp;icy;&amp;scy;.. . &amp;Rcy;&amp;acy;&amp;zcy;&amp;bcy;&amp;iecy;&amp;gcy;&amp;acy;&amp;ncy;&amp;icy;&amp;iecy; &amp;gcy;&amp;acy;&amp;lcy;&amp;acy;&amp;kcy;&amp;tcy;&amp;icy;&amp;kcy; &amp;pcy;&amp;rcy;&amp;icy; &amp;rcy;&amp;acy;&amp;scy;&amp;shcy;&amp;icy;&amp;rcy;&amp;iecy;&amp;ncy;&amp;icy;&amp;icy; &amp;Vcy;&amp;scy;&amp;iecy;&amp;lcy;&amp;iecy;&amp;ncy;&amp;ncy;&amp;ocy;&amp;jcy; (950 &amp;kcy;&amp;bcy;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8858312" cy="528638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10</a:t>
            </a:r>
            <a:br>
              <a:rPr lang="ru-RU" sz="2600" b="1" dirty="0" smtClean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ПЛАНЕТА ПАМЯТЬ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endParaRPr lang="ru-RU" sz="2600" dirty="0"/>
          </a:p>
        </p:txBody>
      </p:sp>
      <p:pic>
        <p:nvPicPr>
          <p:cNvPr id="3076" name="Picture 4" descr="F:\DCIM\100PHOTO\SAM_7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052736"/>
            <a:ext cx="7200801" cy="5400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75656" y="5517232"/>
            <a:ext cx="649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Предстартовая подготовка к полёту на Планету «Память»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F:\DCIM\100PHOTO\SAM_73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7051">
            <a:off x="377347" y="871389"/>
            <a:ext cx="5525586" cy="5316816"/>
          </a:xfrm>
          <a:prstGeom prst="rect">
            <a:avLst/>
          </a:prstGeom>
          <a:noFill/>
        </p:spPr>
      </p:pic>
      <p:pic>
        <p:nvPicPr>
          <p:cNvPr id="12" name="Picture 3" descr="F:\DCIM\100PHOTO\SAM_73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5057">
            <a:off x="2392656" y="1619765"/>
            <a:ext cx="6476537" cy="48574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6396335"/>
            <a:ext cx="764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Полёт к звёздам: Митинг «Помним и скорбим»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&amp;Rcy;&amp;icy;&amp;scy;.. . &amp;Rcy;&amp;acy;&amp;zcy;&amp;bcy;&amp;iecy;&amp;gcy;&amp;acy;&amp;ncy;&amp;icy;&amp;iecy; &amp;gcy;&amp;acy;&amp;lcy;&amp;acy;&amp;kcy;&amp;tcy;&amp;icy;&amp;kcy; &amp;pcy;&amp;rcy;&amp;icy; &amp;rcy;&amp;acy;&amp;scy;&amp;shcy;&amp;icy;&amp;rcy;&amp;iecy;&amp;ncy;&amp;icy;&amp;icy; &amp;Vcy;&amp;scy;&amp;iecy;&amp;lcy;&amp;iecy;&amp;ncy;&amp;ncy;&amp;ocy;&amp;jcy; (950 &amp;kcy;&amp;bcy;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8858312" cy="528638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11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КРАТЕР ТИТОВА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endParaRPr lang="ru-RU" sz="2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DCIM\100PHOTO\SAM_7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1455">
            <a:off x="506538" y="1078262"/>
            <a:ext cx="5221147" cy="35154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21232360">
            <a:off x="405493" y="4000831"/>
            <a:ext cx="3989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Космические встречи: Г.С.Титов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ser\Desktop\Фото площадка 2015\площадка\SAM_69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8188">
            <a:off x="4185109" y="2980951"/>
            <a:ext cx="4716016" cy="353701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123728" y="5229200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Викторина «Что мы знаем о космосе?»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72003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Acy;&amp;ncy;&amp;icy;&amp;mcy;&amp;acy;&amp;tscy;&amp;icy;&amp;icy; &amp;Zcy;&amp;vcy;&amp;iecy;&amp;zcy;&amp;dcy;&amp;ocy;&amp;chcy;&amp;kcy;&amp;icy;, &amp;Acy;&amp;ncy;&amp;icy;&amp;mcy;&amp;acy;&amp;tscy;&amp;icy;&amp;icy; &amp;acy;&amp;ncy;&amp;icy;&amp;mcy;&amp;acy;&amp;shcy;&amp;kcy;&amp;icy;, &amp;acy;&amp;ncy;&amp;icy;&amp;mcy;&amp;acy;&amp;tscy;&amp;icy;&amp;ocy;&amp;ncy;&amp;ncy;&amp;ycy;&amp;iecy; &amp;kcy;&amp;acy;&amp;rcy;&amp;tcy;&amp;icy;&amp;ncy;&amp;kcy;&amp;icy; &amp;scy;&amp;kcy;&amp;acy;&amp;chcy;&amp;acy;&amp;tcy;&amp;softcy; &amp;bcy;&amp;iecy;&amp;scy;&amp;pcy;&amp;lcy;&amp;acy;&amp;tcy;&amp;ncy;&amp;o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/>
          <a:lstStyle/>
          <a:p>
            <a:r>
              <a:rPr lang="ru-RU" dirty="0" smtClean="0"/>
              <a:t>Информационное поле</a:t>
            </a:r>
            <a:endParaRPr lang="en-US" dirty="0"/>
          </a:p>
        </p:txBody>
      </p:sp>
      <p:pic>
        <p:nvPicPr>
          <p:cNvPr id="8" name="Рисунок 7" descr="K:\Площадка\100PHOTO\SAM_67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214422"/>
            <a:ext cx="2032606" cy="23836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K:\Площадка\100PHOTO\SAM_67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142984"/>
            <a:ext cx="2677973" cy="2013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Содержимое 9" descr="K:\Площадка\100PHOTO\SAM_6751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071942"/>
            <a:ext cx="2500330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K:\Площадка\100PHOTO\SAM_67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429132"/>
            <a:ext cx="2826599" cy="2115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 descr="K:\Площадка\100PHOTO\SAM_675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9723" y="2144730"/>
            <a:ext cx="2364554" cy="2568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Acy;&amp;ncy;&amp;icy;&amp;mcy;&amp;acy;&amp;tscy;&amp;icy;&amp;icy; &amp;Zcy;&amp;vcy;&amp;iecy;&amp;zcy;&amp;dcy;&amp;ocy;&amp;chcy;&amp;kcy;&amp;icy;, &amp;Acy;&amp;ncy;&amp;icy;&amp;mcy;&amp;acy;&amp;tscy;&amp;icy;&amp;icy; &amp;acy;&amp;ncy;&amp;icy;&amp;mcy;&amp;acy;&amp;shcy;&amp;kcy;&amp;icy;, &amp;acy;&amp;ncy;&amp;icy;&amp;mcy;&amp;acy;&amp;tscy;&amp;icy;&amp;ocy;&amp;ncy;&amp;ncy;&amp;ycy;&amp;iecy; &amp;kcy;&amp;acy;&amp;rcy;&amp;tcy;&amp;icy;&amp;ncy;&amp;kcy;&amp;icy; &amp;scy;&amp;kcy;&amp;acy;&amp;chcy;&amp;acy;&amp;tcy;&amp;softcy; &amp;bcy;&amp;iecy;&amp;scy;&amp;pcy;&amp;lcy;&amp;acy;&amp;tcy;&amp;ncy;&amp;o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57463">
            <a:off x="440275" y="1139754"/>
            <a:ext cx="4634512" cy="347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FFFF00"/>
                </a:solidFill>
              </a:rPr>
              <a:t>День </a:t>
            </a:r>
            <a:r>
              <a:rPr lang="ru-RU" sz="2900" b="1" dirty="0" smtClean="0">
                <a:solidFill>
                  <a:srgbClr val="FFFF00"/>
                </a:solidFill>
              </a:rPr>
              <a:t>12 </a:t>
            </a:r>
            <a:r>
              <a:rPr lang="ru-RU" sz="2900" b="1" dirty="0">
                <a:solidFill>
                  <a:srgbClr val="FFFF00"/>
                </a:solidFill>
              </a:rPr>
              <a:t/>
            </a:r>
            <a:br>
              <a:rPr lang="ru-RU" sz="2900" b="1" dirty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КРАТЕР ДОБРОВОЛЬСКОГО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en-US" dirty="0"/>
          </a:p>
        </p:txBody>
      </p:sp>
      <p:pic>
        <p:nvPicPr>
          <p:cNvPr id="1028" name="Picture 4" descr="G:\DCIM\100PHOTO\SAM_7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0177">
            <a:off x="4475192" y="1248901"/>
            <a:ext cx="4410271" cy="3307703"/>
          </a:xfrm>
          <a:prstGeom prst="rect">
            <a:avLst/>
          </a:prstGeom>
          <a:noFill/>
        </p:spPr>
      </p:pic>
      <p:pic>
        <p:nvPicPr>
          <p:cNvPr id="9" name="Содержимое 8" descr="G:\DCIM\100PHOTO\SAM_7507.JPG"/>
          <p:cNvPicPr>
            <a:picLocks noGrp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500306"/>
            <a:ext cx="4535066" cy="4132601"/>
          </a:xfrm>
          <a:prstGeom prst="rect">
            <a:avLst/>
          </a:prstGeom>
          <a:noFill/>
        </p:spPr>
      </p:pic>
      <p:pic>
        <p:nvPicPr>
          <p:cNvPr id="10" name="Picture 2" descr="G:\DCIM\100PHOTO\SAM_74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61563">
            <a:off x="4944762" y="3311300"/>
            <a:ext cx="4076040" cy="3396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Acy;&amp;ncy;&amp;icy;&amp;mcy;&amp;acy;&amp;tscy;&amp;icy;&amp;icy; &amp;Zcy;&amp;vcy;&amp;iecy;&amp;zcy;&amp;dcy;&amp;ocy;&amp;chcy;&amp;kcy;&amp;icy;, &amp;Acy;&amp;ncy;&amp;icy;&amp;mcy;&amp;acy;&amp;tscy;&amp;icy;&amp;icy; &amp;acy;&amp;ncy;&amp;icy;&amp;mcy;&amp;acy;&amp;shcy;&amp;kcy;&amp;icy;, &amp;acy;&amp;ncy;&amp;icy;&amp;mcy;&amp;acy;&amp;tscy;&amp;icy;&amp;ocy;&amp;ncy;&amp;ncy;&amp;ycy;&amp;iecy; &amp;kcy;&amp;acy;&amp;rcy;&amp;tcy;&amp;icy;&amp;ncy;&amp;kcy;&amp;icy; &amp;scy;&amp;kcy;&amp;acy;&amp;chcy;&amp;acy;&amp;tcy;&amp;softcy; &amp;bcy;&amp;iecy;&amp;scy;&amp;pcy;&amp;lcy;&amp;acy;&amp;tcy;&amp;ncy;&amp;o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8641"/>
            <a:ext cx="9144000" cy="70466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13 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ВЫХОД В ОТКРЫТЫЙ КОСМОС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endParaRPr lang="en-US" sz="2600" dirty="0"/>
          </a:p>
        </p:txBody>
      </p:sp>
      <p:pic>
        <p:nvPicPr>
          <p:cNvPr id="8" name="Рисунок 7" descr="C:\Users\User\Desktop\SAM_75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36778">
            <a:off x="4895448" y="2404201"/>
            <a:ext cx="376579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 rot="20827247">
            <a:off x="346851" y="3620932"/>
            <a:ext cx="5040560" cy="77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Содержимое 4" descr="C:\Users\User\Desktop\SAM_7511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7885">
            <a:off x="426257" y="1768503"/>
            <a:ext cx="4209797" cy="28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 rot="20827247">
            <a:off x="237605" y="3909535"/>
            <a:ext cx="5040560" cy="77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Космические встречи: Б.В. </a:t>
            </a:r>
            <a:r>
              <a:rPr lang="ru-RU" sz="2000" b="1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Волынов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131840" y="6079809"/>
            <a:ext cx="5040560" cy="77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Интерактивная игра «Космический </a:t>
            </a:r>
            <a:r>
              <a:rPr lang="ru-RU" sz="2000" b="1" noProof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кроссоворд</a:t>
            </a:r>
            <a:r>
              <a:rPr lang="ru-RU" sz="2000" b="1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»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 flipH="1" flipV="1">
            <a:off x="9143999" y="681228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zcy;&amp;vcy;&amp;iecy;&amp;zcy;&amp;dcy;&amp;ycy; &amp;ncy;&amp;acy; &amp;ncy;&amp;iecy;&amp;bcy;&amp;iecy; &amp;acy;&amp;ncy;&amp;icy;&amp;mcy;&amp;acy;&amp;tscy;&amp;icy;&amp;yacy; kelmesine uy&amp;gbreve;un &amp;scedil;ekilleri pulsuz yükle bedava indir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3999" cy="5282485"/>
          </a:xfrm>
          <a:prstGeom prst="rect">
            <a:avLst/>
          </a:prstGeom>
          <a:noFill/>
        </p:spPr>
      </p:pic>
      <p:pic>
        <p:nvPicPr>
          <p:cNvPr id="2051" name="Picture 3" descr="C:\Users\User\Desktop\Фото 26 - 29 июня\SAM_75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134">
            <a:off x="4977049" y="1083640"/>
            <a:ext cx="3935705" cy="3007211"/>
          </a:xfrm>
          <a:prstGeom prst="rect">
            <a:avLst/>
          </a:prstGeom>
          <a:noFill/>
        </p:spPr>
      </p:pic>
      <p:pic>
        <p:nvPicPr>
          <p:cNvPr id="2050" name="Picture 2" descr="C:\Users\User\Desktop\Фото 26 - 29 июня\SAM_7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7153">
            <a:off x="261097" y="718282"/>
            <a:ext cx="4461960" cy="5949280"/>
          </a:xfrm>
          <a:prstGeom prst="rect">
            <a:avLst/>
          </a:prstGeom>
          <a:noFill/>
        </p:spPr>
      </p:pic>
      <p:pic>
        <p:nvPicPr>
          <p:cNvPr id="2052" name="Picture 4" descr="C:\Users\User\Desktop\Фото 26 - 29 июня\SAM_75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833664"/>
            <a:ext cx="4032448" cy="3024336"/>
          </a:xfrm>
          <a:prstGeom prst="rect">
            <a:avLst/>
          </a:prstGeom>
          <a:noFill/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14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КРАТЕР БЕЛЯЕВА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endParaRPr lang="ru-RU" sz="2600" dirty="0"/>
          </a:p>
        </p:txBody>
      </p:sp>
      <p:pic>
        <p:nvPicPr>
          <p:cNvPr id="2053" name="Picture 5" descr="C:\Users\User\Desktop\Фото 26 - 29 июня\SAM_75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1007350"/>
            <a:ext cx="7800868" cy="58506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3687901"/>
            <a:ext cx="88924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Районная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антинаркотическая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акция «Будь здоров»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рамках единой областной акции «Школьный лагерь –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территория здоровья»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&amp;zcy;&amp;vcy;&amp;iecy;&amp;zcy;&amp;dcy;&amp;ycy; &amp;ncy;&amp;acy; &amp;ncy;&amp;iecy;&amp;bcy;&amp;iecy; &amp;acy;&amp;ncy;&amp;icy;&amp;mcy;&amp;acy;&amp;tscy;&amp;icy;&amp;yacy; kelmesine uy&amp;gbreve;un &amp;scedil;ekilleri pulsuz yükle bedava indi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  <p:pic>
        <p:nvPicPr>
          <p:cNvPr id="4098" name="Picture 2" descr="C:\Users\User\Desktop\Фото 26 - 29 июня\SAM_7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5466">
            <a:off x="330470" y="1158692"/>
            <a:ext cx="4248472" cy="3186354"/>
          </a:xfrm>
          <a:prstGeom prst="rect">
            <a:avLst/>
          </a:prstGeom>
          <a:noFill/>
        </p:spPr>
      </p:pic>
      <p:pic>
        <p:nvPicPr>
          <p:cNvPr id="4099" name="Picture 3" descr="C:\Users\User\Desktop\Фото 26 - 29 июня\SAM_7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3217">
            <a:off x="4749442" y="1537549"/>
            <a:ext cx="4208566" cy="32251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68029">
            <a:off x="4672215" y="3957798"/>
            <a:ext cx="4442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Интерактивная игра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приз В. Ф. Быковского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«Профессия – космонавт»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b="1" dirty="0" smtClean="0">
                <a:solidFill>
                  <a:srgbClr val="FFFF00"/>
                </a:solidFill>
              </a:rPr>
              <a:t/>
            </a:r>
            <a:br>
              <a:rPr lang="ru-RU" sz="2900" b="1" dirty="0" smtClean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День 15 </a:t>
            </a:r>
            <a:r>
              <a:rPr lang="ru-RU" sz="2900" b="1" dirty="0">
                <a:solidFill>
                  <a:srgbClr val="FFFF00"/>
                </a:solidFill>
              </a:rPr>
              <a:t/>
            </a:r>
            <a:br>
              <a:rPr lang="ru-RU" sz="2900" b="1" dirty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АЛМАЗЫ БЫКОВСКОГО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21398217">
            <a:off x="293355" y="3925534"/>
            <a:ext cx="476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Космические встречи: В.Ф. Быковский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DCIM\100PHOTO\SAM_75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9547" y="1818743"/>
            <a:ext cx="3517463" cy="483617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00298" y="628652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Космические чемпионы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9450006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&amp;zcy;&amp;vcy;&amp;iecy;&amp;zcy;&amp;dcy;&amp;ycy; &amp;ncy;&amp;acy; &amp;ncy;&amp;iecy;&amp;bcy;&amp;iecy; &amp;acy;&amp;ncy;&amp;icy;&amp;mcy;&amp;acy;&amp;tscy;&amp;icy;&amp;yacy; kelmesine uy&amp;gbreve;un &amp;scedil;ekilleri pulsuz yükle bedava indi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b="1" dirty="0" smtClean="0">
                <a:solidFill>
                  <a:srgbClr val="FFFF00"/>
                </a:solidFill>
              </a:rPr>
              <a:t/>
            </a:r>
            <a:br>
              <a:rPr lang="ru-RU" sz="2900" b="1" dirty="0" smtClean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День 16 </a:t>
            </a:r>
            <a:r>
              <a:rPr lang="ru-RU" sz="2900" b="1" dirty="0">
                <a:solidFill>
                  <a:srgbClr val="FFFF00"/>
                </a:solidFill>
              </a:rPr>
              <a:t/>
            </a:r>
            <a:br>
              <a:rPr lang="ru-RU" sz="2900" b="1" dirty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АСТЕРОИД КОМАРОВА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7" name="Рисунок 6" descr="SAM_7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35373">
            <a:off x="274474" y="1945107"/>
            <a:ext cx="4630918" cy="2791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79501">
            <a:off x="374085" y="4346430"/>
            <a:ext cx="6186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Космические встречи: В. М. Комаров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SAM_78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501008"/>
            <a:ext cx="4067944" cy="30509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57290" y="5715016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Путешествие на орбитальную станцию: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«Космонавтом стать хочу!»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183003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ownload &amp;zcy;&amp;vcy;&amp;iecy;&amp;zcy;&amp;dcy;&amp;ycy; &amp;ncy;&amp;acy; &amp;ncy;&amp;iecy;&amp;bcy;&amp;iecy; &amp;acy;&amp;ncy;&amp;icy;&amp;mcy;&amp;acy;&amp;tscy;&amp;icy;&amp;yacy; pictures for free and share n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8929750" cy="52863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42758" y="404664"/>
            <a:ext cx="65416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17</a:t>
            </a:r>
            <a:endParaRPr lang="ru-RU" sz="2600" b="1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КРАТЕР ФЕОКТИСТОВА</a:t>
            </a:r>
            <a:endParaRPr lang="ru-RU" sz="2600" b="1" dirty="0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48267">
            <a:off x="323528" y="3645024"/>
            <a:ext cx="405624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F:\DCIM\100PHOTO\SAM_7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43158">
            <a:off x="-195647" y="1994491"/>
            <a:ext cx="3995936" cy="2996952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32656"/>
            <a:ext cx="6290613" cy="30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2746" y="2636912"/>
            <a:ext cx="7221254" cy="400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55576" y="3861048"/>
            <a:ext cx="748883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Космические встречи: К.П. Феоктистов</a:t>
            </a:r>
          </a:p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Полёт к звёздам: </a:t>
            </a:r>
          </a:p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«Земля в иллюминаторе»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H="1">
            <a:off x="8382000" y="-531439"/>
            <a:ext cx="150440" cy="129614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ownload &amp;zcy;&amp;vcy;&amp;iecy;&amp;zcy;&amp;dcy;&amp;ycy; &amp;ncy;&amp;acy; &amp;ncy;&amp;iecy;&amp;bcy;&amp;iecy; &amp;acy;&amp;ncy;&amp;icy;&amp;mcy;&amp;acy;&amp;tscy;&amp;icy;&amp;yacy; pictures for free and share n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8929750" cy="528638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Поездка в краеведческий музей г. Мариинска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2758" y="404664"/>
            <a:ext cx="65416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17</a:t>
            </a:r>
            <a:endParaRPr lang="ru-RU" sz="2600" b="1" dirty="0">
              <a:solidFill>
                <a:srgbClr val="FFFF0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FFFF00"/>
                </a:solidFill>
              </a:rPr>
              <a:t>КРАТЕР ФЕОКТИСТОВА</a:t>
            </a:r>
          </a:p>
        </p:txBody>
      </p:sp>
      <p:pic>
        <p:nvPicPr>
          <p:cNvPr id="5" name="Рисунок 4" descr="C:\Users\User\Desktop\DSCN28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348880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Фото площадка 2015\DSCN27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204864"/>
            <a:ext cx="3734544" cy="2800908"/>
          </a:xfrm>
          <a:prstGeom prst="rect">
            <a:avLst/>
          </a:prstGeom>
          <a:noFill/>
        </p:spPr>
      </p:pic>
      <p:pic>
        <p:nvPicPr>
          <p:cNvPr id="1027" name="Picture 3" descr="C:\Users\User\Desktop\Фото площадка 2015\DSCN28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060848"/>
            <a:ext cx="3812165" cy="2859124"/>
          </a:xfrm>
          <a:prstGeom prst="rect">
            <a:avLst/>
          </a:prstGeom>
          <a:noFill/>
        </p:spPr>
      </p:pic>
      <p:pic>
        <p:nvPicPr>
          <p:cNvPr id="1028" name="Picture 4" descr="C:\Users\User\Desktop\Фото площадка 2015\DSCN28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630216"/>
            <a:ext cx="4032448" cy="3024336"/>
          </a:xfrm>
          <a:prstGeom prst="rect">
            <a:avLst/>
          </a:prstGeom>
          <a:noFill/>
        </p:spPr>
      </p:pic>
      <p:pic>
        <p:nvPicPr>
          <p:cNvPr id="10" name="Рисунок 9" descr="C:\Users\User\Desktop\DSCN280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3861048"/>
            <a:ext cx="376555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DSCN28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4546" y="3000372"/>
            <a:ext cx="48768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2271309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ownload &amp;zcy;&amp;vcy;&amp;iecy;&amp;zcy;&amp;dcy;&amp;ycy; &amp;ncy;&amp;acy; &amp;ncy;&amp;iecy;&amp;bcy;&amp;iecy; &amp;acy;&amp;ncy;&amp;icy;&amp;mcy;&amp;acy;&amp;tscy;&amp;icy;&amp;yacy; pictures for free and share n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8929750" cy="528638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FFFF00"/>
                </a:solidFill>
              </a:rPr>
              <a:t>В комнате Леонова А.А.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2758" y="404664"/>
            <a:ext cx="65416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17</a:t>
            </a:r>
            <a:endParaRPr lang="ru-RU" sz="2600" b="1" dirty="0">
              <a:solidFill>
                <a:srgbClr val="FFFF0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FFFF00"/>
                </a:solidFill>
              </a:rPr>
              <a:t>КРАТЕР ФЕОКТИСТОВА</a:t>
            </a:r>
          </a:p>
        </p:txBody>
      </p:sp>
      <p:pic>
        <p:nvPicPr>
          <p:cNvPr id="1029" name="Picture 5" descr="C:\Users\User\Desktop\Фото площадка 2015\DSCN2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988840"/>
            <a:ext cx="4876800" cy="3657600"/>
          </a:xfrm>
          <a:prstGeom prst="rect">
            <a:avLst/>
          </a:prstGeom>
          <a:noFill/>
        </p:spPr>
      </p:pic>
      <p:pic>
        <p:nvPicPr>
          <p:cNvPr id="1030" name="Picture 6" descr="C:\Users\User\Desktop\Фото площадка 2015\DSCN27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2060848"/>
            <a:ext cx="3360374" cy="2520280"/>
          </a:xfrm>
          <a:prstGeom prst="rect">
            <a:avLst/>
          </a:prstGeom>
          <a:noFill/>
        </p:spPr>
      </p:pic>
      <p:pic>
        <p:nvPicPr>
          <p:cNvPr id="1031" name="Picture 7" descr="C:\Users\User\Desktop\Фото площадка 2015\DSCN27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325" y="2132856"/>
            <a:ext cx="3456384" cy="2592288"/>
          </a:xfrm>
          <a:prstGeom prst="rect">
            <a:avLst/>
          </a:prstGeom>
          <a:noFill/>
        </p:spPr>
      </p:pic>
      <p:pic>
        <p:nvPicPr>
          <p:cNvPr id="1032" name="Picture 8" descr="C:\Users\User\Desktop\Фото площадка 2015\DSCN27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16951">
            <a:off x="533799" y="3965641"/>
            <a:ext cx="3302496" cy="2476872"/>
          </a:xfrm>
          <a:prstGeom prst="rect">
            <a:avLst/>
          </a:prstGeom>
          <a:noFill/>
        </p:spPr>
      </p:pic>
      <p:pic>
        <p:nvPicPr>
          <p:cNvPr id="1033" name="Picture 9" descr="C:\Users\User\Desktop\DSCN27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2681">
            <a:off x="4440016" y="2566643"/>
            <a:ext cx="3439198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2271309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ownload &amp;zcy;&amp;vcy;&amp;iecy;&amp;zcy;&amp;dcy;&amp;ycy; &amp;ncy;&amp;acy; &amp;ncy;&amp;iecy;&amp;bcy;&amp;iecy; &amp;acy;&amp;ncy;&amp;icy;&amp;mcy;&amp;acy;&amp;tscy;&amp;icy;&amp;yacy; pictures for free and share n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8929750" cy="528638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В музее </a:t>
            </a:r>
            <a:r>
              <a:rPr lang="ru-RU" dirty="0" err="1" smtClean="0">
                <a:solidFill>
                  <a:srgbClr val="FFFF00"/>
                </a:solidFill>
              </a:rPr>
              <a:t>Чивилихина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54868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FFFF00"/>
                </a:solidFill>
              </a:rPr>
              <a:t>День 17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КРАТЕР ФЕОКТИСТОВА</a:t>
            </a:r>
          </a:p>
        </p:txBody>
      </p:sp>
      <p:pic>
        <p:nvPicPr>
          <p:cNvPr id="1026" name="Picture 2" descr="C:\Users\User\Desktop\DSCN2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132856"/>
            <a:ext cx="4526632" cy="3394974"/>
          </a:xfrm>
          <a:prstGeom prst="rect">
            <a:avLst/>
          </a:prstGeom>
          <a:noFill/>
        </p:spPr>
      </p:pic>
      <p:pic>
        <p:nvPicPr>
          <p:cNvPr id="1027" name="Picture 3" descr="C:\Users\User\Desktop\DSCN2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132856"/>
            <a:ext cx="4492757" cy="3369568"/>
          </a:xfrm>
          <a:prstGeom prst="rect">
            <a:avLst/>
          </a:prstGeom>
          <a:noFill/>
        </p:spPr>
      </p:pic>
      <p:pic>
        <p:nvPicPr>
          <p:cNvPr id="1028" name="Picture 4" descr="C:\Users\User\Desktop\Мариинск 2015\DSCN2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356992"/>
            <a:ext cx="4392488" cy="3294366"/>
          </a:xfrm>
          <a:prstGeom prst="rect">
            <a:avLst/>
          </a:prstGeom>
          <a:noFill/>
        </p:spPr>
      </p:pic>
      <p:pic>
        <p:nvPicPr>
          <p:cNvPr id="1029" name="Picture 5" descr="C:\Users\User\Desktop\Мариинск 2015\DSCN28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717032"/>
            <a:ext cx="3916693" cy="293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6979749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3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&amp;Bcy;&amp;lcy;&amp;ocy;&amp;gcy; - &amp;Pcy;&amp;rcy;&amp;icy;&amp;vcy;&amp;iecy;&amp;tcy;.&amp;rcy;&amp;ucy; - &amp;Fcy;&amp;Ocy;&amp;Ncy;&amp;Ycy; &amp;Acy;&amp;Ncy;&amp;Icy;&amp;Mcy;&amp;Icy;&amp;Rcy;&amp;Ocy;&amp;Vcy;&amp;Acy;&amp;Ncy;&amp;Ncy;&amp;Ycy;&amp;IEcy;... . - &amp;Lcy;&amp;icy;&amp;chcy;&amp;ncy;&amp;ycy;&amp;jcy; &amp;icy;&amp;ncy;&amp;tcy;&amp;iecy;&amp;rcy;&amp;ncy;&amp;iecy;&amp;tcy; &amp;dcy;&amp;ncy;&amp;iecy;&amp;vcy;&amp;ncy;&amp;icy;&amp;kcy; &amp;pcy;&amp;ocy;&amp;lcy;&amp;softcy;&amp;zcy;&amp;ocy;&amp;vcy;&amp;acy;&amp;tcy;&amp;iecy;&amp;lcy;&amp;yacy; &amp;Dcy;&amp;icy;&amp;ncy;&amp;a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sz="3100" b="1" dirty="0" smtClean="0">
                <a:solidFill>
                  <a:srgbClr val="FFFF00"/>
                </a:solidFill>
              </a:rPr>
              <a:t>День 18</a:t>
            </a:r>
            <a:br>
              <a:rPr lang="ru-RU" sz="3100" b="1" dirty="0" smtClean="0">
                <a:solidFill>
                  <a:srgbClr val="FFFF00"/>
                </a:solidFill>
              </a:rPr>
            </a:br>
            <a:r>
              <a:rPr lang="ru-RU" sz="3100" b="1" dirty="0" smtClean="0">
                <a:solidFill>
                  <a:srgbClr val="FFFF00"/>
                </a:solidFill>
              </a:rPr>
              <a:t>КАТАПУЛЬТИРОВАНИЕ НА ЗЕМЛЮ</a:t>
            </a:r>
            <a:br>
              <a:rPr lang="ru-RU" sz="3100" b="1" dirty="0" smtClean="0">
                <a:solidFill>
                  <a:srgbClr val="FFFF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Users\User\Desktop\SAM_79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80227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SAM_7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556792"/>
            <a:ext cx="3052882" cy="4070509"/>
          </a:xfrm>
          <a:prstGeom prst="rect">
            <a:avLst/>
          </a:prstGeom>
          <a:noFill/>
        </p:spPr>
      </p:pic>
      <p:pic>
        <p:nvPicPr>
          <p:cNvPr id="8" name="Рисунок 7" descr="C:\Users\User\Desktop\SAM_79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143116"/>
            <a:ext cx="3674533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SAM_79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2071678"/>
            <a:ext cx="6624736" cy="399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1560" y="48691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Да</a:t>
            </a:r>
            <a:r>
              <a:rPr kumimoji="0" lang="ru-RU" sz="1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здравствует земля!</a:t>
            </a:r>
            <a: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381000" y="1600201"/>
            <a:ext cx="518592" cy="244623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334780"/>
            <a:ext cx="49005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Приглашаем к сотрудничеству: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Телефон (</a:t>
            </a:r>
            <a:r>
              <a:rPr lang="ru-RU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8-384-59) 39-1-65</a:t>
            </a:r>
            <a:endParaRPr lang="ru-RU" sz="1050" dirty="0" smtClean="0">
              <a:solidFill>
                <a:schemeClr val="bg1"/>
              </a:solidFill>
              <a:latin typeface="Arial" pitchFamily="34" charset="0"/>
            </a:endParaRPr>
          </a:p>
          <a:p>
            <a:pPr lvl="0" indent="5397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E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-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mail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hlinkClick r:id="rId8"/>
              </a:rPr>
              <a:t>svytoslavka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hlinkClick r:id="rId8"/>
              </a:rPr>
              <a:t>@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hlinkClick r:id="rId8"/>
              </a:rPr>
              <a:t>rambler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hlinkClick r:id="rId8"/>
              </a:rPr>
              <a:t>.</a:t>
            </a:r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hlinkClick r:id="rId8"/>
              </a:rPr>
              <a:t>ru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Acy;&amp;ncy;&amp;icy;&amp;mcy;&amp;acy;&amp;tscy;&amp;icy;&amp;icy; &amp;Zcy;&amp;vcy;&amp;iecy;&amp;zcy;&amp;dcy;&amp;ocy;&amp;chcy;&amp;kcy;&amp;icy;, &amp;Acy;&amp;ncy;&amp;icy;&amp;mcy;&amp;acy;&amp;tscy;&amp;icy;&amp;icy; &amp;acy;&amp;ncy;&amp;icy;&amp;mcy;&amp;acy;&amp;shcy;&amp;kcy;&amp;icy;, &amp;acy;&amp;ncy;&amp;icy;&amp;mcy;&amp;acy;&amp;tscy;&amp;icy;&amp;ocy;&amp;ncy;&amp;ncy;&amp;ycy;&amp;iecy; &amp;kcy;&amp;acy;&amp;rcy;&amp;tcy;&amp;icy;&amp;ncy;&amp;kcy;&amp;icy; &amp;scy;&amp;kcy;&amp;acy;&amp;chcy;&amp;acy;&amp;tcy;&amp;softcy; &amp;bcy;&amp;iecy;&amp;scy;&amp;pcy;&amp;lcy;&amp;acy;&amp;tcy;&amp;ncy;&amp;o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/>
          <a:lstStyle/>
          <a:p>
            <a:r>
              <a:rPr lang="ru-RU" dirty="0" smtClean="0"/>
              <a:t>Информационное поле</a:t>
            </a:r>
            <a:endParaRPr lang="en-US" dirty="0"/>
          </a:p>
        </p:txBody>
      </p:sp>
      <p:pic>
        <p:nvPicPr>
          <p:cNvPr id="14" name="Рисунок 13" descr="K:\Площадка\100PHOTO\SAM_6755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500034" y="3786190"/>
            <a:ext cx="264320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HeroicExtremeRightFacing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 descr="K:\Площадка\100PHOTO\SAM_6759.JPG"/>
          <p:cNvPicPr/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1357290" y="1214422"/>
            <a:ext cx="64294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Содержимое 15" descr="K:\Площадка\100PHOTO\SAM_6761.JPG"/>
          <p:cNvPicPr>
            <a:picLocks noGrp="1"/>
          </p:cNvPicPr>
          <p:nvPr>
            <p:ph idx="1"/>
          </p:nvPr>
        </p:nvPicPr>
        <p:blipFill>
          <a:blip r:embed="rId6" cstate="print"/>
          <a:srcRect l="3833"/>
          <a:stretch>
            <a:fillRect/>
          </a:stretch>
        </p:blipFill>
        <p:spPr bwMode="auto">
          <a:xfrm>
            <a:off x="3571868" y="3429000"/>
            <a:ext cx="5377869" cy="305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SAM_6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90152"/>
            <a:ext cx="4069142" cy="34670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352928" cy="1715806"/>
          </a:xfrm>
        </p:spPr>
        <p:txBody>
          <a:bodyPr/>
          <a:lstStyle/>
          <a:p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800" b="1" i="1" dirty="0" smtClean="0"/>
              <a:t>Экипаж</a:t>
            </a:r>
            <a:br>
              <a:rPr lang="ru-RU" sz="2800" b="1" i="1" dirty="0" smtClean="0"/>
            </a:br>
            <a:r>
              <a:rPr lang="ru-RU" sz="2800" b="1" i="1" dirty="0" smtClean="0"/>
              <a:t>«Аполлон» - «Союз»</a:t>
            </a:r>
            <a:br>
              <a:rPr lang="ru-RU" sz="2800" b="1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60" name="Picture 4" descr="&amp;Acy;&amp;ncy;&amp;icy;&amp;mcy;&amp;acy;&amp;tscy;&amp;icy;&amp;yacy; 176&amp;khcy;220 - &amp;acy;&amp;ncy;&amp;icy;&amp;mcy;&amp;acy;&amp;tscy;&amp;icy;&amp;yacy; &amp;mcy;&amp;ocy;&amp;bcy;&amp;icy;&amp;lcy;&amp;softcy;&amp;ncy;&amp;ycy;&amp;jcy; &amp;tcy;&amp;iecy;&amp;lcy;&amp;iecy;&amp;fcy;&amp;ocy;&amp;n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26" y="4804157"/>
            <a:ext cx="1643074" cy="205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SAM_67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128" y="1700808"/>
            <a:ext cx="4388535" cy="3371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19904350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Acy;&amp;ncy;&amp;icy;&amp;mcy;&amp;acy;&amp;tscy;&amp;icy;&amp;icy; &amp;Zcy;&amp;vcy;&amp;iecy;&amp;zcy;&amp;dcy;&amp;ocy;&amp;chcy;&amp;kcy;&amp;icy;, &amp;Acy;&amp;ncy;&amp;icy;&amp;mcy;&amp;acy;&amp;tscy;&amp;icy;&amp;icy; &amp;acy;&amp;ncy;&amp;icy;&amp;mcy;&amp;acy;&amp;shcy;&amp;kcy;&amp;icy;, &amp;acy;&amp;ncy;&amp;icy;&amp;mcy;&amp;acy;&amp;tscy;&amp;icy;&amp;ocy;&amp;ncy;&amp;ncy;&amp;ycy;&amp;iecy; &amp;kcy;&amp;acy;&amp;rcy;&amp;tcy;&amp;icy;&amp;ncy;&amp;kcy;&amp;icy; &amp;scy;&amp;kcy;&amp;acy;&amp;chcy;&amp;acy;&amp;tcy;&amp;softcy; &amp;bcy;&amp;iecy;&amp;scy;&amp;pcy;&amp;lcy;&amp;acy;&amp;tcy;&amp;ncy;&amp;o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274786"/>
          </a:xfrm>
        </p:spPr>
        <p:txBody>
          <a:bodyPr/>
          <a:lstStyle/>
          <a:p>
            <a:r>
              <a:rPr lang="ru-RU" dirty="0" smtClean="0"/>
              <a:t>Команда штурманов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86116" y="4071942"/>
            <a:ext cx="250029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Штурман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Наруто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О.А.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Documents and Settings\User\Рабочий стол\Фото на Праздник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2770636" cy="2928958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Фото на Праздник\2.jpg"/>
          <p:cNvPicPr>
            <a:picLocks noChangeAspect="1" noChangeArrowheads="1"/>
          </p:cNvPicPr>
          <p:nvPr/>
        </p:nvPicPr>
        <p:blipFill>
          <a:blip r:embed="rId5" cstate="print"/>
          <a:srcRect l="10235" t="10991" r="56232" b="23064"/>
          <a:stretch>
            <a:fillRect/>
          </a:stretch>
        </p:blipFill>
        <p:spPr bwMode="auto">
          <a:xfrm>
            <a:off x="5214942" y="4143380"/>
            <a:ext cx="1928826" cy="2571768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Фото на Праздник\2.jpg"/>
          <p:cNvPicPr>
            <a:picLocks noChangeAspect="1" noChangeArrowheads="1"/>
          </p:cNvPicPr>
          <p:nvPr/>
        </p:nvPicPr>
        <p:blipFill>
          <a:blip r:embed="rId5" cstate="print"/>
          <a:srcRect l="59601" t="23367" r="11882" b="29900"/>
          <a:stretch>
            <a:fillRect/>
          </a:stretch>
        </p:blipFill>
        <p:spPr bwMode="auto">
          <a:xfrm>
            <a:off x="6072198" y="1071546"/>
            <a:ext cx="2571768" cy="2857496"/>
          </a:xfrm>
          <a:prstGeom prst="rect">
            <a:avLst/>
          </a:prstGeom>
          <a:noFill/>
        </p:spPr>
      </p:pic>
      <p:pic>
        <p:nvPicPr>
          <p:cNvPr id="11" name="Picture 2" descr="C:\Documents and Settings\User\Рабочий стол\Фото на Праздник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214422"/>
            <a:ext cx="2143140" cy="2857520"/>
          </a:xfrm>
          <a:prstGeom prst="rect">
            <a:avLst/>
          </a:prstGeom>
          <a:noFill/>
        </p:spPr>
      </p:pic>
      <p:pic>
        <p:nvPicPr>
          <p:cNvPr id="14" name="Picture 2" descr="C:\Documents and Settings\User\Рабочий стол\Фото на Праздник\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4214818"/>
            <a:ext cx="1928826" cy="2546050"/>
          </a:xfrm>
          <a:prstGeom prst="rect">
            <a:avLst/>
          </a:prstGeom>
          <a:noFill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57158" y="3571876"/>
            <a:ext cx="235742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Штурман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Беленкова</a:t>
            </a:r>
            <a:r>
              <a:rPr lang="ru-RU" sz="2000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 Т.Н.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143636" y="3571876"/>
            <a:ext cx="235742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Штурман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Бастрикова</a:t>
            </a:r>
            <a:r>
              <a:rPr lang="ru-RU" sz="2000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 Е.С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714612" y="5929330"/>
            <a:ext cx="235742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Штурман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Попова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99FF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Н.В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9FF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86578" y="6215058"/>
            <a:ext cx="235742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Штурман </a:t>
            </a:r>
            <a:r>
              <a:rPr lang="ru-RU" sz="2000" dirty="0" smtClean="0">
                <a:solidFill>
                  <a:srgbClr val="99FF33"/>
                </a:solidFill>
                <a:latin typeface="+mj-lt"/>
                <a:ea typeface="+mj-ea"/>
                <a:cs typeface="+mj-cs"/>
              </a:rPr>
              <a:t>Ярышкина Е.А.</a:t>
            </a:r>
            <a:endParaRPr lang="ru-RU" sz="2000" b="1" dirty="0" smtClean="0">
              <a:solidFill>
                <a:srgbClr val="99FF33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703784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User\Desktop\SAM_68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168352" cy="263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395536" y="428604"/>
            <a:ext cx="8534182" cy="60007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День 1 </a:t>
            </a:r>
          </a:p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ОТКРЫТИЕ ЗВЁЗДНОГО ГОРОДКА</a:t>
            </a:r>
            <a:endParaRPr lang="ru-RU" sz="26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&amp;Dcy;&amp;vcy;&amp;icy;&amp;zhcy;&amp;iecy;&amp;ncy;&amp;icy;&amp;iecy; &amp;zcy;&amp;vcy;&amp;iocy;&amp;zcy;&amp;dcy; (&amp;Dcy;&amp;vcy;&amp;icy;&amp;zhcy;&amp;iecy;&amp;ncy;&amp;icy;&amp;iecy; &amp;zcy;&amp;vcy;&amp;iocy;&amp;zcy;&amp;dcy;) - 3&amp;dcy; &amp;gcy;&amp;rcy;&amp;acy;&amp;fcy;&amp;icy;&amp;kcy;&amp;acy; - &amp;Acy;&amp;vcy;&amp;acy;&amp;tcy;&amp;acy;&amp;rcy;&amp;kcy;&amp;icy; &amp;ncy;&amp;acy; &amp;Kcy;&amp;ocy;&amp;lcy;&amp;yucy;&amp;chcy;&amp;kcy;&amp;ie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928686" cy="92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61" y="5301208"/>
            <a:ext cx="1247599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User\Desktop\SAM_68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49080"/>
            <a:ext cx="3456384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SAM_683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1412776"/>
            <a:ext cx="352839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SAM_68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620153" cy="202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&amp;Dcy;&amp;vcy;&amp;icy;&amp;zhcy;&amp;iecy;&amp;ncy;&amp;icy;&amp;iecy; &amp;zcy;&amp;vcy;&amp;iocy;&amp;zcy;&amp;dcy; (&amp;Dcy;&amp;vcy;&amp;icy;&amp;zhcy;&amp;iecy;&amp;ncy;&amp;icy;&amp;iecy; &amp;zcy;&amp;vcy;&amp;iocy;&amp;zcy;&amp;dcy;) - 3&amp;dcy; &amp;gcy;&amp;rcy;&amp;acy;&amp;fcy;&amp;icy;&amp;kcy;&amp;acy; - &amp;Acy;&amp;vcy;&amp;acy;&amp;tcy;&amp;acy;&amp;rcy;&amp;kcy;&amp;icy; &amp;ncy;&amp;acy; &amp;Kcy;&amp;ocy;&amp;lcy;&amp;yucy;&amp;chcy;&amp;kcy;&amp;ie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928686" cy="92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&amp;Acy;&amp;ncy;&amp;icy;&amp;mcy;&amp;acy;&amp;tscy;&amp;icy;&amp;yacy; 176&amp;khcy;220 - &amp;acy;&amp;ncy;&amp;icy;&amp;mcy;&amp;acy;&amp;tscy;&amp;icy;&amp;yacy; &amp;mcy;&amp;ocy;&amp;bcy;&amp;icy;&amp;lcy;&amp;softcy;&amp;ncy;&amp;ycy;&amp;jcy; &amp;tcy;&amp;iecy;&amp;lcy;&amp;iecy;&amp;fcy;&amp;ocy;&amp;ncy;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7715" y="4700736"/>
            <a:ext cx="1706285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35696" y="548680"/>
            <a:ext cx="58326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600" b="1" dirty="0">
                <a:solidFill>
                  <a:srgbClr val="FFFF00"/>
                </a:solidFill>
              </a:rPr>
              <a:t>День 2</a:t>
            </a:r>
          </a:p>
          <a:p>
            <a:pPr algn="ctr">
              <a:buNone/>
            </a:pPr>
            <a:r>
              <a:rPr lang="ru-RU" sz="2600" b="1" dirty="0" smtClean="0">
                <a:solidFill>
                  <a:srgbClr val="FFFF00"/>
                </a:solidFill>
              </a:rPr>
              <a:t>ОТПРАВЛЕНИЕ В ПОЛЁТ</a:t>
            </a:r>
            <a:endParaRPr lang="ru-RU" sz="26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1125678">
            <a:off x="-1837621" y="3550448"/>
            <a:ext cx="5982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000" b="1" dirty="0" smtClean="0">
                <a:solidFill>
                  <a:srgbClr val="FFFF00"/>
                </a:solidFill>
              </a:rPr>
              <a:t>Космические встречи: А.А. Леонов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F:\DCIM\100PHOTO\SAM_6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484784"/>
            <a:ext cx="3356089" cy="2088233"/>
          </a:xfrm>
          <a:prstGeom prst="rect">
            <a:avLst/>
          </a:prstGeom>
          <a:noFill/>
        </p:spPr>
      </p:pic>
      <p:pic>
        <p:nvPicPr>
          <p:cNvPr id="1027" name="Picture 3" descr="F:\DCIM\100PHOTO\SAM_68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5087" y="3736159"/>
            <a:ext cx="3600400" cy="27003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3568" y="6488668"/>
            <a:ext cx="8035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000" b="1" dirty="0" smtClean="0">
                <a:solidFill>
                  <a:srgbClr val="FFFF00"/>
                </a:solidFill>
                <a:cs typeface="Times New Roman" pitchFamily="18" charset="0"/>
              </a:rPr>
              <a:t>Звёздные россыпи: просмотр мультфильма «Тайны третьей планеты»</a:t>
            </a:r>
            <a:endParaRPr lang="ru-RU" sz="20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961135">
            <a:off x="4795328" y="3353548"/>
            <a:ext cx="4341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Космостарты: «Школа космонавтов»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9253315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trtyt :: &amp;Kcy;&amp;ucy;&amp;kcy;&amp;ocy;&amp;lcy;&amp;softcy;&amp;ncy;&amp;ycy;&amp;jcy; &amp;gcy;&amp;ocy;&amp;rcy;&amp;ocy;&amp;dcy; : &amp;Icy;&amp;gcy;&amp;rcy;&amp;acy; &amp;vcy; &amp;vcy;&amp;icy;&amp;rcy;&amp;tcy;&amp;ucy;&amp;acy;&amp;lcy;&amp;softcy;&amp;ncy;&amp;ycy;&amp;iecy; &amp;kcy;&amp;ucy;&amp;kcy;&amp;lcy;&amp;ycy; - &amp;icy;&amp;gcy;&amp;rcy;&amp;acy; &amp;ocy; &amp;mcy;&amp;ocy;&amp;dcy;&amp;iecy; - &amp;ocy;&amp;dcy;&amp;iecy;&amp;zhcy;&amp;dcy;&amp;iecy; &amp;icy; &amp;ocy;&amp;bcy;&amp;ocy;&amp;lcy;&amp;softcy;&amp;shchcy;&amp;iecy;&amp;ncy;&amp;icy;&amp;icy;, &amp;icy;&amp;gcy;&amp;rcy;&amp;acy; &amp;ocy; &amp;scy;&amp;tcy;&amp;icy;&amp;lcy;&amp;ie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1612"/>
            <a:ext cx="9144000" cy="5286388"/>
          </a:xfrm>
          <a:prstGeom prst="rect">
            <a:avLst/>
          </a:prstGeom>
          <a:noFill/>
        </p:spPr>
      </p:pic>
      <p:pic>
        <p:nvPicPr>
          <p:cNvPr id="6" name="Picture 4" descr="&amp;Mcy;&amp;ocy;&amp;bcy;&amp;icy;&amp;lcy;&amp;softcy;&amp;ncy;&amp;ycy;&amp;jcy; &amp;kcy;&amp;ocy;&amp;ncy;&amp;tcy;&amp;iecy;&amp;ncy;&amp;tcy; :: &amp;Mcy;&amp;ocy;&amp;bcy;&amp;icy;&amp;lcy;&amp;softcy;&amp;ncy;&amp;acy;&amp;yacy; &amp;acy;&amp;ncy;&amp;icy;&amp;mcy;&amp;acy;&amp;tscy;&amp;icy;&amp;yacy; :: &amp;Kcy;&amp;ocy;&amp;scy;&amp;mcy;&amp;ocy;&amp;s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57175" y="4543436"/>
            <a:ext cx="2057390" cy="2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b="1" dirty="0">
                <a:solidFill>
                  <a:srgbClr val="FFFF00"/>
                </a:solidFill>
              </a:rPr>
              <a:t>День </a:t>
            </a:r>
            <a:r>
              <a:rPr lang="ru-RU" sz="2600" b="1" dirty="0" smtClean="0">
                <a:solidFill>
                  <a:srgbClr val="FFFF00"/>
                </a:solidFill>
              </a:rPr>
              <a:t>3 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r>
              <a:rPr lang="ru-RU" sz="2600" b="1" dirty="0" smtClean="0">
                <a:solidFill>
                  <a:srgbClr val="FFFF00"/>
                </a:solidFill>
              </a:rPr>
              <a:t>АСТЕРОИД ГАГАРИНА</a:t>
            </a:r>
            <a:r>
              <a:rPr lang="ru-RU" sz="2600" b="1" dirty="0">
                <a:solidFill>
                  <a:srgbClr val="FFFF00"/>
                </a:solidFill>
              </a:rPr>
              <a:t/>
            </a:r>
            <a:br>
              <a:rPr lang="ru-RU" sz="2600" b="1" dirty="0">
                <a:solidFill>
                  <a:srgbClr val="FFFF00"/>
                </a:solidFill>
              </a:rPr>
            </a:br>
            <a:endParaRPr lang="ru-RU" sz="2600" dirty="0"/>
          </a:p>
        </p:txBody>
      </p:sp>
      <p:pic>
        <p:nvPicPr>
          <p:cNvPr id="1026" name="Picture 2" descr="F:\DCIM\100PHOTO\SAM_6874.JPG"/>
          <p:cNvPicPr>
            <a:picLocks noChangeAspect="1" noChangeArrowheads="1"/>
          </p:cNvPicPr>
          <p:nvPr/>
        </p:nvPicPr>
        <p:blipFill>
          <a:blip r:embed="rId5" cstate="print"/>
          <a:srcRect t="27086"/>
          <a:stretch>
            <a:fillRect/>
          </a:stretch>
        </p:blipFill>
        <p:spPr bwMode="auto">
          <a:xfrm rot="20675378">
            <a:off x="508163" y="2357863"/>
            <a:ext cx="4067944" cy="2224584"/>
          </a:xfrm>
          <a:prstGeom prst="rect">
            <a:avLst/>
          </a:prstGeom>
          <a:noFill/>
        </p:spPr>
      </p:pic>
      <p:pic>
        <p:nvPicPr>
          <p:cNvPr id="1027" name="Picture 3" descr="F:\DCIM\100PHOTO\SAM_6883.JPG"/>
          <p:cNvPicPr>
            <a:picLocks noChangeAspect="1" noChangeArrowheads="1"/>
          </p:cNvPicPr>
          <p:nvPr/>
        </p:nvPicPr>
        <p:blipFill>
          <a:blip r:embed="rId6" cstate="print"/>
          <a:srcRect t="31968"/>
          <a:stretch>
            <a:fillRect/>
          </a:stretch>
        </p:blipFill>
        <p:spPr bwMode="auto">
          <a:xfrm rot="1778422">
            <a:off x="4767375" y="2710202"/>
            <a:ext cx="4122689" cy="2110908"/>
          </a:xfrm>
          <a:prstGeom prst="rect">
            <a:avLst/>
          </a:prstGeom>
          <a:noFill/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rot="1698226">
            <a:off x="3764874" y="4518779"/>
            <a:ext cx="4125943" cy="54177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Космические встречи: Ю.А. Гагарин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20907707">
            <a:off x="1522663" y="4304319"/>
            <a:ext cx="235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Зарядка космонавтов</a:t>
            </a:r>
          </a:p>
        </p:txBody>
      </p:sp>
      <p:pic>
        <p:nvPicPr>
          <p:cNvPr id="1028" name="Picture 4" descr="F:\DCIM\100PHOTO\SAM_6910.JPG"/>
          <p:cNvPicPr>
            <a:picLocks noChangeAspect="1" noChangeArrowheads="1"/>
          </p:cNvPicPr>
          <p:nvPr/>
        </p:nvPicPr>
        <p:blipFill>
          <a:blip r:embed="rId7" cstate="print"/>
          <a:srcRect l="15674"/>
          <a:stretch>
            <a:fillRect/>
          </a:stretch>
        </p:blipFill>
        <p:spPr bwMode="auto">
          <a:xfrm rot="5400000">
            <a:off x="2239676" y="1760796"/>
            <a:ext cx="4713174" cy="419193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99792" y="6165304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Выход в открытый космос</a:t>
            </a:r>
          </a:p>
        </p:txBody>
      </p:sp>
    </p:spTree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4" grpId="1" build="p" animBg="1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trtyt :: &amp;Kcy;&amp;ucy;&amp;kcy;&amp;ocy;&amp;lcy;&amp;softcy;&amp;ncy;&amp;ycy;&amp;jcy; &amp;gcy;&amp;ocy;&amp;rcy;&amp;ocy;&amp;dcy; : &amp;Icy;&amp;gcy;&amp;rcy;&amp;acy; &amp;vcy; &amp;vcy;&amp;icy;&amp;rcy;&amp;tcy;&amp;ucy;&amp;acy;&amp;lcy;&amp;softcy;&amp;ncy;&amp;ycy;&amp;iecy; &amp;kcy;&amp;ucy;&amp;kcy;&amp;lcy;&amp;ycy; - &amp;icy;&amp;gcy;&amp;rcy;&amp;acy; &amp;ocy; &amp;mcy;&amp;ocy;&amp;dcy;&amp;iecy; - &amp;ocy;&amp;dcy;&amp;iecy;&amp;zhcy;&amp;dcy;&amp;iecy; &amp;icy; &amp;ocy;&amp;bcy;&amp;ocy;&amp;lcy;&amp;softcy;&amp;shchcy;&amp;iecy;&amp;ncy;&amp;icy;&amp;icy;, &amp;icy;&amp;gcy;&amp;rcy;&amp;acy; &amp;ocy; &amp;scy;&amp;tcy;&amp;icy;&amp;lcy;&amp;ie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71612"/>
            <a:ext cx="9144000" cy="5286388"/>
          </a:xfrm>
          <a:prstGeom prst="rect">
            <a:avLst/>
          </a:prstGeom>
          <a:noFill/>
        </p:spPr>
      </p:pic>
      <p:pic>
        <p:nvPicPr>
          <p:cNvPr id="6" name="Picture 4" descr="&amp;Mcy;&amp;ocy;&amp;bcy;&amp;icy;&amp;lcy;&amp;softcy;&amp;ncy;&amp;ycy;&amp;jcy; &amp;kcy;&amp;ocy;&amp;ncy;&amp;tcy;&amp;iecy;&amp;ncy;&amp;tcy; :: &amp;Mcy;&amp;ocy;&amp;bcy;&amp;icy;&amp;lcy;&amp;softcy;&amp;ncy;&amp;acy;&amp;yacy; &amp;acy;&amp;ncy;&amp;icy;&amp;mcy;&amp;acy;&amp;tscy;&amp;icy;&amp;yacy; :: &amp;Kcy;&amp;ocy;&amp;scy;&amp;mcy;&amp;ocy;&amp;s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57175" y="4543436"/>
            <a:ext cx="2057390" cy="2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1" y="428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FFFF00"/>
                </a:solidFill>
              </a:rPr>
              <a:t>День 4</a:t>
            </a:r>
            <a:br>
              <a:rPr lang="ru-RU" sz="2900" b="1" dirty="0">
                <a:solidFill>
                  <a:srgbClr val="FFFF00"/>
                </a:solidFill>
              </a:rPr>
            </a:br>
            <a:r>
              <a:rPr lang="ru-RU" sz="2900" b="1" dirty="0" smtClean="0">
                <a:solidFill>
                  <a:srgbClr val="FFFF00"/>
                </a:solidFill>
              </a:rPr>
              <a:t>ПЛАНЕТА ОТЕЧЕСТВО</a:t>
            </a: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endParaRPr lang="ru-RU" dirty="0"/>
          </a:p>
        </p:txBody>
      </p:sp>
      <p:pic>
        <p:nvPicPr>
          <p:cNvPr id="10" name="Picture 4" descr="C:\Users\User\Desktop\Площадка.Вопросы.Лекции\1-4 дни\SAM_695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784" y="1600200"/>
            <a:ext cx="6534431" cy="4525963"/>
          </a:xfrm>
          <a:prstGeom prst="rect">
            <a:avLst/>
          </a:prstGeom>
          <a:noFill/>
        </p:spPr>
      </p:pic>
      <p:pic>
        <p:nvPicPr>
          <p:cNvPr id="11" name="Picture 3" descr="C:\Users\User\Desktop\Площадка.Вопросы.Лекции\1-4 дни\SAM_69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628800"/>
            <a:ext cx="6552728" cy="4536504"/>
          </a:xfrm>
          <a:prstGeom prst="rect">
            <a:avLst/>
          </a:prstGeom>
          <a:noFill/>
        </p:spPr>
      </p:pic>
      <p:pic>
        <p:nvPicPr>
          <p:cNvPr id="12" name="Picture 2" descr="C:\Users\User\Desktop\Площадка.Вопросы.Лекции\1-4 дни\SAM_69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628800"/>
            <a:ext cx="6480720" cy="4536504"/>
          </a:xfrm>
          <a:prstGeom prst="rect">
            <a:avLst/>
          </a:prstGeom>
          <a:noFill/>
        </p:spPr>
      </p:pic>
      <p:pic>
        <p:nvPicPr>
          <p:cNvPr id="13" name="Содержимое 6" descr="SAM_694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331640" y="1628800"/>
            <a:ext cx="6552728" cy="4536504"/>
          </a:xfrm>
          <a:prstGeom prst="rect">
            <a:avLst/>
          </a:prstGeom>
          <a:ln>
            <a:gradFill>
              <a:gsLst>
                <a:gs pos="0">
                  <a:srgbClr val="99FF33"/>
                </a:gs>
                <a:gs pos="50000">
                  <a:schemeClr val="bg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4581128"/>
            <a:ext cx="83529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Велопробег, посвящённый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Дню России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6791229"/>
      </p:ext>
    </p:extLst>
  </p:cSld>
  <p:clrMapOvr>
    <a:masterClrMapping/>
  </p:clrMapOvr>
  <p:transition advClick="0" advTm="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ш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ш4</Template>
  <TotalTime>2530</TotalTime>
  <Words>386</Words>
  <Application>Microsoft Office PowerPoint</Application>
  <PresentationFormat>Экран (4:3)</PresentationFormat>
  <Paragraphs>101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ш4</vt:lpstr>
      <vt:lpstr>   МКОУ  «Святославская СОШ» ЭПАС -2015  экспериментальный полёт «Аполлон» - «Союз»  </vt:lpstr>
      <vt:lpstr>Информационное поле</vt:lpstr>
      <vt:lpstr>Информационное поле</vt:lpstr>
      <vt:lpstr>   Экипаж «Аполлон» - «Союз»  </vt:lpstr>
      <vt:lpstr>Команда штурманов</vt:lpstr>
      <vt:lpstr>Слайд 6</vt:lpstr>
      <vt:lpstr>Слайд 7</vt:lpstr>
      <vt:lpstr>День 3  АСТЕРОИД ГАГАРИНА </vt:lpstr>
      <vt:lpstr>День 4 ПЛАНЕТА ОТЕЧЕСТВО </vt:lpstr>
      <vt:lpstr>День 4 ПЛАНЕТА ОТЕЧЕСТВО </vt:lpstr>
      <vt:lpstr>День 5  ПЛАНЕТА ЧАЙКА </vt:lpstr>
      <vt:lpstr>День 5  ПЛАНЕТА ЧАЙКА </vt:lpstr>
      <vt:lpstr>Слайд 13</vt:lpstr>
      <vt:lpstr>Слайд 14</vt:lpstr>
      <vt:lpstr>День 7  ВЫХОД В ОТКРЫТЫЙ КОСМОС</vt:lpstr>
      <vt:lpstr>День 8  МАЛАЯ ПЛАНЕТА ПОПОВИЧА </vt:lpstr>
      <vt:lpstr>День 9 ВЫХОД В ОТКРЫТЫЙ КОСМОС</vt:lpstr>
      <vt:lpstr>День 10 ПЛАНЕТА ПАМЯТЬ </vt:lpstr>
      <vt:lpstr>День 11 КРАТЕР ТИТОВА </vt:lpstr>
      <vt:lpstr>День 12  КРАТЕР ДОБРОВОЛЬСКОГО </vt:lpstr>
      <vt:lpstr>День 13  ВЫХОД В ОТКРЫТЫЙ КОСМОС </vt:lpstr>
      <vt:lpstr>День 14 КРАТЕР БЕЛЯЕВА </vt:lpstr>
      <vt:lpstr> День 15  АЛМАЗЫ БЫКОВСКОГО </vt:lpstr>
      <vt:lpstr> День 16  АСТЕРОИД КОМАРОВА </vt:lpstr>
      <vt:lpstr>Слайд 25</vt:lpstr>
      <vt:lpstr>Слайд 26</vt:lpstr>
      <vt:lpstr>Слайд 27</vt:lpstr>
      <vt:lpstr>Слайд 28</vt:lpstr>
      <vt:lpstr>  День 18 КАТАПУЛЬТИРОВАНИЕ НА ЗЕМЛЮ 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75</cp:revision>
  <dcterms:created xsi:type="dcterms:W3CDTF">2015-06-03T15:07:43Z</dcterms:created>
  <dcterms:modified xsi:type="dcterms:W3CDTF">2016-01-22T09:04:39Z</dcterms:modified>
</cp:coreProperties>
</file>