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1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9F997541-D625-462F-AC14-05E778278274}" type="datetimeFigureOut">
              <a:rPr lang="ru-RU" smtClean="0"/>
              <a:pPr/>
              <a:t>10.12.2015</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9B076DD1-5FAF-423E-8375-D7B502BE8BEC}"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F997541-D625-462F-AC14-05E778278274}" type="datetimeFigureOut">
              <a:rPr lang="ru-RU" smtClean="0"/>
              <a:pPr/>
              <a:t>10.12.2015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B076DD1-5FAF-423E-8375-D7B502BE8BEC}"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F997541-D625-462F-AC14-05E778278274}" type="datetimeFigureOut">
              <a:rPr lang="ru-RU" smtClean="0"/>
              <a:pPr/>
              <a:t>10.12.2015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B076DD1-5FAF-423E-8375-D7B502BE8BEC}"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9F997541-D625-462F-AC14-05E778278274}" type="datetimeFigureOut">
              <a:rPr lang="ru-RU" smtClean="0"/>
              <a:pPr/>
              <a:t>10.12.2015</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9B076DD1-5FAF-423E-8375-D7B502BE8BEC}"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9F997541-D625-462F-AC14-05E778278274}" type="datetimeFigureOut">
              <a:rPr lang="ru-RU" smtClean="0"/>
              <a:pPr/>
              <a:t>10.12.2015</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9B076DD1-5FAF-423E-8375-D7B502BE8BEC}"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9F997541-D625-462F-AC14-05E778278274}" type="datetimeFigureOut">
              <a:rPr lang="ru-RU" smtClean="0"/>
              <a:pPr/>
              <a:t>10.12.2015</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9B076DD1-5FAF-423E-8375-D7B502BE8BEC}"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9F997541-D625-462F-AC14-05E778278274}" type="datetimeFigureOut">
              <a:rPr lang="ru-RU" smtClean="0"/>
              <a:pPr/>
              <a:t>10.12.2015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9B076DD1-5FAF-423E-8375-D7B502BE8BEC}"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9F997541-D625-462F-AC14-05E778278274}" type="datetimeFigureOut">
              <a:rPr lang="ru-RU" smtClean="0"/>
              <a:pPr/>
              <a:t>10.12.2015</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B076DD1-5FAF-423E-8375-D7B502BE8BEC}"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9F997541-D625-462F-AC14-05E778278274}" type="datetimeFigureOut">
              <a:rPr lang="ru-RU" smtClean="0"/>
              <a:pPr/>
              <a:t>10.12.2015</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B076DD1-5FAF-423E-8375-D7B502BE8BEC}"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9F997541-D625-462F-AC14-05E778278274}" type="datetimeFigureOut">
              <a:rPr lang="ru-RU" smtClean="0"/>
              <a:pPr/>
              <a:t>10.12.2015</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B076DD1-5FAF-423E-8375-D7B502BE8BEC}"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9F997541-D625-462F-AC14-05E778278274}" type="datetimeFigureOut">
              <a:rPr lang="ru-RU" smtClean="0"/>
              <a:pPr/>
              <a:t>10.12.2015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9B076DD1-5FAF-423E-8375-D7B502BE8BEC}"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9F997541-D625-462F-AC14-05E778278274}" type="datetimeFigureOut">
              <a:rPr lang="ru-RU" smtClean="0"/>
              <a:pPr/>
              <a:t>10.12.2015</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9B076DD1-5FAF-423E-8375-D7B502BE8BEC}"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332656"/>
            <a:ext cx="8532440" cy="923330"/>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r>
              <a:rPr lang="en-US"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St. Petersburg</a:t>
            </a:r>
            <a:endParaRPr lang="ru-RU"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8196" name="Picture 4" descr="http://www.ruscaokulu.com/FileUpload/ks233550/Resim/st.jpg"/>
          <p:cNvPicPr>
            <a:picLocks noChangeAspect="1" noChangeArrowheads="1"/>
          </p:cNvPicPr>
          <p:nvPr/>
        </p:nvPicPr>
        <p:blipFill>
          <a:blip r:embed="rId2"/>
          <a:srcRect/>
          <a:stretch>
            <a:fillRect/>
          </a:stretch>
        </p:blipFill>
        <p:spPr bwMode="auto">
          <a:xfrm>
            <a:off x="928662" y="1285860"/>
            <a:ext cx="7620000" cy="5153026"/>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8748464" cy="1631216"/>
          </a:xfrm>
          <a:prstGeom prst="rect">
            <a:avLst/>
          </a:prstGeom>
        </p:spPr>
        <p:txBody>
          <a:bodyPr wrap="square">
            <a:spAutoFit/>
          </a:bodyPr>
          <a:lstStyle/>
          <a:p>
            <a:r>
              <a:rPr lang="en-US" sz="2000" b="1" dirty="0" smtClean="0"/>
              <a:t>St Petersburg is the second largest city of Russia and one of the world’s major cities. It's a relatively young city, by both Russian and European standards, and was only founded in 1703 by Tsar Peter the Great. Despite its short life so far, Petersburg has a rich and exciting history. The city has always bustled with life and intrigue, revolution and mystery</a:t>
            </a:r>
            <a:endParaRPr lang="ru-RU" sz="2000" b="1" dirty="0"/>
          </a:p>
        </p:txBody>
      </p:sp>
      <p:pic>
        <p:nvPicPr>
          <p:cNvPr id="1026" name="Picture 2" descr="C:\Users\Лена\Downloads\108811533_large_0930885c7f2efea147d8acd80dbc5f17.jpg"/>
          <p:cNvPicPr>
            <a:picLocks noChangeAspect="1" noChangeArrowheads="1"/>
          </p:cNvPicPr>
          <p:nvPr/>
        </p:nvPicPr>
        <p:blipFill>
          <a:blip r:embed="rId2" cstate="print"/>
          <a:srcRect/>
          <a:stretch>
            <a:fillRect/>
          </a:stretch>
        </p:blipFill>
        <p:spPr bwMode="auto">
          <a:xfrm>
            <a:off x="214282" y="4071942"/>
            <a:ext cx="4348038" cy="260594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027" name="Picture 3" descr="C:\Users\Лена\Downloads\p16to25nrh1tqiron19sb1oam0v1.jpg"/>
          <p:cNvPicPr>
            <a:picLocks noChangeAspect="1" noChangeArrowheads="1"/>
          </p:cNvPicPr>
          <p:nvPr/>
        </p:nvPicPr>
        <p:blipFill>
          <a:blip r:embed="rId3" cstate="print"/>
          <a:srcRect/>
          <a:stretch>
            <a:fillRect/>
          </a:stretch>
        </p:blipFill>
        <p:spPr bwMode="auto">
          <a:xfrm rot="169499">
            <a:off x="4563990" y="1881667"/>
            <a:ext cx="4499992" cy="3358075"/>
          </a:xfrm>
          <a:prstGeom prst="rect">
            <a:avLst/>
          </a:prstGeom>
          <a:noFill/>
        </p:spPr>
      </p:pic>
      <p:pic>
        <p:nvPicPr>
          <p:cNvPr id="1028" name="Picture 4" descr="C:\Users\Лена\Downloads\наводнение.jpg"/>
          <p:cNvPicPr>
            <a:picLocks noChangeAspect="1" noChangeArrowheads="1"/>
          </p:cNvPicPr>
          <p:nvPr/>
        </p:nvPicPr>
        <p:blipFill>
          <a:blip r:embed="rId4" cstate="print"/>
          <a:srcRect/>
          <a:stretch>
            <a:fillRect/>
          </a:stretch>
        </p:blipFill>
        <p:spPr bwMode="auto">
          <a:xfrm>
            <a:off x="323528" y="1700808"/>
            <a:ext cx="3628877" cy="2462452"/>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8964488" cy="3231654"/>
          </a:xfrm>
          <a:prstGeom prst="rect">
            <a:avLst/>
          </a:prstGeom>
        </p:spPr>
        <p:txBody>
          <a:bodyPr wrap="square">
            <a:spAutoFit/>
          </a:bodyPr>
          <a:lstStyle/>
          <a:p>
            <a:r>
              <a:rPr lang="en-US" sz="2400" b="1" dirty="0" smtClean="0">
                <a:solidFill>
                  <a:srgbClr val="FF0000"/>
                </a:solidFill>
              </a:rPr>
              <a:t>White Night </a:t>
            </a:r>
            <a:r>
              <a:rPr lang="en-US" sz="2000" b="1" dirty="0" smtClean="0"/>
              <a:t>starts in May, when the city finally succumbs to spring and the parks are filled with flowering trees, but mid-June is peak time, when the sun slumps lazily towards the horizon, but never fully sets. Technically speaking the so-called "White Nights" are not unique to St Petersburg, but only here have the northern nights received such a poetic acclaim. What could be more romantic than walking along rivers and canals when night is as bright as early evening? It is the world's only metropolis where such a phenomenon takes place every summer. Every year there are days when the downtown St Petersburg is full of people, even at night. It is a great time for those in love.</a:t>
            </a:r>
            <a:endParaRPr lang="en-US" sz="2000" b="1" dirty="0"/>
          </a:p>
        </p:txBody>
      </p:sp>
      <p:pic>
        <p:nvPicPr>
          <p:cNvPr id="2050" name="Picture 2" descr="C:\Users\Лена\Downloads\101.jpg"/>
          <p:cNvPicPr>
            <a:picLocks noChangeAspect="1" noChangeArrowheads="1"/>
          </p:cNvPicPr>
          <p:nvPr/>
        </p:nvPicPr>
        <p:blipFill>
          <a:blip r:embed="rId2" cstate="print"/>
          <a:srcRect/>
          <a:stretch>
            <a:fillRect/>
          </a:stretch>
        </p:blipFill>
        <p:spPr bwMode="auto">
          <a:xfrm>
            <a:off x="0" y="4023177"/>
            <a:ext cx="3779764" cy="2834823"/>
          </a:xfrm>
          <a:prstGeom prst="rect">
            <a:avLst/>
          </a:prstGeom>
          <a:noFill/>
        </p:spPr>
      </p:pic>
      <p:pic>
        <p:nvPicPr>
          <p:cNvPr id="2051" name="Picture 3" descr="C:\Users\Лена\Downloads\f13e658d042d.jpg"/>
          <p:cNvPicPr>
            <a:picLocks noChangeAspect="1" noChangeArrowheads="1"/>
          </p:cNvPicPr>
          <p:nvPr/>
        </p:nvPicPr>
        <p:blipFill>
          <a:blip r:embed="rId3" cstate="print"/>
          <a:srcRect/>
          <a:stretch>
            <a:fillRect/>
          </a:stretch>
        </p:blipFill>
        <p:spPr bwMode="auto">
          <a:xfrm>
            <a:off x="4860032" y="4040628"/>
            <a:ext cx="3756496" cy="2817372"/>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Лена\Downloads\picturecontent-pid-32fa81.jpg"/>
          <p:cNvPicPr>
            <a:picLocks noChangeAspect="1" noChangeArrowheads="1"/>
          </p:cNvPicPr>
          <p:nvPr/>
        </p:nvPicPr>
        <p:blipFill>
          <a:blip r:embed="rId2" cstate="print"/>
          <a:srcRect/>
          <a:stretch>
            <a:fillRect/>
          </a:stretch>
        </p:blipFill>
        <p:spPr bwMode="auto">
          <a:xfrm>
            <a:off x="0" y="0"/>
            <a:ext cx="7344816" cy="3110117"/>
          </a:xfrm>
          <a:prstGeom prst="rect">
            <a:avLst/>
          </a:prstGeom>
          <a:noFill/>
        </p:spPr>
      </p:pic>
      <p:pic>
        <p:nvPicPr>
          <p:cNvPr id="3075" name="Picture 3" descr="C:\Users\Лена\Downloads\b828e6e694daeac9d704f746aa2f117c.jpg"/>
          <p:cNvPicPr>
            <a:picLocks noChangeAspect="1" noChangeArrowheads="1"/>
          </p:cNvPicPr>
          <p:nvPr/>
        </p:nvPicPr>
        <p:blipFill>
          <a:blip r:embed="rId3" cstate="print"/>
          <a:srcRect/>
          <a:stretch>
            <a:fillRect/>
          </a:stretch>
        </p:blipFill>
        <p:spPr bwMode="auto">
          <a:xfrm>
            <a:off x="0" y="3212976"/>
            <a:ext cx="8964488" cy="3645024"/>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2123658"/>
          </a:xfrm>
          <a:prstGeom prst="rect">
            <a:avLst/>
          </a:prstGeom>
        </p:spPr>
        <p:txBody>
          <a:bodyPr wrap="square">
            <a:spAutoFit/>
          </a:bodyPr>
          <a:lstStyle/>
          <a:p>
            <a:r>
              <a:rPr lang="en-US" sz="2400" dirty="0" err="1" smtClean="0">
                <a:solidFill>
                  <a:srgbClr val="FF0000"/>
                </a:solidFill>
              </a:rPr>
              <a:t>Nevsky</a:t>
            </a:r>
            <a:r>
              <a:rPr lang="en-US" sz="2400" dirty="0" smtClean="0">
                <a:solidFill>
                  <a:srgbClr val="FF0000"/>
                </a:solidFill>
              </a:rPr>
              <a:t> Prospect </a:t>
            </a:r>
            <a:r>
              <a:rPr lang="en-US" b="1" dirty="0" smtClean="0"/>
              <a:t>is St. Petersburg’s main avenue and one of the best-known streets in Russia. Cutting through the historical center of the city, it runs from the Admiralty to the Moscow Railway Station and then, after a slight kink, to the Alexander </a:t>
            </a:r>
            <a:r>
              <a:rPr lang="en-US" b="1" dirty="0" err="1" smtClean="0"/>
              <a:t>Nevsky</a:t>
            </a:r>
            <a:r>
              <a:rPr lang="en-US" b="1" dirty="0" smtClean="0"/>
              <a:t> Monastery. In the very first days of St. Petersburg it was simply the beginning of the road to the ancient city of Novgorod, but it quickly became adorned with beautiful buildings, squares and bridges and became the very center of the bustling, rapidly growing city.</a:t>
            </a:r>
            <a:endParaRPr lang="en-US" b="1" dirty="0"/>
          </a:p>
        </p:txBody>
      </p:sp>
      <p:pic>
        <p:nvPicPr>
          <p:cNvPr id="4098" name="Picture 2" descr="C:\Users\Лена\Downloads\2.jpg"/>
          <p:cNvPicPr>
            <a:picLocks noChangeAspect="1" noChangeArrowheads="1"/>
          </p:cNvPicPr>
          <p:nvPr/>
        </p:nvPicPr>
        <p:blipFill>
          <a:blip r:embed="rId2" cstate="print"/>
          <a:srcRect/>
          <a:stretch>
            <a:fillRect/>
          </a:stretch>
        </p:blipFill>
        <p:spPr bwMode="auto">
          <a:xfrm>
            <a:off x="1" y="3645024"/>
            <a:ext cx="4283967" cy="3212975"/>
          </a:xfrm>
          <a:prstGeom prst="rect">
            <a:avLst/>
          </a:prstGeom>
          <a:noFill/>
        </p:spPr>
      </p:pic>
      <p:pic>
        <p:nvPicPr>
          <p:cNvPr id="4100" name="Picture 4" descr="C:\Users\Лена\Downloads\P6.jpg"/>
          <p:cNvPicPr>
            <a:picLocks noChangeAspect="1" noChangeArrowheads="1"/>
          </p:cNvPicPr>
          <p:nvPr/>
        </p:nvPicPr>
        <p:blipFill>
          <a:blip r:embed="rId3" cstate="print"/>
          <a:srcRect/>
          <a:stretch>
            <a:fillRect/>
          </a:stretch>
        </p:blipFill>
        <p:spPr bwMode="auto">
          <a:xfrm>
            <a:off x="4458110" y="1844824"/>
            <a:ext cx="4685890" cy="2924944"/>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Лена\Downloads\nevskiy_1024.jpg"/>
          <p:cNvPicPr>
            <a:picLocks noChangeAspect="1" noChangeArrowheads="1"/>
          </p:cNvPicPr>
          <p:nvPr/>
        </p:nvPicPr>
        <p:blipFill>
          <a:blip r:embed="rId2" cstate="print"/>
          <a:srcRect/>
          <a:stretch>
            <a:fillRect/>
          </a:stretch>
        </p:blipFill>
        <p:spPr bwMode="auto">
          <a:xfrm>
            <a:off x="0" y="3861048"/>
            <a:ext cx="4480116" cy="2996952"/>
          </a:xfrm>
          <a:prstGeom prst="rect">
            <a:avLst/>
          </a:prstGeom>
          <a:noFill/>
        </p:spPr>
      </p:pic>
      <p:pic>
        <p:nvPicPr>
          <p:cNvPr id="5123" name="Picture 3" descr="C:\Users\Лена\Downloads\OjwhZdthvBc.jpg"/>
          <p:cNvPicPr>
            <a:picLocks noChangeAspect="1" noChangeArrowheads="1"/>
          </p:cNvPicPr>
          <p:nvPr/>
        </p:nvPicPr>
        <p:blipFill>
          <a:blip r:embed="rId3" cstate="print"/>
          <a:srcRect/>
          <a:stretch>
            <a:fillRect/>
          </a:stretch>
        </p:blipFill>
        <p:spPr bwMode="auto">
          <a:xfrm>
            <a:off x="4540561" y="0"/>
            <a:ext cx="4603439" cy="3068960"/>
          </a:xfrm>
          <a:prstGeom prst="rect">
            <a:avLst/>
          </a:prstGeom>
          <a:noFill/>
        </p:spPr>
      </p:pic>
      <p:pic>
        <p:nvPicPr>
          <p:cNvPr id="5124" name="Picture 4" descr="C:\Users\Лена\Downloads\65015.jpg"/>
          <p:cNvPicPr>
            <a:picLocks noChangeAspect="1" noChangeArrowheads="1"/>
          </p:cNvPicPr>
          <p:nvPr/>
        </p:nvPicPr>
        <p:blipFill>
          <a:blip r:embed="rId4" cstate="print"/>
          <a:srcRect/>
          <a:stretch>
            <a:fillRect/>
          </a:stretch>
        </p:blipFill>
        <p:spPr bwMode="auto">
          <a:xfrm>
            <a:off x="5004048" y="3753036"/>
            <a:ext cx="4139952" cy="3104964"/>
          </a:xfrm>
          <a:prstGeom prst="rect">
            <a:avLst/>
          </a:prstGeom>
          <a:noFill/>
        </p:spPr>
      </p:pic>
      <p:pic>
        <p:nvPicPr>
          <p:cNvPr id="5125" name="Picture 5" descr="C:\Users\Лена\Downloads\63.jpg"/>
          <p:cNvPicPr>
            <a:picLocks noChangeAspect="1" noChangeArrowheads="1"/>
          </p:cNvPicPr>
          <p:nvPr/>
        </p:nvPicPr>
        <p:blipFill>
          <a:blip r:embed="rId5" cstate="print"/>
          <a:srcRect/>
          <a:stretch>
            <a:fillRect/>
          </a:stretch>
        </p:blipFill>
        <p:spPr bwMode="auto">
          <a:xfrm>
            <a:off x="0" y="0"/>
            <a:ext cx="4481339" cy="3033867"/>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2616101"/>
          </a:xfrm>
          <a:prstGeom prst="rect">
            <a:avLst/>
          </a:prstGeom>
        </p:spPr>
        <p:txBody>
          <a:bodyPr wrap="square">
            <a:spAutoFit/>
          </a:bodyPr>
          <a:lstStyle/>
          <a:p>
            <a:r>
              <a:rPr lang="en-US" sz="2400" dirty="0" smtClean="0">
                <a:solidFill>
                  <a:srgbClr val="FF0000"/>
                </a:solidFill>
              </a:rPr>
              <a:t>The Bronze Horseman</a:t>
            </a:r>
            <a:r>
              <a:rPr lang="en-US" dirty="0" smtClean="0"/>
              <a:t>, </a:t>
            </a:r>
            <a:r>
              <a:rPr lang="en-US" sz="2000" b="1" dirty="0" smtClean="0"/>
              <a:t>an impressive monument to the founder of St Petersburg, Peter the Great, stands on </a:t>
            </a:r>
            <a:r>
              <a:rPr lang="en-US" sz="2000" b="1" dirty="0" err="1" smtClean="0"/>
              <a:t>Senatskaia</a:t>
            </a:r>
            <a:r>
              <a:rPr lang="en-US" sz="2000" b="1" dirty="0" smtClean="0"/>
              <a:t> </a:t>
            </a:r>
            <a:r>
              <a:rPr lang="en-US" sz="2000" b="1" dirty="0" err="1" smtClean="0"/>
              <a:t>Ploschad</a:t>
            </a:r>
            <a:r>
              <a:rPr lang="en-US" sz="2000" b="1" dirty="0" smtClean="0"/>
              <a:t>' (Square), facing the Neva River.</a:t>
            </a:r>
            <a:br>
              <a:rPr lang="en-US" sz="2000" b="1" dirty="0" smtClean="0"/>
            </a:br>
            <a:r>
              <a:rPr lang="en-US" sz="2000" b="1" dirty="0" smtClean="0"/>
              <a:t>The monument was built by order of the Empress Catherine the Great as a tribute to her famous predecessor on the Russian throne, Peter the Great. </a:t>
            </a:r>
            <a:br>
              <a:rPr lang="en-US" sz="2000" b="1" dirty="0" smtClean="0"/>
            </a:br>
            <a:r>
              <a:rPr lang="en-US" sz="2000" b="1" dirty="0" smtClean="0"/>
              <a:t>This statue of Peter the Great</a:t>
            </a:r>
            <a:r>
              <a:rPr lang="ru-RU" sz="2000" b="1" dirty="0" smtClean="0"/>
              <a:t> </a:t>
            </a:r>
            <a:r>
              <a:rPr lang="en-US" sz="2000" b="1" dirty="0" smtClean="0"/>
              <a:t>was created by the famous French sculptor Etienne Maurice Falconet. The pedestal is made of a single piece of red granite molded into the shape of a cliff.</a:t>
            </a:r>
            <a:endParaRPr lang="ru-RU" sz="2000" b="1" dirty="0"/>
          </a:p>
        </p:txBody>
      </p:sp>
      <p:pic>
        <p:nvPicPr>
          <p:cNvPr id="6146" name="Picture 2" descr="C:\Users\Лена\Downloads\1369336_634681128897232500.jpg"/>
          <p:cNvPicPr>
            <a:picLocks noChangeAspect="1" noChangeArrowheads="1"/>
          </p:cNvPicPr>
          <p:nvPr/>
        </p:nvPicPr>
        <p:blipFill>
          <a:blip r:embed="rId2" cstate="print"/>
          <a:srcRect/>
          <a:stretch>
            <a:fillRect/>
          </a:stretch>
        </p:blipFill>
        <p:spPr bwMode="auto">
          <a:xfrm>
            <a:off x="0" y="3164569"/>
            <a:ext cx="4924574" cy="3693431"/>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Лена\Downloads\e24a3d21d1562381392349e4f476c083.jpg"/>
          <p:cNvPicPr>
            <a:picLocks noChangeAspect="1" noChangeArrowheads="1"/>
          </p:cNvPicPr>
          <p:nvPr/>
        </p:nvPicPr>
        <p:blipFill>
          <a:blip r:embed="rId2" cstate="print"/>
          <a:srcRect/>
          <a:stretch>
            <a:fillRect/>
          </a:stretch>
        </p:blipFill>
        <p:spPr bwMode="auto">
          <a:xfrm>
            <a:off x="0" y="0"/>
            <a:ext cx="4860032" cy="3250147"/>
          </a:xfrm>
          <a:prstGeom prst="rect">
            <a:avLst/>
          </a:prstGeom>
          <a:noFill/>
        </p:spPr>
      </p:pic>
      <p:pic>
        <p:nvPicPr>
          <p:cNvPr id="7171" name="Picture 3" descr="C:\Users\Лена\Downloads\i120_1208_2a_a1a58511dc70.jpg"/>
          <p:cNvPicPr>
            <a:picLocks noChangeAspect="1" noChangeArrowheads="1"/>
          </p:cNvPicPr>
          <p:nvPr/>
        </p:nvPicPr>
        <p:blipFill>
          <a:blip r:embed="rId3" cstate="print"/>
          <a:srcRect/>
          <a:stretch>
            <a:fillRect/>
          </a:stretch>
        </p:blipFill>
        <p:spPr bwMode="auto">
          <a:xfrm>
            <a:off x="5004048" y="3592612"/>
            <a:ext cx="4139952" cy="3265387"/>
          </a:xfrm>
          <a:prstGeom prst="rect">
            <a:avLst/>
          </a:prstGeom>
          <a:noFill/>
        </p:spPr>
      </p:pic>
      <p:pic>
        <p:nvPicPr>
          <p:cNvPr id="7172" name="Picture 4" descr="C:\Users\Лена\Downloads\IMG_05787676445656.jpg"/>
          <p:cNvPicPr>
            <a:picLocks noChangeAspect="1" noChangeArrowheads="1"/>
          </p:cNvPicPr>
          <p:nvPr/>
        </p:nvPicPr>
        <p:blipFill>
          <a:blip r:embed="rId4" cstate="print"/>
          <a:srcRect/>
          <a:stretch>
            <a:fillRect/>
          </a:stretch>
        </p:blipFill>
        <p:spPr bwMode="auto">
          <a:xfrm>
            <a:off x="179512" y="3591018"/>
            <a:ext cx="4355975" cy="3266982"/>
          </a:xfrm>
          <a:prstGeom prst="rect">
            <a:avLst/>
          </a:prstGeom>
          <a:noFill/>
        </p:spPr>
      </p:pic>
      <p:pic>
        <p:nvPicPr>
          <p:cNvPr id="7173" name="Picture 5" descr="C:\Users\Лена\Downloads\1423661164_241.jpg"/>
          <p:cNvPicPr>
            <a:picLocks noChangeAspect="1" noChangeArrowheads="1"/>
          </p:cNvPicPr>
          <p:nvPr/>
        </p:nvPicPr>
        <p:blipFill>
          <a:blip r:embed="rId5" cstate="print"/>
          <a:srcRect/>
          <a:stretch>
            <a:fillRect/>
          </a:stretch>
        </p:blipFill>
        <p:spPr bwMode="auto">
          <a:xfrm>
            <a:off x="5616179" y="0"/>
            <a:ext cx="3527821" cy="334214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42976" y="1214422"/>
            <a:ext cx="6786610" cy="4062651"/>
          </a:xfrm>
          <a:prstGeom prst="rect">
            <a:avLst/>
          </a:prstGeom>
        </p:spPr>
        <p:txBody>
          <a:bodyPr wrap="square">
            <a:spAutoFit/>
          </a:bodyPr>
          <a:lstStyle/>
          <a:p>
            <a:r>
              <a:rPr lang="ru-RU" sz="2400" b="1" dirty="0" smtClean="0">
                <a:solidFill>
                  <a:srgbClr val="FF0000"/>
                </a:solidFill>
              </a:rPr>
              <a:t>Санкт-Петербург - гранитный город,</a:t>
            </a:r>
            <a:br>
              <a:rPr lang="ru-RU" sz="2400" b="1" dirty="0" smtClean="0">
                <a:solidFill>
                  <a:srgbClr val="FF0000"/>
                </a:solidFill>
              </a:rPr>
            </a:br>
            <a:r>
              <a:rPr lang="ru-RU" sz="2400" b="1" dirty="0" smtClean="0">
                <a:solidFill>
                  <a:srgbClr val="FF0000"/>
                </a:solidFill>
              </a:rPr>
              <a:t>Взнесенный Словом над Невой,</a:t>
            </a:r>
            <a:br>
              <a:rPr lang="ru-RU" sz="2400" b="1" dirty="0" smtClean="0">
                <a:solidFill>
                  <a:srgbClr val="FF0000"/>
                </a:solidFill>
              </a:rPr>
            </a:br>
            <a:r>
              <a:rPr lang="ru-RU" sz="2400" b="1" dirty="0" smtClean="0">
                <a:solidFill>
                  <a:srgbClr val="FF0000"/>
                </a:solidFill>
              </a:rPr>
              <a:t>Где небосвод давно распорот</a:t>
            </a:r>
            <a:br>
              <a:rPr lang="ru-RU" sz="2400" b="1" dirty="0" smtClean="0">
                <a:solidFill>
                  <a:srgbClr val="FF0000"/>
                </a:solidFill>
              </a:rPr>
            </a:br>
            <a:r>
              <a:rPr lang="ru-RU" sz="2400" b="1" dirty="0" smtClean="0">
                <a:solidFill>
                  <a:srgbClr val="FF0000"/>
                </a:solidFill>
              </a:rPr>
              <a:t>Адмиралтейскою иглой</a:t>
            </a:r>
            <a:r>
              <a:rPr lang="ru-RU" sz="2400" b="1" dirty="0" smtClean="0">
                <a:solidFill>
                  <a:srgbClr val="FF0000"/>
                </a:solidFill>
              </a:rPr>
              <a:t>!</a:t>
            </a:r>
          </a:p>
          <a:p>
            <a:r>
              <a:rPr lang="ru-RU" sz="2400" b="1" dirty="0" smtClean="0">
                <a:solidFill>
                  <a:srgbClr val="FF0000"/>
                </a:solidFill>
              </a:rPr>
              <a:t>Как </a:t>
            </a:r>
            <a:r>
              <a:rPr lang="ru-RU" sz="2400" b="1" dirty="0" smtClean="0">
                <a:solidFill>
                  <a:srgbClr val="FF0000"/>
                </a:solidFill>
              </a:rPr>
              <a:t>явь, вплелись в твои туманы</a:t>
            </a:r>
            <a:br>
              <a:rPr lang="ru-RU" sz="2400" b="1" dirty="0" smtClean="0">
                <a:solidFill>
                  <a:srgbClr val="FF0000"/>
                </a:solidFill>
              </a:rPr>
            </a:br>
            <a:r>
              <a:rPr lang="ru-RU" sz="2400" b="1" dirty="0" smtClean="0">
                <a:solidFill>
                  <a:srgbClr val="FF0000"/>
                </a:solidFill>
              </a:rPr>
              <a:t>Виденья двухсотлетних снов,</a:t>
            </a:r>
            <a:br>
              <a:rPr lang="ru-RU" sz="2400" b="1" dirty="0" smtClean="0">
                <a:solidFill>
                  <a:srgbClr val="FF0000"/>
                </a:solidFill>
              </a:rPr>
            </a:br>
            <a:r>
              <a:rPr lang="ru-RU" sz="2400" b="1" dirty="0" smtClean="0">
                <a:solidFill>
                  <a:srgbClr val="FF0000"/>
                </a:solidFill>
              </a:rPr>
              <a:t>О, самый призрачный и странный</a:t>
            </a:r>
            <a:br>
              <a:rPr lang="ru-RU" sz="2400" b="1" dirty="0" smtClean="0">
                <a:solidFill>
                  <a:srgbClr val="FF0000"/>
                </a:solidFill>
              </a:rPr>
            </a:br>
            <a:r>
              <a:rPr lang="ru-RU" sz="2400" b="1" dirty="0" smtClean="0">
                <a:solidFill>
                  <a:srgbClr val="FF0000"/>
                </a:solidFill>
              </a:rPr>
              <a:t>Из всех российских городов</a:t>
            </a:r>
            <a:r>
              <a:rPr lang="ru-RU" sz="2400" b="1" dirty="0" smtClean="0">
                <a:solidFill>
                  <a:srgbClr val="FF0000"/>
                </a:solidFill>
              </a:rPr>
              <a:t>!</a:t>
            </a:r>
          </a:p>
          <a:p>
            <a:endParaRPr lang="ru-RU" sz="2400" dirty="0" smtClean="0"/>
          </a:p>
          <a:p>
            <a:endParaRPr lang="ru-RU" sz="2400" dirty="0" smtClean="0"/>
          </a:p>
          <a:p>
            <a:pPr algn="r"/>
            <a:r>
              <a:rPr lang="ru-RU" sz="2000" dirty="0" smtClean="0"/>
              <a:t>Николай Агнивцев</a:t>
            </a:r>
            <a:endParaRPr lang="ru-RU" sz="2000"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42</TotalTime>
  <Words>343</Words>
  <Application>Microsoft Office PowerPoint</Application>
  <PresentationFormat>Экран (4:3)</PresentationFormat>
  <Paragraphs>10</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Трек</vt:lpstr>
      <vt:lpstr>Слайд 1</vt:lpstr>
      <vt:lpstr>Слайд 2</vt:lpstr>
      <vt:lpstr>Слайд 3</vt:lpstr>
      <vt:lpstr>Слайд 4</vt:lpstr>
      <vt:lpstr>Слайд 5</vt:lpstr>
      <vt:lpstr>Слайд 6</vt:lpstr>
      <vt:lpstr>Слайд 7</vt:lpstr>
      <vt:lpstr>Слайд 8</vt:lpstr>
      <vt:lpstr>Слайд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Лена</dc:creator>
  <cp:lastModifiedBy>Татьяна Пронькина6</cp:lastModifiedBy>
  <cp:revision>7</cp:revision>
  <dcterms:created xsi:type="dcterms:W3CDTF">2015-03-31T09:03:29Z</dcterms:created>
  <dcterms:modified xsi:type="dcterms:W3CDTF">2015-12-10T03:31:07Z</dcterms:modified>
</cp:coreProperties>
</file>