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4" r:id="rId2"/>
    <p:sldId id="256" r:id="rId3"/>
    <p:sldId id="257" r:id="rId4"/>
    <p:sldId id="258" r:id="rId5"/>
    <p:sldId id="263" r:id="rId6"/>
    <p:sldId id="259" r:id="rId7"/>
    <p:sldId id="267" r:id="rId8"/>
    <p:sldId id="268" r:id="rId9"/>
    <p:sldId id="262" r:id="rId10"/>
    <p:sldId id="260" r:id="rId11"/>
    <p:sldId id="261" r:id="rId12"/>
    <p:sldId id="276" r:id="rId13"/>
    <p:sldId id="279" r:id="rId14"/>
    <p:sldId id="278" r:id="rId15"/>
    <p:sldId id="277" r:id="rId16"/>
    <p:sldId id="265" r:id="rId17"/>
    <p:sldId id="266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24" autoAdjust="0"/>
    <p:restoredTop sz="97430" autoAdjust="0"/>
  </p:normalViewPr>
  <p:slideViewPr>
    <p:cSldViewPr>
      <p:cViewPr>
        <p:scale>
          <a:sx n="60" d="100"/>
          <a:sy n="60" d="100"/>
        </p:scale>
        <p:origin x="-600" y="-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79805-B68E-4B2D-8049-6D8216887E87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E8F18-692B-4E55-B8B2-B58A03FE92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97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Фон светлее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E8F18-692B-4E55-B8B2-B58A03FE92E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175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Цехи ( в ср века) – объединение ремесленников</a:t>
            </a:r>
          </a:p>
          <a:p>
            <a:r>
              <a:rPr lang="ru-RU" dirty="0" smtClean="0"/>
              <a:t>Цехи (</a:t>
            </a:r>
            <a:r>
              <a:rPr lang="ru-RU" dirty="0" err="1" smtClean="0"/>
              <a:t>совр</a:t>
            </a:r>
            <a:r>
              <a:rPr lang="ru-RU" dirty="0" smtClean="0"/>
              <a:t>) -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Отделение завода, фабрики, занятое какой-н. частью производственного процесса. </a:t>
            </a:r>
            <a:endParaRPr lang="ru-RU" dirty="0" smtClean="0"/>
          </a:p>
          <a:p>
            <a:r>
              <a:rPr lang="ru-RU" dirty="0" smtClean="0"/>
              <a:t>Добавить анимацию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E8F18-692B-4E55-B8B2-B58A03FE92E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61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E8F18-692B-4E55-B8B2-B58A03FE92E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605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E8F18-692B-4E55-B8B2-B58A03FE92E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4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E8F18-692B-4E55-B8B2-B58A03FE92E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54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E8F18-692B-4E55-B8B2-B58A03FE92E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916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E8F18-692B-4E55-B8B2-B58A03FE92E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156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E8F18-692B-4E55-B8B2-B58A03FE92E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063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E8F18-692B-4E55-B8B2-B58A03FE92E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948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E8F18-692B-4E55-B8B2-B58A03FE92E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425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Сделать заготовку схемы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E8F18-692B-4E55-B8B2-B58A03FE92E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825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Нужна гиперссылка: шедевр – лучший образец изделия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Шедевр -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сключительное по своим достоинствам произведение искусства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E8F18-692B-4E55-B8B2-B58A03FE92E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237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Цехи ( в ср века) – объединение ремесленников</a:t>
            </a:r>
          </a:p>
          <a:p>
            <a:r>
              <a:rPr lang="ru-RU" dirty="0" smtClean="0"/>
              <a:t>Цехи (</a:t>
            </a:r>
            <a:r>
              <a:rPr lang="ru-RU" dirty="0" err="1" smtClean="0"/>
              <a:t>совр</a:t>
            </a:r>
            <a:r>
              <a:rPr lang="ru-RU" dirty="0" smtClean="0"/>
              <a:t>) -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Отделение завода, фабрики, занятое какой-н. частью производственного процесса. </a:t>
            </a:r>
            <a:endParaRPr lang="ru-RU" dirty="0" smtClean="0"/>
          </a:p>
          <a:p>
            <a:r>
              <a:rPr lang="ru-RU" dirty="0" smtClean="0"/>
              <a:t>Добавить анимацию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E8F18-692B-4E55-B8B2-B58A03FE92E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61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C834-9E46-4D43-8699-8191084A8C3C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704A-0DBE-4E36-B200-C70ACD250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156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C834-9E46-4D43-8699-8191084A8C3C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704A-0DBE-4E36-B200-C70ACD250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040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C834-9E46-4D43-8699-8191084A8C3C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704A-0DBE-4E36-B200-C70ACD250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28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C834-9E46-4D43-8699-8191084A8C3C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704A-0DBE-4E36-B200-C70ACD250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29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C834-9E46-4D43-8699-8191084A8C3C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704A-0DBE-4E36-B200-C70ACD250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23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C834-9E46-4D43-8699-8191084A8C3C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704A-0DBE-4E36-B200-C70ACD250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842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C834-9E46-4D43-8699-8191084A8C3C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704A-0DBE-4E36-B200-C70ACD250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14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C834-9E46-4D43-8699-8191084A8C3C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704A-0DBE-4E36-B200-C70ACD250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699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C834-9E46-4D43-8699-8191084A8C3C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704A-0DBE-4E36-B200-C70ACD250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54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C834-9E46-4D43-8699-8191084A8C3C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704A-0DBE-4E36-B200-C70ACD250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54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EC834-9E46-4D43-8699-8191084A8C3C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2704A-0DBE-4E36-B200-C70ACD250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25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EC834-9E46-4D43-8699-8191084A8C3C}" type="datetimeFigureOut">
              <a:rPr lang="ru-RU" smtClean="0"/>
              <a:pPr/>
              <a:t>26.01.2016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2704A-0DBE-4E36-B200-C70ACD250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48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.png"/><Relationship Id="rId18" Type="http://schemas.openxmlformats.org/officeDocument/2006/relationships/image" Target="../media/image24.png"/><Relationship Id="rId3" Type="http://schemas.openxmlformats.org/officeDocument/2006/relationships/image" Target="../media/image11.jpeg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7.jpeg"/><Relationship Id="rId19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104601"/>
            <a:ext cx="9144000" cy="109215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53480"/>
            <a:ext cx="7469468" cy="539216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ru-RU" sz="3600" dirty="0">
                <a:solidFill>
                  <a:schemeClr val="tx1"/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Какие изменения произошли?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CDFFFF"/>
              </a:clrFrom>
              <a:clrTo>
                <a:srgbClr val="CD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12" y="1484784"/>
            <a:ext cx="4243575" cy="5181922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27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076" y="1441662"/>
            <a:ext cx="4282420" cy="5215493"/>
          </a:xfrm>
          <a:prstGeom prst="rect">
            <a:avLst/>
          </a:prstGeom>
          <a:effectLst>
            <a:outerShdw blurRad="50800" dist="76200" dir="135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1315" y="1475492"/>
            <a:ext cx="2263761" cy="584775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   Европа </a:t>
            </a:r>
            <a:r>
              <a:rPr lang="en-US" sz="2400" dirty="0" smtClean="0">
                <a:latin typeface="Monotype Corsiva" panose="03010101010201010101" pitchFamily="66" charset="0"/>
              </a:rPr>
              <a:t>V </a:t>
            </a:r>
            <a:r>
              <a:rPr lang="ru-RU" sz="2400" dirty="0" err="1" smtClean="0">
                <a:latin typeface="Monotype Corsiva" panose="03010101010201010101" pitchFamily="66" charset="0"/>
              </a:rPr>
              <a:t>в.н.э</a:t>
            </a:r>
            <a:r>
              <a:rPr lang="ru-RU" sz="2400" dirty="0" smtClean="0">
                <a:latin typeface="Monotype Corsiva" panose="03010101010201010101" pitchFamily="66" charset="0"/>
              </a:rPr>
              <a:t>   </a:t>
            </a:r>
          </a:p>
          <a:p>
            <a:endParaRPr lang="ru-RU" sz="800" dirty="0"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2719" y="1445295"/>
            <a:ext cx="2504212" cy="61555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   Европа </a:t>
            </a:r>
            <a:r>
              <a:rPr lang="en-US" sz="2400" dirty="0">
                <a:latin typeface="Monotype Corsiva" panose="03010101010201010101" pitchFamily="66" charset="0"/>
              </a:rPr>
              <a:t>X</a:t>
            </a:r>
            <a:r>
              <a:rPr lang="en-US" sz="2400" dirty="0" smtClean="0">
                <a:latin typeface="Monotype Corsiva" panose="03010101010201010101" pitchFamily="66" charset="0"/>
              </a:rPr>
              <a:t>V </a:t>
            </a:r>
            <a:r>
              <a:rPr lang="ru-RU" sz="2400" dirty="0" err="1" smtClean="0">
                <a:latin typeface="Monotype Corsiva" panose="03010101010201010101" pitchFamily="66" charset="0"/>
              </a:rPr>
              <a:t>в.н.э</a:t>
            </a:r>
            <a:r>
              <a:rPr lang="ru-RU" sz="2400" dirty="0" smtClean="0">
                <a:latin typeface="Monotype Corsiva" panose="03010101010201010101" pitchFamily="66" charset="0"/>
              </a:rPr>
              <a:t>    </a:t>
            </a:r>
          </a:p>
          <a:p>
            <a:endParaRPr lang="ru-RU" sz="9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9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09215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В мастерской ремесленника</a:t>
            </a:r>
            <a:endParaRPr lang="ru-RU" sz="3600" dirty="0"/>
          </a:p>
        </p:txBody>
      </p:sp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817240" y="1218406"/>
            <a:ext cx="8156104" cy="554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Monotype Corsiva" panose="03010101010201010101" pitchFamily="66" charset="0"/>
              </a:rPr>
              <a:t>Кто изображен</a:t>
            </a:r>
            <a:r>
              <a:rPr lang="ru-RU" sz="2800" dirty="0">
                <a:latin typeface="Monotype Corsiva" panose="03010101010201010101" pitchFamily="66" charset="0"/>
              </a:rPr>
              <a:t>? </a:t>
            </a:r>
            <a:r>
              <a:rPr lang="ru-RU" sz="2800" dirty="0" smtClean="0">
                <a:latin typeface="Monotype Corsiva" panose="03010101010201010101" pitchFamily="66" charset="0"/>
              </a:rPr>
              <a:t>     Что </a:t>
            </a:r>
            <a:r>
              <a:rPr lang="ru-RU" sz="2800" dirty="0">
                <a:latin typeface="Monotype Corsiva" panose="03010101010201010101" pitchFamily="66" charset="0"/>
              </a:rPr>
              <a:t>делают</a:t>
            </a:r>
            <a:r>
              <a:rPr lang="ru-RU" sz="2800" dirty="0" smtClean="0">
                <a:latin typeface="Monotype Corsiva" panose="03010101010201010101" pitchFamily="66" charset="0"/>
              </a:rPr>
              <a:t>?</a:t>
            </a:r>
            <a:r>
              <a:rPr lang="ru-RU" sz="2800" dirty="0">
                <a:latin typeface="Monotype Corsiva" panose="03010101010201010101" pitchFamily="66" charset="0"/>
              </a:rPr>
              <a:t> </a:t>
            </a:r>
            <a:r>
              <a:rPr lang="ru-RU" sz="2800" dirty="0" smtClean="0">
                <a:latin typeface="Monotype Corsiva" panose="03010101010201010101" pitchFamily="66" charset="0"/>
              </a:rPr>
              <a:t>     О </a:t>
            </a:r>
            <a:r>
              <a:rPr lang="ru-RU" sz="2800" dirty="0">
                <a:latin typeface="Monotype Corsiva" panose="03010101010201010101" pitchFamily="66" charset="0"/>
              </a:rPr>
              <a:t>чем это говорит?</a:t>
            </a:r>
          </a:p>
          <a:p>
            <a:endParaRPr lang="ru-RU" sz="2800" dirty="0">
              <a:latin typeface="Monotype Corsiva" panose="03010101010201010101" pitchFamily="66" charset="0"/>
            </a:endParaRPr>
          </a:p>
          <a:p>
            <a:endParaRPr lang="ru-RU" sz="2800" dirty="0" smtClean="0"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http://hist-world.com/images/srednii-veka/1/V-masterskoj-srednevekovogo-oruzhejnika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540" y="3212976"/>
            <a:ext cx="5044524" cy="344731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>
            <a:off x="81473" y="2072704"/>
            <a:ext cx="3456384" cy="1092700"/>
          </a:xfrm>
          <a:prstGeom prst="cloudCallout">
            <a:avLst>
              <a:gd name="adj1" fmla="val 13583"/>
              <a:gd name="adj2" fmla="val 135213"/>
            </a:avLst>
          </a:prstGeom>
          <a:solidFill>
            <a:schemeClr val="bg1">
              <a:alpha val="74000"/>
            </a:schemeClr>
          </a:solidFill>
          <a:effectLst>
            <a:outerShdw blurRad="50800" dist="50800" dir="5400000" algn="ctr" rotWithShape="0">
              <a:srgbClr val="000000">
                <a:alpha val="8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Вы </a:t>
            </a:r>
            <a:r>
              <a:rPr lang="ru-RU" dirty="0">
                <a:solidFill>
                  <a:schemeClr val="tx1"/>
                </a:solidFill>
              </a:rPr>
              <a:t>довольны</a:t>
            </a:r>
            <a:r>
              <a:rPr lang="ru-RU" dirty="0" smtClean="0">
                <a:solidFill>
                  <a:schemeClr val="tx1"/>
                </a:solidFill>
              </a:rPr>
              <a:t>?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Я </a:t>
            </a:r>
            <a:r>
              <a:rPr lang="ru-RU" dirty="0">
                <a:solidFill>
                  <a:schemeClr val="tx1"/>
                </a:solidFill>
              </a:rPr>
              <a:t>лично снимал мерки и гнул металл</a:t>
            </a:r>
          </a:p>
          <a:p>
            <a:pPr algn="ctr"/>
            <a:endParaRPr lang="ru-RU" dirty="0"/>
          </a:p>
        </p:txBody>
      </p:sp>
      <p:sp>
        <p:nvSpPr>
          <p:cNvPr id="8" name="Выноска-облако 7"/>
          <p:cNvSpPr/>
          <p:nvPr/>
        </p:nvSpPr>
        <p:spPr>
          <a:xfrm>
            <a:off x="3451076" y="2492896"/>
            <a:ext cx="2911156" cy="1080120"/>
          </a:xfrm>
          <a:prstGeom prst="cloudCallout">
            <a:avLst>
              <a:gd name="adj1" fmla="val -16116"/>
              <a:gd name="adj2" fmla="val 111099"/>
            </a:avLst>
          </a:prstGeom>
          <a:solidFill>
            <a:schemeClr val="bg1">
              <a:alpha val="75000"/>
            </a:schemeClr>
          </a:solidFill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Эти </a:t>
            </a:r>
            <a:r>
              <a:rPr lang="ru-RU" dirty="0">
                <a:solidFill>
                  <a:schemeClr val="tx1"/>
                </a:solidFill>
              </a:rPr>
              <a:t>доспехи сидят на мне как влитые.</a:t>
            </a:r>
          </a:p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292080" y="3560817"/>
            <a:ext cx="37392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Monotype Corsiva" panose="03010101010201010101" pitchFamily="66" charset="0"/>
              </a:rPr>
              <a:t>Особенности ремесленного производства</a:t>
            </a:r>
            <a:r>
              <a:rPr lang="ru-RU" sz="2800" dirty="0" smtClean="0">
                <a:latin typeface="Monotype Corsiva" panose="03010101010201010101" pitchFamily="66" charset="0"/>
              </a:rPr>
              <a:t>:</a:t>
            </a:r>
          </a:p>
          <a:p>
            <a:pPr algn="ctr"/>
            <a:endParaRPr lang="ru-RU" sz="2800" dirty="0" smtClean="0">
              <a:latin typeface="Monotype Corsiva" panose="030101010102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onotype Corsiva" panose="03010101010201010101" pitchFamily="66" charset="0"/>
              </a:rPr>
              <a:t>Мелкое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Monotype Corsiva" panose="03010101010201010101" pitchFamily="66" charset="0"/>
              </a:rPr>
              <a:t>Ручное</a:t>
            </a:r>
            <a:endParaRPr lang="ru-RU" sz="2800" dirty="0">
              <a:latin typeface="Monotype Corsiva" panose="030101010102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Monotype Corsiva" panose="03010101010201010101" pitchFamily="66" charset="0"/>
              </a:rPr>
              <a:t>На продажу (товарное)</a:t>
            </a:r>
            <a:endParaRPr lang="ru-RU" sz="2800" dirty="0">
              <a:latin typeface="Monotype Corsiva" panose="03010101010201010101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Monotype Corsiva" panose="03010101010201010101" pitchFamily="66" charset="0"/>
              </a:rPr>
              <a:t>Нет разделения труда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211088" y="1051948"/>
            <a:ext cx="8721824" cy="5761428"/>
            <a:chOff x="251520" y="908720"/>
            <a:chExt cx="8721824" cy="5761428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908720"/>
              <a:ext cx="8721824" cy="576142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43608" y="3844205"/>
              <a:ext cx="338437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 smtClean="0">
                  <a:latin typeface="Monotype Corsiva" panose="03010101010201010101" pitchFamily="66" charset="0"/>
                </a:rPr>
                <a:t>«Шедевр» в средние века  </a:t>
              </a:r>
            </a:p>
            <a:p>
              <a:r>
                <a:rPr lang="ru-RU" sz="2800" dirty="0" smtClean="0">
                  <a:latin typeface="Monotype Corsiva" panose="03010101010201010101" pitchFamily="66" charset="0"/>
                </a:rPr>
                <a:t>- лучший </a:t>
              </a:r>
              <a:r>
                <a:rPr lang="ru-RU" sz="2800" dirty="0">
                  <a:latin typeface="Monotype Corsiva" panose="03010101010201010101" pitchFamily="66" charset="0"/>
                </a:rPr>
                <a:t>образец изделия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85748" y="3846527"/>
              <a:ext cx="323066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 smtClean="0">
                  <a:latin typeface="Monotype Corsiva" panose="03010101010201010101" pitchFamily="66" charset="0"/>
                </a:rPr>
                <a:t>«Шедевр» сегодня</a:t>
              </a:r>
            </a:p>
            <a:p>
              <a:r>
                <a:rPr lang="ru-RU" sz="2800" dirty="0" smtClean="0">
                  <a:latin typeface="Monotype Corsiva" panose="03010101010201010101" pitchFamily="66" charset="0"/>
                </a:rPr>
                <a:t>- исключительное по своим достоинствам произведение искусства</a:t>
              </a:r>
              <a:endParaRPr lang="ru-RU" sz="2800" dirty="0">
                <a:latin typeface="Monotype Corsiva" panose="03010101010201010101" pitchFamily="66" charset="0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9712" y="1489660"/>
              <a:ext cx="1448507" cy="2093218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6136" y="1433785"/>
              <a:ext cx="1570941" cy="2377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132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09215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-90264"/>
            <a:ext cx="8229600" cy="94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Цех</a:t>
            </a:r>
            <a:endParaRPr lang="ru-RU" sz="36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211088" y="980728"/>
            <a:ext cx="8721824" cy="5761428"/>
            <a:chOff x="251520" y="898858"/>
            <a:chExt cx="8721824" cy="57614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251520" y="898858"/>
              <a:ext cx="8721824" cy="5761428"/>
              <a:chOff x="251520" y="908720"/>
              <a:chExt cx="8721824" cy="5761428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1520" y="908720"/>
                <a:ext cx="8721824" cy="5761428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187624" y="3366854"/>
                <a:ext cx="32403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latin typeface="Monotype Corsiva" panose="03010101010201010101" pitchFamily="66" charset="0"/>
                  </a:rPr>
                  <a:t>«Цех» в средние века  </a:t>
                </a:r>
              </a:p>
              <a:p>
                <a:r>
                  <a:rPr lang="ru-RU" sz="2800" dirty="0" smtClean="0">
                    <a:latin typeface="Monotype Corsiva" panose="03010101010201010101" pitchFamily="66" charset="0"/>
                  </a:rPr>
                  <a:t>- объединение ремесленников</a:t>
                </a:r>
                <a:endParaRPr lang="ru-RU" sz="2800" dirty="0">
                  <a:latin typeface="Monotype Corsiva" panose="03010101010201010101" pitchFamily="66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085748" y="3366854"/>
                <a:ext cx="323066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latin typeface="Monotype Corsiva" panose="03010101010201010101" pitchFamily="66" charset="0"/>
                  </a:rPr>
                  <a:t>«Цех» сегодня</a:t>
                </a:r>
              </a:p>
              <a:p>
                <a:r>
                  <a:rPr lang="ru-RU" sz="2800" dirty="0" smtClean="0">
                    <a:latin typeface="Monotype Corsiva" panose="03010101010201010101" pitchFamily="66" charset="0"/>
                  </a:rPr>
                  <a:t>- отделение завода, фабрики, занятое какой-либо частью производственного процесса</a:t>
                </a:r>
                <a:endParaRPr lang="ru-RU" sz="2800" dirty="0">
                  <a:latin typeface="Monotype Corsiva" panose="03010101010201010101" pitchFamily="66" charset="0"/>
                </a:endParaRPr>
              </a:p>
            </p:txBody>
          </p:sp>
        </p:grpSp>
        <p:pic>
          <p:nvPicPr>
            <p:cNvPr id="2050" name="Picture 2" descr="http://geraldika.ru/files/080823083631412.jpg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030864"/>
                </a:clrFrom>
                <a:clrTo>
                  <a:srgbClr val="03086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7471" y="1478618"/>
              <a:ext cx="1782401" cy="1728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s53.radikal.ru/i139/1110/6d/37a5022bd0c7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958" y="1425225"/>
              <a:ext cx="2576418" cy="1986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596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35003"/>
            <a:ext cx="8568951" cy="55063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Monotype Corsiva" pitchFamily="66" charset="0"/>
              </a:rPr>
              <a:t> </a:t>
            </a:r>
          </a:p>
          <a:p>
            <a:r>
              <a:rPr lang="ru-RU" sz="2400" dirty="0" smtClean="0">
                <a:latin typeface="Monotype Corsiva" pitchFamily="66" charset="0"/>
              </a:rPr>
              <a:t>«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2852"/>
            <a:ext cx="9144000" cy="10921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10456" y="285728"/>
            <a:ext cx="4637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Из «Устава цеха ткачей»</a:t>
            </a:r>
            <a:endParaRPr lang="ru-RU" sz="36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900000" y="932400"/>
            <a:ext cx="7560840" cy="6313365"/>
            <a:chOff x="683568" y="932059"/>
            <a:chExt cx="7560840" cy="631336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932059"/>
              <a:ext cx="7560840" cy="6313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1763688" y="2060848"/>
              <a:ext cx="532859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 smtClean="0">
                  <a:latin typeface="Monotype Corsiva" pitchFamily="66" charset="0"/>
                </a:rPr>
                <a:t>Каждый </a:t>
              </a:r>
              <a:r>
                <a:rPr lang="ru-RU" sz="2800" dirty="0">
                  <a:latin typeface="Monotype Corsiva" pitchFamily="66" charset="0"/>
                </a:rPr>
                <a:t>ткач может иметь  в  своем доме 2 широких станка и 1 </a:t>
              </a:r>
              <a:r>
                <a:rPr lang="ru-RU" sz="2800" dirty="0" smtClean="0">
                  <a:latin typeface="Monotype Corsiva" pitchFamily="66" charset="0"/>
                </a:rPr>
                <a:t>узкий</a:t>
              </a:r>
            </a:p>
            <a:p>
              <a:pPr algn="ctr"/>
              <a:endParaRPr lang="ru-RU" sz="2800" dirty="0">
                <a:latin typeface="Monotype Corsiva" pitchFamily="66" charset="0"/>
              </a:endParaRPr>
            </a:p>
            <a:p>
              <a:pPr algn="ctr"/>
              <a:r>
                <a:rPr lang="ru-RU" sz="2800" dirty="0">
                  <a:latin typeface="Monotype Corsiva" pitchFamily="66" charset="0"/>
                </a:rPr>
                <a:t>Каждый ткач шерсти может иметь только 1 </a:t>
              </a:r>
              <a:r>
                <a:rPr lang="ru-RU" sz="2800" dirty="0" smtClean="0">
                  <a:latin typeface="Monotype Corsiva" pitchFamily="66" charset="0"/>
                </a:rPr>
                <a:t>ученика</a:t>
              </a:r>
            </a:p>
            <a:p>
              <a:pPr algn="ctr"/>
              <a:endParaRPr lang="ru-RU" sz="2800" dirty="0">
                <a:latin typeface="Monotype Corsiva" pitchFamily="66" charset="0"/>
              </a:endParaRPr>
            </a:p>
            <a:p>
              <a:pPr algn="ctr"/>
              <a:r>
                <a:rPr lang="ru-RU" sz="2800" dirty="0">
                  <a:latin typeface="Monotype Corsiva" pitchFamily="66" charset="0"/>
                </a:rPr>
                <a:t>Никто не может начинать работу раньше, чем взойдет солнце.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35003"/>
            <a:ext cx="8568951" cy="55063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Monotype Corsiva" pitchFamily="66" charset="0"/>
              </a:rPr>
              <a:t> </a:t>
            </a:r>
          </a:p>
          <a:p>
            <a:r>
              <a:rPr lang="ru-RU" sz="2400" dirty="0" smtClean="0">
                <a:latin typeface="Monotype Corsiva" pitchFamily="66" charset="0"/>
              </a:rPr>
              <a:t>«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2852"/>
            <a:ext cx="9144000" cy="10921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10456" y="285728"/>
            <a:ext cx="4637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Из «Устава цеха ткачей»</a:t>
            </a:r>
            <a:endParaRPr lang="ru-RU" sz="36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900000" y="932400"/>
            <a:ext cx="7560840" cy="6313365"/>
            <a:chOff x="683568" y="932059"/>
            <a:chExt cx="7560840" cy="631336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932059"/>
              <a:ext cx="7560840" cy="6313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1763688" y="2678326"/>
              <a:ext cx="5328592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>
                  <a:latin typeface="Monotype Corsiva" pitchFamily="66" charset="0"/>
                </a:rPr>
                <a:t>Никто при выделке сукна не может примешивать к настоящей шерсти шерсть ягнят под угрозой штрафа в </a:t>
              </a:r>
              <a:r>
                <a:rPr lang="ru-RU" sz="2800" dirty="0" smtClean="0">
                  <a:latin typeface="Monotype Corsiva" pitchFamily="66" charset="0"/>
                </a:rPr>
                <a:t>10 су </a:t>
              </a:r>
              <a:r>
                <a:rPr lang="ru-RU" sz="2800" dirty="0">
                  <a:latin typeface="Monotype Corsiva" pitchFamily="66" charset="0"/>
                </a:rPr>
                <a:t>за каждый кусок</a:t>
              </a:r>
              <a:r>
                <a:rPr lang="ru-RU" sz="2800" dirty="0" smtClean="0">
                  <a:latin typeface="Monotype Corsiva" pitchFamily="66" charset="0"/>
                </a:rPr>
                <a:t>. </a:t>
              </a:r>
              <a:endParaRPr lang="ru-RU" sz="2800" dirty="0">
                <a:latin typeface="Monotype Corsiva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824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35003"/>
            <a:ext cx="8568951" cy="55063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Monotype Corsiva" pitchFamily="66" charset="0"/>
              </a:rPr>
              <a:t> </a:t>
            </a:r>
          </a:p>
          <a:p>
            <a:r>
              <a:rPr lang="ru-RU" sz="2400" dirty="0" smtClean="0">
                <a:latin typeface="Monotype Corsiva" pitchFamily="66" charset="0"/>
              </a:rPr>
              <a:t>«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2852"/>
            <a:ext cx="9144000" cy="10921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10456" y="285728"/>
            <a:ext cx="4637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Из «Устава цеха ткачей»</a:t>
            </a:r>
            <a:endParaRPr lang="ru-RU" sz="3600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899592" y="932059"/>
            <a:ext cx="7560840" cy="6313365"/>
            <a:chOff x="683568" y="932059"/>
            <a:chExt cx="7560840" cy="631336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932059"/>
              <a:ext cx="7560840" cy="6313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1539280" y="1977802"/>
              <a:ext cx="5760640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dirty="0">
                  <a:latin typeface="Monotype Corsiva" pitchFamily="66" charset="0"/>
                </a:rPr>
                <a:t>Нам в Кельн явился Вальтер </a:t>
              </a:r>
              <a:r>
                <a:rPr lang="ru-RU" sz="2800" dirty="0" err="1">
                  <a:latin typeface="Monotype Corsiva" pitchFamily="66" charset="0"/>
                </a:rPr>
                <a:t>Кезингер</a:t>
              </a:r>
              <a:r>
                <a:rPr lang="ru-RU" sz="2800" dirty="0">
                  <a:latin typeface="Monotype Corsiva" pitchFamily="66" charset="0"/>
                </a:rPr>
                <a:t>, предложивший построить колесо для прядения и сучения шелка. </a:t>
              </a:r>
              <a:r>
                <a:rPr lang="ru-RU" sz="2800" dirty="0" smtClean="0">
                  <a:latin typeface="Monotype Corsiva" pitchFamily="66" charset="0"/>
                </a:rPr>
                <a:t>Но совет </a:t>
              </a:r>
              <a:r>
                <a:rPr lang="ru-RU" sz="2800" dirty="0">
                  <a:latin typeface="Monotype Corsiva" pitchFamily="66" charset="0"/>
                </a:rPr>
                <a:t>нашел, что многие, которые кормятся этим ремеслом, тогда погибнут. Поэтому постановлено, что не надо строить и ставить колесо ни теперь, ни когда –либо впоследствии</a:t>
              </a:r>
              <a:r>
                <a:rPr lang="ru-RU" sz="2800" dirty="0" smtClean="0">
                  <a:latin typeface="Monotype Corsiva" pitchFamily="66" charset="0"/>
                </a:rPr>
                <a:t>».</a:t>
              </a:r>
              <a:endParaRPr lang="ru-RU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0824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krmap.su/program2010/wh7/wh7_6_files/image00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836713"/>
            <a:ext cx="4978450" cy="3084562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241176" y="4077072"/>
            <a:ext cx="4546848" cy="920079"/>
          </a:xfrm>
        </p:spPr>
        <p:txBody>
          <a:bodyPr>
            <a:normAutofit lnSpcReduction="10000"/>
          </a:bodyPr>
          <a:lstStyle/>
          <a:p>
            <a:pPr marL="0" lvl="1" indent="0" algn="ctr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ru-RU" dirty="0">
                <a:latin typeface="Monotype Corsiva" panose="03010101010201010101" pitchFamily="66" charset="0"/>
              </a:rPr>
              <a:t>Цехи способствовали </a:t>
            </a:r>
            <a:endParaRPr lang="ru-RU" dirty="0" smtClean="0">
              <a:latin typeface="Monotype Corsiva" panose="03010101010201010101" pitchFamily="66" charset="0"/>
            </a:endParaRPr>
          </a:p>
          <a:p>
            <a:pPr marL="0" lvl="1" indent="0" algn="ctr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ru-RU" dirty="0" smtClean="0">
                <a:latin typeface="Monotype Corsiva" panose="03010101010201010101" pitchFamily="66" charset="0"/>
              </a:rPr>
              <a:t>развитию ремесла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427984" y="4945723"/>
            <a:ext cx="4716016" cy="1939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100" dirty="0" smtClean="0">
                <a:latin typeface="Monotype Corsiva" panose="03010101010201010101" pitchFamily="66" charset="0"/>
              </a:rPr>
              <a:t>Препятствовали </a:t>
            </a:r>
            <a:r>
              <a:rPr lang="ru-RU" sz="2100" dirty="0">
                <a:latin typeface="Monotype Corsiva" panose="03010101010201010101" pitchFamily="66" charset="0"/>
              </a:rPr>
              <a:t>переходу подмастерьев в мастера</a:t>
            </a:r>
          </a:p>
          <a:p>
            <a:pPr lvl="1" indent="-3429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Monotype Corsiva" panose="03010101010201010101" pitchFamily="66" charset="0"/>
              </a:rPr>
              <a:t>Нельзя было расширять </a:t>
            </a:r>
            <a:r>
              <a:rPr lang="ru-RU" sz="2000" dirty="0" smtClean="0">
                <a:latin typeface="Monotype Corsiva" panose="03010101010201010101" pitchFamily="66" charset="0"/>
              </a:rPr>
              <a:t>мастерские</a:t>
            </a:r>
          </a:p>
          <a:p>
            <a:pPr lvl="1" indent="-3429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otype Corsiva" panose="03010101010201010101" pitchFamily="66" charset="0"/>
              </a:rPr>
              <a:t>Нельзя применять </a:t>
            </a:r>
            <a:r>
              <a:rPr lang="ru-RU" sz="2000" dirty="0">
                <a:latin typeface="Monotype Corsiva" panose="03010101010201010101" pitchFamily="66" charset="0"/>
              </a:rPr>
              <a:t>новые орудия труда</a:t>
            </a:r>
            <a:endParaRPr lang="ru-RU" sz="2000" dirty="0">
              <a:solidFill>
                <a:srgbClr val="00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lvl="1" indent="-3429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Monotype Corsiva" panose="03010101010201010101" pitchFamily="66" charset="0"/>
              </a:rPr>
              <a:t>Расправа с </a:t>
            </a:r>
            <a:r>
              <a:rPr lang="ru-RU" sz="2000" dirty="0" smtClean="0">
                <a:latin typeface="Monotype Corsiva" panose="03010101010201010101" pitchFamily="66" charset="0"/>
              </a:rPr>
              <a:t>изобретателями</a:t>
            </a:r>
            <a:endParaRPr lang="ru-RU" sz="2000" dirty="0">
              <a:solidFill>
                <a:srgbClr val="00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09215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-90264"/>
            <a:ext cx="8229600" cy="94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Значение цехов</a:t>
            </a:r>
            <a:endParaRPr lang="ru-RU" sz="3600" dirty="0"/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210121" y="4941168"/>
            <a:ext cx="4546848" cy="16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1" indent="-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otype Corsiva" panose="03010101010201010101" pitchFamily="66" charset="0"/>
              </a:rPr>
              <a:t>Создавали равные условия труда, не допускали  конкуренции</a:t>
            </a:r>
          </a:p>
          <a:p>
            <a:pPr marL="857250" lvl="1" indent="-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Monotype Corsiva" panose="03010101010201010101" pitchFamily="66" charset="0"/>
              </a:rPr>
              <a:t>Заботились о качестве продукции</a:t>
            </a:r>
          </a:p>
          <a:p>
            <a:pPr marL="857250" lvl="1" indent="-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Monotype Corsiva" panose="03010101010201010101" pitchFamily="66" charset="0"/>
                <a:cs typeface="Times New Roman" pitchFamily="18" charset="0"/>
              </a:rPr>
              <a:t>Оказывали помощь членам цеха</a:t>
            </a:r>
            <a:endParaRPr lang="ru-RU" dirty="0">
              <a:solidFill>
                <a:srgbClr val="00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5004048" y="4005064"/>
            <a:ext cx="3456384" cy="120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ru-RU" dirty="0">
                <a:latin typeface="Monotype Corsiva" panose="03010101010201010101" pitchFamily="66" charset="0"/>
              </a:rPr>
              <a:t>Цехи сдерживали рост </a:t>
            </a:r>
            <a:r>
              <a:rPr lang="ru-RU" dirty="0" smtClean="0">
                <a:latin typeface="Monotype Corsiva" panose="03010101010201010101" pitchFamily="66" charset="0"/>
              </a:rPr>
              <a:t>производства</a:t>
            </a:r>
            <a:endParaRPr lang="ru-RU" dirty="0">
              <a:solidFill>
                <a:srgbClr val="00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9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48822"/>
            <a:ext cx="9031308" cy="60033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092151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Значение городов</a:t>
            </a:r>
            <a:endParaRPr lang="ru-RU" sz="36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5403901" y="4293097"/>
            <a:ext cx="3503678" cy="2160239"/>
            <a:chOff x="5403901" y="4293097"/>
            <a:chExt cx="3503678" cy="216023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3901" y="4293097"/>
              <a:ext cx="3503678" cy="216023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667219" y="4581128"/>
              <a:ext cx="30195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Monotype Corsiva" panose="03010101010201010101" pitchFamily="66" charset="0"/>
                </a:rPr>
                <a:t>Центры ремесла и торговли</a:t>
              </a:r>
            </a:p>
            <a:p>
              <a:pPr algn="ctr"/>
              <a:r>
                <a:rPr lang="ru-RU" sz="2400" dirty="0">
                  <a:latin typeface="Monotype Corsiva" panose="03010101010201010101" pitchFamily="66" charset="0"/>
                </a:rPr>
                <a:t>Зарождение новых ценностей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341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" y="792088"/>
            <a:ext cx="9101810" cy="602128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5631409" y="1226369"/>
            <a:ext cx="720080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65909" y="1268760"/>
            <a:ext cx="69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1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863582"/>
              </p:ext>
            </p:extLst>
          </p:nvPr>
        </p:nvGraphicFramePr>
        <p:xfrm>
          <a:off x="143508" y="3140968"/>
          <a:ext cx="8856984" cy="35138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2148"/>
                <a:gridCol w="7524836"/>
              </a:tblGrid>
              <a:tr h="801152">
                <a:tc gridSpan="2">
                  <a:txBody>
                    <a:bodyPr/>
                    <a:lstStyle/>
                    <a:p>
                      <a:pPr algn="ctr"/>
                      <a:r>
                        <a:rPr 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Причиной возникновения городов</a:t>
                      </a:r>
                      <a:r>
                        <a:rPr lang="ru-RU" sz="4000" kern="1200" baseline="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было:</a:t>
                      </a:r>
                      <a:endParaRPr lang="ru-RU" sz="40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>
                        <a:alphaModFix amt="57000"/>
                      </a:blip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ru-RU" sz="28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В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altLang="ru-RU" sz="36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Начало Великого переселения народов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Е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Успехи в развитии ремесла</a:t>
                      </a:r>
                      <a:r>
                        <a:rPr lang="ru-RU" sz="3600" kern="1200" baseline="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и сельского хозяйства</a:t>
                      </a:r>
                      <a:endParaRPr lang="ru-RU" sz="36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К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1" hangingPunct="1"/>
                      <a:r>
                        <a:rPr lang="ru-RU" altLang="ru-RU" sz="36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Изменение климата в Европе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9" name="Прямоугольник 38"/>
          <p:cNvSpPr/>
          <p:nvPr/>
        </p:nvSpPr>
        <p:spPr>
          <a:xfrm>
            <a:off x="539552" y="4725144"/>
            <a:ext cx="579401" cy="648072"/>
          </a:xfrm>
          <a:prstGeom prst="rect">
            <a:avLst/>
          </a:prstGeom>
          <a:solidFill>
            <a:schemeClr val="accent1">
              <a:lumMod val="40000"/>
              <a:lumOff val="60000"/>
              <a:alpha val="31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Segoe Script" panose="020B0504020000000003" pitchFamily="34" charset="0"/>
              </a:rPr>
              <a:t>Е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911154" y="1226369"/>
            <a:ext cx="720080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35742" y="1196752"/>
            <a:ext cx="69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6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843809" y="1226369"/>
            <a:ext cx="720080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69224" y="1196752"/>
            <a:ext cx="69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3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779912" y="1226369"/>
            <a:ext cx="720080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05327" y="1196752"/>
            <a:ext cx="69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4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495505" y="1226369"/>
            <a:ext cx="720080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20920" y="1196752"/>
            <a:ext cx="69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5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716016" y="1226369"/>
            <a:ext cx="720080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41431" y="1196752"/>
            <a:ext cx="691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>
                <a:latin typeface="Segoe Script" panose="020B0504020000000003" pitchFamily="34" charset="0"/>
                <a:cs typeface="GothicE" panose="00000400000000000000" pitchFamily="2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58543" y="1196752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Е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pic>
        <p:nvPicPr>
          <p:cNvPr id="20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092151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74241"/>
            <a:ext cx="8229600" cy="690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Код Да Винчи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52737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6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-0.54878 0.54189 " pathEditMode="relative" rAng="0" ptsTypes="AA">
                                      <p:cBhvr>
                                        <p:cTn id="31" dur="19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48" y="2708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6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2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 autoUpdateAnimBg="0"/>
      <p:bldP spid="32" grpId="2" animBg="1"/>
      <p:bldP spid="34" grpId="0"/>
      <p:bldP spid="39" grpId="0" animBg="1"/>
      <p:bldP spid="39" grpId="1" animBg="1"/>
      <p:bldP spid="39" grpId="2" animBg="1"/>
      <p:bldP spid="33" grpId="0"/>
      <p:bldP spid="3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0" y="792088"/>
            <a:ext cx="9101810" cy="6021288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710380" y="1239143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4880" y="1196752"/>
            <a:ext cx="691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>
                <a:latin typeface="Segoe Script" panose="020B0504020000000003" pitchFamily="34" charset="0"/>
                <a:cs typeface="GothicE" panose="00000400000000000000" pitchFamily="2" charset="0"/>
              </a:rPr>
              <a:t>2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619334"/>
              </p:ext>
            </p:extLst>
          </p:nvPr>
        </p:nvGraphicFramePr>
        <p:xfrm>
          <a:off x="143508" y="3347928"/>
          <a:ext cx="8856984" cy="2987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2148"/>
                <a:gridCol w="7524836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Где появлялись города?</a:t>
                      </a:r>
                      <a:endParaRPr lang="ru-RU" sz="40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alphaModFix amt="58000"/>
                      </a:blip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ru-RU" sz="28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Б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На</a:t>
                      </a:r>
                      <a:r>
                        <a:rPr lang="ru-RU" sz="3600" kern="1200" baseline="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месте вырубленных лесов</a:t>
                      </a:r>
                      <a:endParaRPr lang="ru-RU" sz="36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Ы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На свободной земле</a:t>
                      </a:r>
                      <a:endParaRPr lang="ru-RU" sz="36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Т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У</a:t>
                      </a:r>
                      <a:r>
                        <a:rPr lang="ru-RU" sz="3600" kern="1200" baseline="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мостов и морских гаваней</a:t>
                      </a:r>
                      <a:endParaRPr lang="ru-RU" sz="36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39552" y="5589240"/>
            <a:ext cx="579401" cy="648072"/>
          </a:xfrm>
          <a:prstGeom prst="rect">
            <a:avLst/>
          </a:prstGeom>
          <a:solidFill>
            <a:schemeClr val="accent1">
              <a:lumMod val="40000"/>
              <a:lumOff val="60000"/>
              <a:alpha val="31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Segoe Script" panose="020B0504020000000003" pitchFamily="34" charset="0"/>
              </a:rPr>
              <a:t>Т</a:t>
            </a:r>
            <a:endParaRPr lang="ru-RU" sz="4400" dirty="0">
              <a:solidFill>
                <a:schemeClr val="tx1"/>
              </a:solidFill>
              <a:latin typeface="Segoe Script" panose="020B0504020000000003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11154" y="1239143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5742" y="1209526"/>
            <a:ext cx="69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6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43809" y="1239143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69224" y="1209526"/>
            <a:ext cx="69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3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779912" y="1239143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05327" y="1209526"/>
            <a:ext cx="69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4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495505" y="1239143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20920" y="1209526"/>
            <a:ext cx="69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5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631409" y="1239143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58543" y="1209526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Е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3507" y="1196752"/>
            <a:ext cx="6703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Т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pic>
        <p:nvPicPr>
          <p:cNvPr id="20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092151"/>
          </a:xfrm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457200" y="74241"/>
            <a:ext cx="8229600" cy="690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Код Да Винчи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262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6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-0.4566 0.68889 " pathEditMode="relative" rAng="0" ptsTypes="AA">
                                      <p:cBhvr>
                                        <p:cTn id="31" dur="19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0" y="344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 autoUpdateAnimBg="0"/>
      <p:bldP spid="4" grpId="2" animBg="1"/>
      <p:bldP spid="6" grpId="0"/>
      <p:bldP spid="8" grpId="0" animBg="1"/>
      <p:bldP spid="8" grpId="1" animBg="1"/>
      <p:bldP spid="8" grpId="2" animBg="1"/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0" y="792088"/>
            <a:ext cx="9101810" cy="60212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38172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4011" y="1196752"/>
            <a:ext cx="7649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>
                <a:latin typeface="Segoe Script" panose="020B0504020000000003" pitchFamily="34" charset="0"/>
                <a:cs typeface="GothicE" panose="00000400000000000000" pitchFamily="2" charset="0"/>
              </a:rPr>
              <a:t>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2672" y="1196752"/>
            <a:ext cx="691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3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238674"/>
              </p:ext>
            </p:extLst>
          </p:nvPr>
        </p:nvGraphicFramePr>
        <p:xfrm>
          <a:off x="143508" y="3068960"/>
          <a:ext cx="8856984" cy="3596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2148"/>
                <a:gridCol w="7524836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Почему горожане обносили</a:t>
                      </a:r>
                      <a:r>
                        <a:rPr lang="ru-RU" sz="4000" kern="1200" baseline="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город рвом и валом</a:t>
                      </a:r>
                      <a:endParaRPr lang="ru-RU" sz="40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alphaModFix amt="57000"/>
                      </a:blip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ru-RU" sz="28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В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Чтобы обозначить границы города</a:t>
                      </a:r>
                      <a:endParaRPr lang="ru-RU" sz="40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А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Для</a:t>
                      </a:r>
                      <a:r>
                        <a:rPr lang="ru-RU" sz="4000" kern="1200" baseline="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защиты от нападения врагов</a:t>
                      </a:r>
                      <a:endParaRPr lang="ru-RU" sz="40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Л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Для защиты от сглаза завистников</a:t>
                      </a:r>
                      <a:endParaRPr lang="ru-RU" sz="40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89284" y="5157192"/>
            <a:ext cx="579401" cy="648072"/>
          </a:xfrm>
          <a:prstGeom prst="rect">
            <a:avLst/>
          </a:prstGeom>
          <a:solidFill>
            <a:schemeClr val="accent1">
              <a:lumMod val="40000"/>
              <a:lumOff val="60000"/>
              <a:alpha val="31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Segoe Script" panose="020B0504020000000003" pitchFamily="34" charset="0"/>
              </a:rPr>
              <a:t>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11154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5742" y="1203139"/>
            <a:ext cx="69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6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779912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05327" y="1203139"/>
            <a:ext cx="69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4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495505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20920" y="1203139"/>
            <a:ext cx="69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5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16016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39143" y="1203139"/>
            <a:ext cx="67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Т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631409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58543" y="1203139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Е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pic>
        <p:nvPicPr>
          <p:cNvPr id="2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092151"/>
          </a:xfrm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457200" y="74241"/>
            <a:ext cx="8229600" cy="690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Код Да Винчи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81911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6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26111 0.57338 " pathEditMode="relative" rAng="0" ptsTypes="AA">
                                      <p:cBhvr>
                                        <p:cTn id="31" dur="19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56" y="2865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 autoUpdateAnimBg="0"/>
      <p:bldP spid="4" grpId="2" animBg="1"/>
      <p:bldP spid="5" grpId="0"/>
      <p:bldP spid="5" grpId="1"/>
      <p:bldP spid="6" grpId="0"/>
      <p:bldP spid="8" grpId="0" animBg="1"/>
      <p:bldP spid="8" grpId="1" animBg="1"/>
      <p:bldP spid="8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09215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141784"/>
            <a:ext cx="2736304" cy="550912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tx1"/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50800" dist="63500" dir="1620000" sx="102000" sy="102000" algn="ctr" rotWithShape="0">
                    <a:schemeClr val="accent6">
                      <a:lumMod val="40000"/>
                      <a:lumOff val="60000"/>
                      <a:alpha val="99000"/>
                    </a:scheme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Тема урока: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93" y="1844824"/>
            <a:ext cx="8917711" cy="302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2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0" y="792088"/>
            <a:ext cx="9101810" cy="60212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79911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4411" y="1196752"/>
            <a:ext cx="691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4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722641"/>
              </p:ext>
            </p:extLst>
          </p:nvPr>
        </p:nvGraphicFramePr>
        <p:xfrm>
          <a:off x="143508" y="3068960"/>
          <a:ext cx="8856984" cy="3596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2148"/>
                <a:gridCol w="7524836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Как назывался город, освободившийся</a:t>
                      </a:r>
                      <a:r>
                        <a:rPr lang="ru-RU" sz="4000" kern="1200" baseline="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от власти сеньора?</a:t>
                      </a:r>
                      <a:endParaRPr lang="ru-RU" sz="40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alphaModFix amt="57000"/>
                      </a:blip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ru-RU" sz="28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С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alt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Коммуна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У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alt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Колония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Д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alt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Метрополия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89284" y="4365104"/>
            <a:ext cx="579401" cy="648072"/>
          </a:xfrm>
          <a:prstGeom prst="rect">
            <a:avLst/>
          </a:prstGeom>
          <a:solidFill>
            <a:schemeClr val="accent1">
              <a:lumMod val="40000"/>
              <a:lumOff val="60000"/>
              <a:alpha val="31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Segoe Script" panose="020B0504020000000003" pitchFamily="34" charset="0"/>
              </a:rPr>
              <a:t>С</a:t>
            </a:r>
            <a:endParaRPr lang="ru-RU" sz="4400" dirty="0">
              <a:solidFill>
                <a:schemeClr val="tx1"/>
              </a:solidFill>
              <a:latin typeface="Segoe Script" panose="020B0504020000000003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11154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5742" y="1203139"/>
            <a:ext cx="69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6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495505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20920" y="1203139"/>
            <a:ext cx="69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5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16016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39143" y="1203139"/>
            <a:ext cx="67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Т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631409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58543" y="1203139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Е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843809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19647" y="1203139"/>
            <a:ext cx="7649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>
                <a:latin typeface="Segoe Script" panose="020B0504020000000003" pitchFamily="34" charset="0"/>
                <a:cs typeface="GothicE" panose="00000400000000000000" pitchFamily="2" charset="0"/>
              </a:rPr>
              <a:t>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2581" y="1196752"/>
            <a:ext cx="731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С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pic>
        <p:nvPicPr>
          <p:cNvPr id="2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092151"/>
          </a:xfrm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457200" y="74241"/>
            <a:ext cx="8229600" cy="690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Код Да Винчи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5591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6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-0.35972 0.46828 " pathEditMode="relative" rAng="0" ptsTypes="AA">
                                      <p:cBhvr>
                                        <p:cTn id="31" dur="19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86" y="2340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 autoUpdateAnimBg="0"/>
      <p:bldP spid="4" grpId="2" animBg="1"/>
      <p:bldP spid="6" grpId="0"/>
      <p:bldP spid="8" grpId="0" animBg="1"/>
      <p:bldP spid="8" grpId="1" animBg="1"/>
      <p:bldP spid="8" grpId="2" animBg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0" y="792088"/>
            <a:ext cx="9101810" cy="60212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508886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5080" y="1196752"/>
            <a:ext cx="691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>
                <a:latin typeface="Segoe Script" panose="020B0504020000000003" pitchFamily="34" charset="0"/>
                <a:cs typeface="GothicE" panose="00000400000000000000" pitchFamily="2" charset="0"/>
              </a:rPr>
              <a:t>5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803384"/>
              </p:ext>
            </p:extLst>
          </p:nvPr>
        </p:nvGraphicFramePr>
        <p:xfrm>
          <a:off x="143508" y="2204864"/>
          <a:ext cx="8856984" cy="463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2148"/>
                <a:gridCol w="7524836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Ремесленный цех создавался с целью:</a:t>
                      </a:r>
                      <a:endParaRPr lang="ru-RU" sz="40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alphaModFix amt="57000"/>
                      </a:blip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ru-RU" sz="28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elaxedInset"/>
                      <a:lightRig rig="flood" dir="t"/>
                    </a:cell3D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Д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alt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Привлечения</a:t>
                      </a:r>
                      <a:r>
                        <a:rPr lang="ru-RU" altLang="ru-RU" sz="4000" kern="1200" baseline="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на работу беглых крестьян</a:t>
                      </a:r>
                      <a:endParaRPr lang="ru-RU" altLang="ru-RU" sz="4000" kern="1200" dirty="0" smtClean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А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alt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Обеспечения безопасности торговых путей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Р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Защиты от конкуренции со стороны чужаков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36215" y="5517232"/>
            <a:ext cx="579401" cy="648072"/>
          </a:xfrm>
          <a:prstGeom prst="rect">
            <a:avLst/>
          </a:prstGeom>
          <a:solidFill>
            <a:schemeClr val="accent1">
              <a:lumMod val="40000"/>
              <a:lumOff val="60000"/>
              <a:alpha val="31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r>
              <a:rPr lang="ru-RU" sz="4400" dirty="0">
                <a:solidFill>
                  <a:schemeClr val="tx1"/>
                </a:solidFill>
                <a:latin typeface="Segoe Script" panose="020B0504020000000003" pitchFamily="34" charset="0"/>
              </a:rPr>
              <a:t>Р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11154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35742" y="1203139"/>
            <a:ext cx="691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6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16016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39143" y="1203139"/>
            <a:ext cx="67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Т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631409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58543" y="1203139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Е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843809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19647" y="1203139"/>
            <a:ext cx="7649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>
                <a:latin typeface="Segoe Script" panose="020B0504020000000003" pitchFamily="34" charset="0"/>
                <a:cs typeface="GothicE" panose="00000400000000000000" pitchFamily="2" charset="0"/>
              </a:rPr>
              <a:t>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776033" y="1232756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68702" y="1203139"/>
            <a:ext cx="731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С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4762" y="1209526"/>
            <a:ext cx="724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>
                <a:latin typeface="Segoe Script" panose="020B0504020000000003" pitchFamily="34" charset="0"/>
                <a:cs typeface="GothicE" panose="00000400000000000000" pitchFamily="2" charset="0"/>
              </a:rPr>
              <a:t>Р</a:t>
            </a:r>
          </a:p>
        </p:txBody>
      </p:sp>
      <p:pic>
        <p:nvPicPr>
          <p:cNvPr id="21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092151"/>
          </a:xfrm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457200" y="74241"/>
            <a:ext cx="8229600" cy="690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Код Да Винчи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8679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6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-0.66215 0.68889 " pathEditMode="relative" rAng="0" ptsTypes="AA">
                                      <p:cBhvr>
                                        <p:cTn id="31" dur="19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08" y="344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 autoUpdateAnimBg="0"/>
      <p:bldP spid="4" grpId="2" animBg="1"/>
      <p:bldP spid="6" grpId="0"/>
      <p:bldP spid="8" grpId="0" animBg="1"/>
      <p:bldP spid="8" grpId="1" animBg="1"/>
      <p:bldP spid="8" grpId="2" animBg="1"/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0" y="792088"/>
            <a:ext cx="9101810" cy="6021288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899933" y="1239143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1196752"/>
            <a:ext cx="845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М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6127" y="1196752"/>
            <a:ext cx="691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6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870718"/>
              </p:ext>
            </p:extLst>
          </p:nvPr>
        </p:nvGraphicFramePr>
        <p:xfrm>
          <a:off x="143508" y="3068960"/>
          <a:ext cx="8856984" cy="2987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2148"/>
                <a:gridCol w="7524836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Особенности</a:t>
                      </a:r>
                      <a:r>
                        <a:rPr lang="ru-RU" sz="4000" kern="1200" baseline="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ремесленного производства</a:t>
                      </a:r>
                      <a:endParaRPr lang="ru-RU" sz="40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alphaModFix amt="57000"/>
                      </a:blip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ru-RU" sz="28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alphaModFix amt="58000"/>
                      </a:blip>
                      <a:srcRect/>
                      <a:tile tx="0" ty="0" sx="100000" sy="100000" flip="none" algn="tl"/>
                    </a:blip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М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Ручное</a:t>
                      </a:r>
                      <a:endParaRPr lang="ru-RU" sz="40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Э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Машинное</a:t>
                      </a:r>
                      <a:r>
                        <a:rPr lang="ru-RU" sz="4000" kern="1200" baseline="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 </a:t>
                      </a:r>
                      <a:endParaRPr lang="ru-RU" sz="4000" kern="1200" dirty="0" smtClean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400" kern="1200" dirty="0" smtClean="0">
                          <a:solidFill>
                            <a:schemeClr val="tx1"/>
                          </a:solidFill>
                          <a:latin typeface="Segoe Script" panose="020B0504020000000003" pitchFamily="34" charset="0"/>
                          <a:ea typeface="+mn-ea"/>
                          <a:cs typeface="GothicE" panose="00000400000000000000" pitchFamily="2" charset="0"/>
                        </a:rPr>
                        <a:t>Р</a:t>
                      </a:r>
                      <a:endParaRPr lang="ru-RU" sz="4400" kern="1200" dirty="0">
                        <a:solidFill>
                          <a:schemeClr val="tx1"/>
                        </a:solidFill>
                        <a:latin typeface="Segoe Script" panose="020B0504020000000003" pitchFamily="34" charset="0"/>
                        <a:ea typeface="+mn-ea"/>
                        <a:cs typeface="GothicE" panose="000004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kern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ea typeface="+mn-ea"/>
                          <a:cs typeface="+mn-cs"/>
                        </a:rPr>
                        <a:t>Есть разделение труда</a:t>
                      </a:r>
                      <a:endParaRPr lang="ru-RU" sz="4000" kern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92137" y="3786190"/>
            <a:ext cx="579401" cy="648072"/>
          </a:xfrm>
          <a:prstGeom prst="rect">
            <a:avLst/>
          </a:prstGeom>
          <a:solidFill>
            <a:schemeClr val="accent1">
              <a:lumMod val="40000"/>
              <a:lumOff val="60000"/>
              <a:alpha val="31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Segoe Script" panose="020B0504020000000003" pitchFamily="34" charset="0"/>
              </a:rPr>
              <a:t>М</a:t>
            </a:r>
            <a:endParaRPr lang="ru-RU" sz="4400" dirty="0">
              <a:solidFill>
                <a:schemeClr val="tx1"/>
              </a:solidFill>
              <a:latin typeface="Segoe Script" panose="020B0504020000000003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16016" y="1239143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39143" y="1209526"/>
            <a:ext cx="67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Т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631409" y="1239143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58543" y="1209526"/>
            <a:ext cx="6623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Е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843809" y="1239143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19647" y="1209526"/>
            <a:ext cx="7649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>
                <a:latin typeface="Segoe Script" panose="020B0504020000000003" pitchFamily="34" charset="0"/>
                <a:cs typeface="GothicE" panose="00000400000000000000" pitchFamily="2" charset="0"/>
              </a:rPr>
              <a:t>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776033" y="1239143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68702" y="1209526"/>
            <a:ext cx="731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С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95505" y="1239143"/>
            <a:ext cx="720080" cy="86409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91380" y="1209526"/>
            <a:ext cx="724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 smtClean="0">
                <a:latin typeface="Segoe Script" panose="020B0504020000000003" pitchFamily="34" charset="0"/>
                <a:cs typeface="GothicE" panose="00000400000000000000" pitchFamily="2" charset="0"/>
              </a:rPr>
              <a:t>Р</a:t>
            </a:r>
            <a:endParaRPr lang="ru-RU" sz="5400" dirty="0">
              <a:latin typeface="Segoe Script" panose="020B0504020000000003" pitchFamily="34" charset="0"/>
              <a:cs typeface="GothicE" panose="00000400000000000000" pitchFamily="2" charset="0"/>
            </a:endParaRPr>
          </a:p>
        </p:txBody>
      </p:sp>
      <p:pic>
        <p:nvPicPr>
          <p:cNvPr id="21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092151"/>
          </a:xfrm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457200" y="74241"/>
            <a:ext cx="8229600" cy="690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Код Да Винчи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3179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6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15643 0.46828 " pathEditMode="relative" rAng="0" ptsTypes="AA">
                                      <p:cBhvr>
                                        <p:cTn id="31" dur="19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0" y="2340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 autoUpdateAnimBg="0"/>
      <p:bldP spid="4" grpId="2" animBg="1"/>
      <p:bldP spid="5" grpId="0"/>
      <p:bldP spid="5" grpId="1"/>
      <p:bldP spid="6" grpId="0"/>
      <p:bldP spid="8" grpId="0" animBg="1"/>
      <p:bldP spid="8" grpId="1" animBg="1"/>
      <p:bldP spid="8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988840"/>
            <a:ext cx="7992888" cy="2376264"/>
          </a:xfrm>
        </p:spPr>
        <p:txBody>
          <a:bodyPr>
            <a:normAutofit fontScale="90000"/>
          </a:bodyPr>
          <a:lstStyle/>
          <a:p>
            <a:r>
              <a:rPr lang="ru-RU" altLang="ru-RU" sz="4000" dirty="0" smtClean="0"/>
              <a:t/>
            </a:r>
            <a:br>
              <a:rPr lang="ru-RU" altLang="ru-RU" sz="4000" dirty="0" smtClean="0"/>
            </a:br>
            <a:r>
              <a:rPr lang="ru-RU" altLang="ru-RU" sz="4000" dirty="0"/>
              <a:t/>
            </a:r>
            <a:br>
              <a:rPr lang="ru-RU" altLang="ru-RU" sz="4000" dirty="0"/>
            </a:br>
            <a:r>
              <a:rPr lang="ru-RU" altLang="ru-RU" sz="4000" dirty="0" smtClean="0">
                <a:latin typeface="Monotype Corsiva" panose="03010101010201010101" pitchFamily="66" charset="0"/>
                <a:ea typeface="+mn-ea"/>
                <a:cs typeface="+mn-cs"/>
              </a:rPr>
              <a:t>Творческая работа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sz="6000" dirty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«Путешествие в средневековый город»</a:t>
            </a:r>
            <a:br>
              <a:rPr lang="ru-RU" altLang="ru-RU" sz="6000" dirty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</a:br>
            <a:endParaRPr lang="ru-RU" sz="6000" dirty="0"/>
          </a:p>
        </p:txBody>
      </p:sp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092151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" y="74241"/>
            <a:ext cx="8229600" cy="690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Домашнее задание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05207" y="4471075"/>
            <a:ext cx="31351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dirty="0">
                <a:latin typeface="Monotype Corsiva" panose="03010101010201010101" pitchFamily="66" charset="0"/>
              </a:rPr>
              <a:t>рисунок, </a:t>
            </a:r>
            <a:br>
              <a:rPr lang="ru-RU" altLang="ru-RU" sz="3600" dirty="0">
                <a:latin typeface="Monotype Corsiva" panose="03010101010201010101" pitchFamily="66" charset="0"/>
              </a:rPr>
            </a:br>
            <a:r>
              <a:rPr lang="ru-RU" altLang="ru-RU" sz="3600" dirty="0">
                <a:latin typeface="Monotype Corsiva" panose="03010101010201010101" pitchFamily="66" charset="0"/>
              </a:rPr>
              <a:t>презентация, </a:t>
            </a:r>
            <a:br>
              <a:rPr lang="ru-RU" altLang="ru-RU" sz="3600" dirty="0">
                <a:latin typeface="Monotype Corsiva" panose="03010101010201010101" pitchFamily="66" charset="0"/>
              </a:rPr>
            </a:br>
            <a:r>
              <a:rPr lang="ru-RU" altLang="ru-RU" sz="3600" dirty="0">
                <a:latin typeface="Monotype Corsiva" panose="03010101010201010101" pitchFamily="66" charset="0"/>
              </a:rPr>
              <a:t>сочинение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72959" y="4471075"/>
            <a:ext cx="3135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dirty="0">
                <a:latin typeface="Monotype Corsiva" panose="03010101010201010101" pitchFamily="66" charset="0"/>
              </a:rPr>
              <a:t>варианты: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1504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996952"/>
            <a:ext cx="5256584" cy="1143000"/>
          </a:xfrm>
        </p:spPr>
        <p:txBody>
          <a:bodyPr>
            <a:noAutofit/>
          </a:bodyPr>
          <a:lstStyle/>
          <a:p>
            <a:r>
              <a:rPr lang="ru-RU" sz="5400" dirty="0">
                <a:latin typeface="Monotype Corsiva" panose="03010101010201010101" pitchFamily="66" charset="0"/>
                <a:ea typeface="+mn-ea"/>
                <a:cs typeface="+mn-cs"/>
              </a:rPr>
              <a:t>Спасибо за работу</a:t>
            </a:r>
          </a:p>
        </p:txBody>
      </p:sp>
    </p:spTree>
    <p:extLst>
      <p:ext uri="{BB962C8B-B14F-4D97-AF65-F5344CB8AC3E}">
        <p14:creationId xmlns:p14="http://schemas.microsoft.com/office/powerpoint/2010/main" val="347999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0718"/>
            <a:ext cx="9144000" cy="5967282"/>
          </a:xfrm>
          <a:prstGeom prst="rect">
            <a:avLst/>
          </a:prstGeom>
        </p:spPr>
      </p:pic>
      <p:pic>
        <p:nvPicPr>
          <p:cNvPr id="1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09215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706090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50800" dist="63500" dir="1620000" sx="102000" sy="102000" algn="ctr" rotWithShape="0">
                    <a:schemeClr val="accent6">
                      <a:lumMod val="40000"/>
                      <a:lumOff val="60000"/>
                      <a:alpha val="99000"/>
                    </a:schemeClr>
                  </a:outerShdw>
                </a:effectLst>
                <a:latin typeface="Monotype Corsiva" panose="03010101010201010101" pitchFamily="66" charset="0"/>
              </a:rPr>
              <a:t>Работа в группах</a:t>
            </a:r>
            <a:endParaRPr lang="ru-RU" sz="3600" dirty="0">
              <a:effectLst>
                <a:glow>
                  <a:schemeClr val="accent1">
                    <a:alpha val="40000"/>
                  </a:schemeClr>
                </a:glow>
                <a:outerShdw blurRad="50800" dist="63500" dir="1620000" sx="102000" sy="102000" algn="ctr" rotWithShape="0">
                  <a:schemeClr val="accent6">
                    <a:lumMod val="40000"/>
                    <a:lumOff val="60000"/>
                    <a:alpha val="99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569071"/>
              </p:ext>
            </p:extLst>
          </p:nvPr>
        </p:nvGraphicFramePr>
        <p:xfrm>
          <a:off x="214282" y="1248718"/>
          <a:ext cx="8646148" cy="822960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088232"/>
                <a:gridCol w="6557916"/>
              </a:tblGrid>
              <a:tr h="122667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Monotype Corsiva" panose="03010101010201010101" pitchFamily="66" charset="0"/>
                        </a:rPr>
                        <a:t>Историки</a:t>
                      </a:r>
                      <a:endParaRPr lang="ru-RU" sz="2800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определить причины возникновения городов и составить схему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280420"/>
              </p:ext>
            </p:extLst>
          </p:nvPr>
        </p:nvGraphicFramePr>
        <p:xfrm>
          <a:off x="214282" y="2248850"/>
          <a:ext cx="8136904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6224"/>
                <a:gridCol w="612068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Monotype Corsiva" panose="03010101010201010101" pitchFamily="66" charset="0"/>
                        </a:rPr>
                        <a:t>Лингвисты</a:t>
                      </a:r>
                      <a:endParaRPr lang="ru-RU" sz="2800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Monotype Corsiva" panose="03010101010201010101" pitchFamily="66" charset="0"/>
                        </a:rPr>
                        <a:t>выяснить где и почему в этих местах  возникали города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750401"/>
              </p:ext>
            </p:extLst>
          </p:nvPr>
        </p:nvGraphicFramePr>
        <p:xfrm>
          <a:off x="214282" y="3248982"/>
          <a:ext cx="828092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6224"/>
                <a:gridCol w="626469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Monotype Corsiva" panose="03010101010201010101" pitchFamily="66" charset="0"/>
                        </a:rPr>
                        <a:t>Экскурсоводы</a:t>
                      </a:r>
                      <a:endParaRPr lang="ru-RU" sz="2800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aseline="0" dirty="0" smtClean="0">
                          <a:latin typeface="Monotype Corsiva" panose="03010101010201010101" pitchFamily="66" charset="0"/>
                        </a:rPr>
                        <a:t>найти и объяснить отличия средневековых городов от современных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147338"/>
              </p:ext>
            </p:extLst>
          </p:nvPr>
        </p:nvGraphicFramePr>
        <p:xfrm>
          <a:off x="214282" y="4391990"/>
          <a:ext cx="8646148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20128"/>
                <a:gridCol w="662602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Monotype Corsiva" panose="03010101010201010101" pitchFamily="66" charset="0"/>
                        </a:rPr>
                        <a:t>Политологи</a:t>
                      </a:r>
                      <a:endParaRPr lang="ru-RU" sz="2800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aseline="0" dirty="0" smtClean="0">
                          <a:latin typeface="Monotype Corsiva" panose="03010101010201010101" pitchFamily="66" charset="0"/>
                        </a:rPr>
                        <a:t>составить схему управления города и объяснить поговорку «Городской воздух делает свободным» 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502744"/>
              </p:ext>
            </p:extLst>
          </p:nvPr>
        </p:nvGraphicFramePr>
        <p:xfrm>
          <a:off x="214282" y="5500702"/>
          <a:ext cx="8263491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8795"/>
                <a:gridCol w="626469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Monotype Corsiva" panose="03010101010201010101" pitchFamily="66" charset="0"/>
                        </a:rPr>
                        <a:t>Экономисты</a:t>
                      </a:r>
                      <a:endParaRPr lang="ru-RU" sz="2800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aseline="0" dirty="0" smtClean="0">
                          <a:latin typeface="Monotype Corsiva" panose="03010101010201010101" pitchFamily="66" charset="0"/>
                        </a:rPr>
                        <a:t>определить особенности ремесленного производства и дать характеристику  работникам мастерской</a:t>
                      </a:r>
                      <a:endParaRPr lang="ru-RU" sz="2400" dirty="0">
                        <a:latin typeface="Monotype Corsiva" panose="03010101010201010101" pitchFamily="66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2267744" y="1268760"/>
            <a:ext cx="0" cy="5184576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23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09215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ru-RU" sz="3600" dirty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Причины возникновения городов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1151752" y="2096944"/>
            <a:ext cx="6948000" cy="936000"/>
          </a:xfrm>
          <a:custGeom>
            <a:avLst/>
            <a:gdLst>
              <a:gd name="connsiteX0" fmla="*/ 0 w 6819877"/>
              <a:gd name="connsiteY0" fmla="*/ 93606 h 936063"/>
              <a:gd name="connsiteX1" fmla="*/ 93606 w 6819877"/>
              <a:gd name="connsiteY1" fmla="*/ 0 h 936063"/>
              <a:gd name="connsiteX2" fmla="*/ 6726271 w 6819877"/>
              <a:gd name="connsiteY2" fmla="*/ 0 h 936063"/>
              <a:gd name="connsiteX3" fmla="*/ 6819877 w 6819877"/>
              <a:gd name="connsiteY3" fmla="*/ 93606 h 936063"/>
              <a:gd name="connsiteX4" fmla="*/ 6819877 w 6819877"/>
              <a:gd name="connsiteY4" fmla="*/ 842457 h 936063"/>
              <a:gd name="connsiteX5" fmla="*/ 6726271 w 6819877"/>
              <a:gd name="connsiteY5" fmla="*/ 936063 h 936063"/>
              <a:gd name="connsiteX6" fmla="*/ 93606 w 6819877"/>
              <a:gd name="connsiteY6" fmla="*/ 936063 h 936063"/>
              <a:gd name="connsiteX7" fmla="*/ 0 w 6819877"/>
              <a:gd name="connsiteY7" fmla="*/ 842457 h 936063"/>
              <a:gd name="connsiteX8" fmla="*/ 0 w 6819877"/>
              <a:gd name="connsiteY8" fmla="*/ 93606 h 9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9877" h="936063">
                <a:moveTo>
                  <a:pt x="0" y="93606"/>
                </a:moveTo>
                <a:cubicBezTo>
                  <a:pt x="0" y="41909"/>
                  <a:pt x="41909" y="0"/>
                  <a:pt x="93606" y="0"/>
                </a:cubicBezTo>
                <a:lnTo>
                  <a:pt x="6726271" y="0"/>
                </a:lnTo>
                <a:cubicBezTo>
                  <a:pt x="6777968" y="0"/>
                  <a:pt x="6819877" y="41909"/>
                  <a:pt x="6819877" y="93606"/>
                </a:cubicBezTo>
                <a:lnTo>
                  <a:pt x="6819877" y="842457"/>
                </a:lnTo>
                <a:cubicBezTo>
                  <a:pt x="6819877" y="894154"/>
                  <a:pt x="6777968" y="936063"/>
                  <a:pt x="6726271" y="936063"/>
                </a:cubicBezTo>
                <a:lnTo>
                  <a:pt x="93606" y="936063"/>
                </a:lnTo>
                <a:cubicBezTo>
                  <a:pt x="41909" y="936063"/>
                  <a:pt x="0" y="894154"/>
                  <a:pt x="0" y="842457"/>
                </a:cubicBezTo>
                <a:lnTo>
                  <a:pt x="0" y="93606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44000" tIns="134096" rIns="144000" bIns="134096" numCol="1" spcCol="1270" anchor="ctr" anchorCtr="0">
            <a:noAutofit/>
          </a:bodyPr>
          <a:lstStyle/>
          <a:p>
            <a:pPr lvl="0" algn="ctr" defTabSz="1244600">
              <a:lnSpc>
                <a:spcPct val="70000"/>
              </a:lnSpc>
              <a:spcBef>
                <a:spcPts val="600"/>
              </a:spcBef>
            </a:pPr>
            <a: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Увеличение производства продуктов </a:t>
            </a:r>
          </a:p>
          <a:p>
            <a:pPr lvl="0" algn="ctr" defTabSz="1244600">
              <a:lnSpc>
                <a:spcPct val="70000"/>
              </a:lnSpc>
            </a:pPr>
            <a: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сельского хозяйства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появление излишков</a:t>
            </a:r>
            <a:endParaRPr lang="ru-RU" sz="24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151752" y="3033048"/>
            <a:ext cx="6948000" cy="936000"/>
          </a:xfrm>
          <a:custGeom>
            <a:avLst/>
            <a:gdLst>
              <a:gd name="connsiteX0" fmla="*/ 0 w 6819877"/>
              <a:gd name="connsiteY0" fmla="*/ 93606 h 936063"/>
              <a:gd name="connsiteX1" fmla="*/ 93606 w 6819877"/>
              <a:gd name="connsiteY1" fmla="*/ 0 h 936063"/>
              <a:gd name="connsiteX2" fmla="*/ 6726271 w 6819877"/>
              <a:gd name="connsiteY2" fmla="*/ 0 h 936063"/>
              <a:gd name="connsiteX3" fmla="*/ 6819877 w 6819877"/>
              <a:gd name="connsiteY3" fmla="*/ 93606 h 936063"/>
              <a:gd name="connsiteX4" fmla="*/ 6819877 w 6819877"/>
              <a:gd name="connsiteY4" fmla="*/ 842457 h 936063"/>
              <a:gd name="connsiteX5" fmla="*/ 6726271 w 6819877"/>
              <a:gd name="connsiteY5" fmla="*/ 936063 h 936063"/>
              <a:gd name="connsiteX6" fmla="*/ 93606 w 6819877"/>
              <a:gd name="connsiteY6" fmla="*/ 936063 h 936063"/>
              <a:gd name="connsiteX7" fmla="*/ 0 w 6819877"/>
              <a:gd name="connsiteY7" fmla="*/ 842457 h 936063"/>
              <a:gd name="connsiteX8" fmla="*/ 0 w 6819877"/>
              <a:gd name="connsiteY8" fmla="*/ 93606 h 9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9877" h="936063">
                <a:moveTo>
                  <a:pt x="0" y="93606"/>
                </a:moveTo>
                <a:cubicBezTo>
                  <a:pt x="0" y="41909"/>
                  <a:pt x="41909" y="0"/>
                  <a:pt x="93606" y="0"/>
                </a:cubicBezTo>
                <a:lnTo>
                  <a:pt x="6726271" y="0"/>
                </a:lnTo>
                <a:cubicBezTo>
                  <a:pt x="6777968" y="0"/>
                  <a:pt x="6819877" y="41909"/>
                  <a:pt x="6819877" y="93606"/>
                </a:cubicBezTo>
                <a:lnTo>
                  <a:pt x="6819877" y="842457"/>
                </a:lnTo>
                <a:cubicBezTo>
                  <a:pt x="6819877" y="894154"/>
                  <a:pt x="6777968" y="936063"/>
                  <a:pt x="6726271" y="936063"/>
                </a:cubicBezTo>
                <a:lnTo>
                  <a:pt x="93606" y="936063"/>
                </a:lnTo>
                <a:cubicBezTo>
                  <a:pt x="41909" y="936063"/>
                  <a:pt x="0" y="894154"/>
                  <a:pt x="0" y="842457"/>
                </a:cubicBezTo>
                <a:lnTo>
                  <a:pt x="0" y="93606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44000" tIns="134096" rIns="144000" bIns="13409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 defTabSz="1244600">
              <a:lnSpc>
                <a:spcPts val="1700"/>
              </a:lnSpc>
              <a:spcBef>
                <a:spcPct val="0"/>
              </a:spcBef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Часть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населения стала заниматься </a:t>
            </a: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 defTabSz="1244600">
              <a:lnSpc>
                <a:spcPts val="2500"/>
              </a:lnSpc>
              <a:spcBef>
                <a:spcPct val="0"/>
              </a:spcBef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ремеслом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 торговлей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1151752" y="3969152"/>
            <a:ext cx="6948000" cy="936000"/>
          </a:xfrm>
          <a:custGeom>
            <a:avLst/>
            <a:gdLst>
              <a:gd name="connsiteX0" fmla="*/ 0 w 6819877"/>
              <a:gd name="connsiteY0" fmla="*/ 93606 h 936063"/>
              <a:gd name="connsiteX1" fmla="*/ 93606 w 6819877"/>
              <a:gd name="connsiteY1" fmla="*/ 0 h 936063"/>
              <a:gd name="connsiteX2" fmla="*/ 6726271 w 6819877"/>
              <a:gd name="connsiteY2" fmla="*/ 0 h 936063"/>
              <a:gd name="connsiteX3" fmla="*/ 6819877 w 6819877"/>
              <a:gd name="connsiteY3" fmla="*/ 93606 h 936063"/>
              <a:gd name="connsiteX4" fmla="*/ 6819877 w 6819877"/>
              <a:gd name="connsiteY4" fmla="*/ 842457 h 936063"/>
              <a:gd name="connsiteX5" fmla="*/ 6726271 w 6819877"/>
              <a:gd name="connsiteY5" fmla="*/ 936063 h 936063"/>
              <a:gd name="connsiteX6" fmla="*/ 93606 w 6819877"/>
              <a:gd name="connsiteY6" fmla="*/ 936063 h 936063"/>
              <a:gd name="connsiteX7" fmla="*/ 0 w 6819877"/>
              <a:gd name="connsiteY7" fmla="*/ 842457 h 936063"/>
              <a:gd name="connsiteX8" fmla="*/ 0 w 6819877"/>
              <a:gd name="connsiteY8" fmla="*/ 93606 h 9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9877" h="936063">
                <a:moveTo>
                  <a:pt x="0" y="93606"/>
                </a:moveTo>
                <a:cubicBezTo>
                  <a:pt x="0" y="41909"/>
                  <a:pt x="41909" y="0"/>
                  <a:pt x="93606" y="0"/>
                </a:cubicBezTo>
                <a:lnTo>
                  <a:pt x="6726271" y="0"/>
                </a:lnTo>
                <a:cubicBezTo>
                  <a:pt x="6777968" y="0"/>
                  <a:pt x="6819877" y="41909"/>
                  <a:pt x="6819877" y="93606"/>
                </a:cubicBezTo>
                <a:lnTo>
                  <a:pt x="6819877" y="842457"/>
                </a:lnTo>
                <a:cubicBezTo>
                  <a:pt x="6819877" y="894154"/>
                  <a:pt x="6777968" y="936063"/>
                  <a:pt x="6726271" y="936063"/>
                </a:cubicBezTo>
                <a:lnTo>
                  <a:pt x="93606" y="936063"/>
                </a:lnTo>
                <a:cubicBezTo>
                  <a:pt x="41909" y="936063"/>
                  <a:pt x="0" y="894154"/>
                  <a:pt x="0" y="842457"/>
                </a:cubicBezTo>
                <a:lnTo>
                  <a:pt x="0" y="93606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44000" tIns="134096" rIns="144000" bIns="13409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Отделение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ремесла от сельского хозяйства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4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1151752" y="4905256"/>
            <a:ext cx="6948000" cy="936000"/>
          </a:xfrm>
          <a:custGeom>
            <a:avLst/>
            <a:gdLst>
              <a:gd name="connsiteX0" fmla="*/ 0 w 6819877"/>
              <a:gd name="connsiteY0" fmla="*/ 93606 h 936063"/>
              <a:gd name="connsiteX1" fmla="*/ 93606 w 6819877"/>
              <a:gd name="connsiteY1" fmla="*/ 0 h 936063"/>
              <a:gd name="connsiteX2" fmla="*/ 6726271 w 6819877"/>
              <a:gd name="connsiteY2" fmla="*/ 0 h 936063"/>
              <a:gd name="connsiteX3" fmla="*/ 6819877 w 6819877"/>
              <a:gd name="connsiteY3" fmla="*/ 93606 h 936063"/>
              <a:gd name="connsiteX4" fmla="*/ 6819877 w 6819877"/>
              <a:gd name="connsiteY4" fmla="*/ 842457 h 936063"/>
              <a:gd name="connsiteX5" fmla="*/ 6726271 w 6819877"/>
              <a:gd name="connsiteY5" fmla="*/ 936063 h 936063"/>
              <a:gd name="connsiteX6" fmla="*/ 93606 w 6819877"/>
              <a:gd name="connsiteY6" fmla="*/ 936063 h 936063"/>
              <a:gd name="connsiteX7" fmla="*/ 0 w 6819877"/>
              <a:gd name="connsiteY7" fmla="*/ 842457 h 936063"/>
              <a:gd name="connsiteX8" fmla="*/ 0 w 6819877"/>
              <a:gd name="connsiteY8" fmla="*/ 93606 h 9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9877" h="936063">
                <a:moveTo>
                  <a:pt x="0" y="93606"/>
                </a:moveTo>
                <a:cubicBezTo>
                  <a:pt x="0" y="41909"/>
                  <a:pt x="41909" y="0"/>
                  <a:pt x="93606" y="0"/>
                </a:cubicBezTo>
                <a:lnTo>
                  <a:pt x="6726271" y="0"/>
                </a:lnTo>
                <a:cubicBezTo>
                  <a:pt x="6777968" y="0"/>
                  <a:pt x="6819877" y="41909"/>
                  <a:pt x="6819877" y="93606"/>
                </a:cubicBezTo>
                <a:lnTo>
                  <a:pt x="6819877" y="842457"/>
                </a:lnTo>
                <a:cubicBezTo>
                  <a:pt x="6819877" y="894154"/>
                  <a:pt x="6777968" y="936063"/>
                  <a:pt x="6726271" y="936063"/>
                </a:cubicBezTo>
                <a:lnTo>
                  <a:pt x="93606" y="936063"/>
                </a:lnTo>
                <a:cubicBezTo>
                  <a:pt x="41909" y="936063"/>
                  <a:pt x="0" y="894154"/>
                  <a:pt x="0" y="842457"/>
                </a:cubicBezTo>
                <a:lnTo>
                  <a:pt x="0" y="93606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44000" tIns="134096" rIns="144000" bIns="134096" numCol="1" spcCol="1270" anchor="ctr" anchorCtr="0">
            <a:noAutofit/>
          </a:bodyPr>
          <a:lstStyle/>
          <a:p>
            <a:pPr algn="ctr" defTabSz="1244600">
              <a:lnSpc>
                <a:spcPct val="70000"/>
              </a:lnSpc>
              <a:spcBef>
                <a:spcPct val="0"/>
              </a:spcBef>
              <a:spcAft>
                <a:spcPct val="35000"/>
              </a:spcAft>
            </a:pPr>
            <a:endParaRPr lang="ru-RU" sz="7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 defTabSz="1244600">
              <a:lnSpc>
                <a:spcPct val="70000"/>
              </a:lnSpc>
              <a:spcBef>
                <a:spcPts val="600"/>
              </a:spcBef>
              <a:spcAft>
                <a:spcPct val="35000"/>
              </a:spcAft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Увеличение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обмена, развитие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торговли,</a:t>
            </a:r>
            <a:endParaRPr lang="en-US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 defTabSz="1244600">
              <a:lnSpc>
                <a:spcPct val="70000"/>
              </a:lnSpc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появление рынков</a:t>
            </a:r>
            <a:endParaRPr lang="en-US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 defTabSz="1244600">
              <a:lnSpc>
                <a:spcPct val="70000"/>
              </a:lnSpc>
              <a:spcBef>
                <a:spcPct val="0"/>
              </a:spcBef>
              <a:spcAft>
                <a:spcPct val="35000"/>
              </a:spcAft>
            </a:pPr>
            <a:endParaRPr lang="ru-RU" sz="7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1151752" y="5841360"/>
            <a:ext cx="6948000" cy="936000"/>
          </a:xfrm>
          <a:custGeom>
            <a:avLst/>
            <a:gdLst>
              <a:gd name="connsiteX0" fmla="*/ 0 w 6819877"/>
              <a:gd name="connsiteY0" fmla="*/ 93606 h 936063"/>
              <a:gd name="connsiteX1" fmla="*/ 93606 w 6819877"/>
              <a:gd name="connsiteY1" fmla="*/ 0 h 936063"/>
              <a:gd name="connsiteX2" fmla="*/ 6726271 w 6819877"/>
              <a:gd name="connsiteY2" fmla="*/ 0 h 936063"/>
              <a:gd name="connsiteX3" fmla="*/ 6819877 w 6819877"/>
              <a:gd name="connsiteY3" fmla="*/ 93606 h 936063"/>
              <a:gd name="connsiteX4" fmla="*/ 6819877 w 6819877"/>
              <a:gd name="connsiteY4" fmla="*/ 842457 h 936063"/>
              <a:gd name="connsiteX5" fmla="*/ 6726271 w 6819877"/>
              <a:gd name="connsiteY5" fmla="*/ 936063 h 936063"/>
              <a:gd name="connsiteX6" fmla="*/ 93606 w 6819877"/>
              <a:gd name="connsiteY6" fmla="*/ 936063 h 936063"/>
              <a:gd name="connsiteX7" fmla="*/ 0 w 6819877"/>
              <a:gd name="connsiteY7" fmla="*/ 842457 h 936063"/>
              <a:gd name="connsiteX8" fmla="*/ 0 w 6819877"/>
              <a:gd name="connsiteY8" fmla="*/ 93606 h 9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9877" h="936063">
                <a:moveTo>
                  <a:pt x="0" y="93606"/>
                </a:moveTo>
                <a:cubicBezTo>
                  <a:pt x="0" y="41909"/>
                  <a:pt x="41909" y="0"/>
                  <a:pt x="93606" y="0"/>
                </a:cubicBezTo>
                <a:lnTo>
                  <a:pt x="6726271" y="0"/>
                </a:lnTo>
                <a:cubicBezTo>
                  <a:pt x="6777968" y="0"/>
                  <a:pt x="6819877" y="41909"/>
                  <a:pt x="6819877" y="93606"/>
                </a:cubicBezTo>
                <a:lnTo>
                  <a:pt x="6819877" y="842457"/>
                </a:lnTo>
                <a:cubicBezTo>
                  <a:pt x="6819877" y="894154"/>
                  <a:pt x="6777968" y="936063"/>
                  <a:pt x="6726271" y="936063"/>
                </a:cubicBezTo>
                <a:lnTo>
                  <a:pt x="93606" y="936063"/>
                </a:lnTo>
                <a:cubicBezTo>
                  <a:pt x="41909" y="936063"/>
                  <a:pt x="0" y="894154"/>
                  <a:pt x="0" y="842457"/>
                </a:cubicBezTo>
                <a:lnTo>
                  <a:pt x="0" y="93606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44000" tIns="134096" rIns="144000" bIns="13409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</a:t>
            </a:r>
            <a: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озникновение городов</a:t>
            </a:r>
            <a:endParaRPr lang="ru-RU" sz="24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1151752" y="1160840"/>
            <a:ext cx="6948000" cy="936000"/>
          </a:xfrm>
          <a:custGeom>
            <a:avLst/>
            <a:gdLst>
              <a:gd name="connsiteX0" fmla="*/ 0 w 6819877"/>
              <a:gd name="connsiteY0" fmla="*/ 93606 h 936063"/>
              <a:gd name="connsiteX1" fmla="*/ 93606 w 6819877"/>
              <a:gd name="connsiteY1" fmla="*/ 0 h 936063"/>
              <a:gd name="connsiteX2" fmla="*/ 6726271 w 6819877"/>
              <a:gd name="connsiteY2" fmla="*/ 0 h 936063"/>
              <a:gd name="connsiteX3" fmla="*/ 6819877 w 6819877"/>
              <a:gd name="connsiteY3" fmla="*/ 93606 h 936063"/>
              <a:gd name="connsiteX4" fmla="*/ 6819877 w 6819877"/>
              <a:gd name="connsiteY4" fmla="*/ 842457 h 936063"/>
              <a:gd name="connsiteX5" fmla="*/ 6726271 w 6819877"/>
              <a:gd name="connsiteY5" fmla="*/ 936063 h 936063"/>
              <a:gd name="connsiteX6" fmla="*/ 93606 w 6819877"/>
              <a:gd name="connsiteY6" fmla="*/ 936063 h 936063"/>
              <a:gd name="connsiteX7" fmla="*/ 0 w 6819877"/>
              <a:gd name="connsiteY7" fmla="*/ 842457 h 936063"/>
              <a:gd name="connsiteX8" fmla="*/ 0 w 6819877"/>
              <a:gd name="connsiteY8" fmla="*/ 93606 h 9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9877" h="936063">
                <a:moveTo>
                  <a:pt x="0" y="93606"/>
                </a:moveTo>
                <a:cubicBezTo>
                  <a:pt x="0" y="41909"/>
                  <a:pt x="41909" y="0"/>
                  <a:pt x="93606" y="0"/>
                </a:cubicBezTo>
                <a:lnTo>
                  <a:pt x="6726271" y="0"/>
                </a:lnTo>
                <a:cubicBezTo>
                  <a:pt x="6777968" y="0"/>
                  <a:pt x="6819877" y="41909"/>
                  <a:pt x="6819877" y="93606"/>
                </a:cubicBezTo>
                <a:lnTo>
                  <a:pt x="6819877" y="842457"/>
                </a:lnTo>
                <a:cubicBezTo>
                  <a:pt x="6819877" y="894154"/>
                  <a:pt x="6777968" y="936063"/>
                  <a:pt x="6726271" y="936063"/>
                </a:cubicBezTo>
                <a:lnTo>
                  <a:pt x="93606" y="936063"/>
                </a:lnTo>
                <a:cubicBezTo>
                  <a:pt x="41909" y="936063"/>
                  <a:pt x="0" y="894154"/>
                  <a:pt x="0" y="842457"/>
                </a:cubicBezTo>
                <a:lnTo>
                  <a:pt x="0" y="93606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44000" tIns="134096" rIns="144000" bIns="13409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Улучшение орудий труда</a:t>
            </a:r>
            <a:endParaRPr lang="ru-RU" sz="24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03946" y="1642936"/>
            <a:ext cx="670345" cy="453516"/>
          </a:xfrm>
          <a:prstGeom prst="rect">
            <a:avLst/>
          </a:prstGeom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03946" y="2639205"/>
            <a:ext cx="670345" cy="453516"/>
          </a:xfrm>
          <a:prstGeom prst="rect">
            <a:avLst/>
          </a:prstGeom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03946" y="3635474"/>
            <a:ext cx="670345" cy="453516"/>
          </a:xfrm>
          <a:prstGeom prst="rect">
            <a:avLst/>
          </a:prstGeom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03946" y="4631743"/>
            <a:ext cx="670345" cy="453516"/>
          </a:xfrm>
          <a:prstGeom prst="rect">
            <a:avLst/>
          </a:prstGeom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03946" y="5628011"/>
            <a:ext cx="670345" cy="453516"/>
          </a:xfrm>
          <a:prstGeom prst="rect">
            <a:avLst/>
          </a:prstGeom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9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Picture 32" descr="http://dkhramov.dp.ua/uploads/Art/HMFallingRomanEmpire/map14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CDFFFF"/>
              </a:clrFrom>
              <a:clrTo>
                <a:srgbClr val="CD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265336"/>
            <a:ext cx="5688632" cy="645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Рисунок 157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265336"/>
            <a:ext cx="5258318" cy="6404025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3708373" y="5157478"/>
            <a:ext cx="1750154" cy="1583890"/>
            <a:chOff x="-565326" y="675867"/>
            <a:chExt cx="1513921" cy="1957141"/>
          </a:xfrm>
          <a:blipFill>
            <a:blip r:embed="rId5"/>
            <a:tile tx="0" ty="0" sx="100000" sy="100000" flip="none" algn="tl"/>
          </a:blipFill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-565326" y="675867"/>
              <a:ext cx="1513921" cy="1957035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2" name="Picture 18" descr="http://terijoki.spb.ru/g2/main.php?g2_view=core.DownloadItem&amp;g2_itemId=41698"/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5326" y="675867"/>
              <a:ext cx="1513921" cy="1957141"/>
            </a:xfrm>
            <a:prstGeom prst="rect">
              <a:avLst/>
            </a:prstGeom>
            <a:grpFill/>
            <a:extLst/>
          </p:spPr>
        </p:pic>
      </p:grpSp>
      <p:grpSp>
        <p:nvGrpSpPr>
          <p:cNvPr id="36" name="Группа 35"/>
          <p:cNvGrpSpPr/>
          <p:nvPr/>
        </p:nvGrpSpPr>
        <p:grpSpPr>
          <a:xfrm>
            <a:off x="25426" y="2950237"/>
            <a:ext cx="2079579" cy="1773037"/>
            <a:chOff x="6641532" y="2707568"/>
            <a:chExt cx="1800201" cy="1496080"/>
          </a:xfrm>
          <a:blipFill>
            <a:blip r:embed="rId5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6644518" y="2707568"/>
              <a:ext cx="1797215" cy="1496080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2" name="Picture 8" descr="http://www.telenir.net/voennaja_istorija/rycar_i_ego_zamok_srednevekovye_kreposti_i_osadnye_sooruzhenija/i_004.png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1532" y="2751127"/>
              <a:ext cx="1779602" cy="1430232"/>
            </a:xfrm>
            <a:prstGeom prst="rect">
              <a:avLst/>
            </a:prstGeom>
            <a:grpFill/>
            <a:extLst/>
          </p:spPr>
        </p:pic>
      </p:grpSp>
      <p:grpSp>
        <p:nvGrpSpPr>
          <p:cNvPr id="26" name="Группа 25"/>
          <p:cNvGrpSpPr/>
          <p:nvPr/>
        </p:nvGrpSpPr>
        <p:grpSpPr>
          <a:xfrm>
            <a:off x="50528" y="926111"/>
            <a:ext cx="2459933" cy="1926825"/>
            <a:chOff x="-756592" y="3898528"/>
            <a:chExt cx="1995058" cy="1539624"/>
          </a:xfrm>
          <a:blipFill>
            <a:blip r:embed="rId5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-756592" y="3898528"/>
              <a:ext cx="1995058" cy="1496080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4" name="Picture 20" descr="http://www.oboznik.ru/wp-content/uploads/2014/08/240814oba.jpg"/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4E7D7"/>
                </a:clrFrom>
                <a:clrTo>
                  <a:srgbClr val="F4E7D7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55977" y="3911165"/>
              <a:ext cx="1989559" cy="1526987"/>
            </a:xfrm>
            <a:prstGeom prst="rect">
              <a:avLst/>
            </a:prstGeom>
            <a:grpFill/>
            <a:extLst/>
          </p:spPr>
        </p:pic>
      </p:grpSp>
      <p:sp>
        <p:nvSpPr>
          <p:cNvPr id="63" name="Скругленный прямоугольник 62"/>
          <p:cNvSpPr/>
          <p:nvPr/>
        </p:nvSpPr>
        <p:spPr>
          <a:xfrm>
            <a:off x="6746083" y="857304"/>
            <a:ext cx="2320606" cy="1793311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8" name="Picture 24" descr="http://images.stopgame.ru/games/patrician_4-1277736350.jpg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6078" y="576845"/>
            <a:ext cx="2320606" cy="2013305"/>
          </a:xfrm>
          <a:prstGeom prst="rect">
            <a:avLst/>
          </a:prstGeom>
          <a:noFill/>
          <a:extLst/>
        </p:spPr>
      </p:pic>
      <p:grpSp>
        <p:nvGrpSpPr>
          <p:cNvPr id="38" name="Группа 37"/>
          <p:cNvGrpSpPr/>
          <p:nvPr/>
        </p:nvGrpSpPr>
        <p:grpSpPr>
          <a:xfrm>
            <a:off x="6834894" y="2975080"/>
            <a:ext cx="2201602" cy="1678056"/>
            <a:chOff x="8082120" y="2134536"/>
            <a:chExt cx="1826105" cy="1366472"/>
          </a:xfrm>
          <a:blipFill>
            <a:blip r:embed="rId5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8082120" y="2134536"/>
              <a:ext cx="1797215" cy="1332252"/>
            </a:xfrm>
            <a:prstGeom prst="roundRect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6" name="Picture 22" descr="http://real-kremlin.ru/d/4805-6/imgSit+_46_.jp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82120" y="2145267"/>
              <a:ext cx="1826105" cy="1355741"/>
            </a:xfrm>
            <a:prstGeom prst="rect">
              <a:avLst/>
            </a:prstGeom>
            <a:grpFill/>
            <a:extLst/>
          </p:spPr>
        </p:pic>
      </p:grpSp>
      <p:sp>
        <p:nvSpPr>
          <p:cNvPr id="46" name="Скругленный прямоугольник 45"/>
          <p:cNvSpPr/>
          <p:nvPr/>
        </p:nvSpPr>
        <p:spPr>
          <a:xfrm>
            <a:off x="52930" y="4901404"/>
            <a:ext cx="2373902" cy="1861239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8" name="Picture 14" descr="http://s9.uploads.ru/t/Gh6SV.jpg"/>
          <p:cNvPicPr>
            <a:picLocks noChangeAspect="1" noChangeArrowheads="1"/>
          </p:cNvPicPr>
          <p:nvPr/>
        </p:nvPicPr>
        <p:blipFill rotWithShape="1"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242"/>
          <a:stretch/>
        </p:blipFill>
        <p:spPr bwMode="auto">
          <a:xfrm>
            <a:off x="35496" y="5071953"/>
            <a:ext cx="2415478" cy="1690690"/>
          </a:xfrm>
          <a:prstGeom prst="rect">
            <a:avLst/>
          </a:prstGeom>
          <a:noFill/>
          <a:extLst/>
        </p:spPr>
      </p:pic>
      <p:sp>
        <p:nvSpPr>
          <p:cNvPr id="44" name="Скругленный прямоугольник 43"/>
          <p:cNvSpPr/>
          <p:nvPr/>
        </p:nvSpPr>
        <p:spPr>
          <a:xfrm>
            <a:off x="6665941" y="4824237"/>
            <a:ext cx="2370555" cy="191713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6" name="Picture 12" descr="http://old-flanders.ru/wp-content/uploads/IMG_00611.jpg"/>
          <p:cNvPicPr>
            <a:picLocks noChangeAspect="1" noChangeArrowheads="1"/>
          </p:cNvPicPr>
          <p:nvPr/>
        </p:nvPicPr>
        <p:blipFill rotWithShape="1"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2980" y="4869160"/>
            <a:ext cx="2019521" cy="187220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xtLst/>
        </p:spPr>
      </p:pic>
      <p:sp>
        <p:nvSpPr>
          <p:cNvPr id="49" name="Скругленный прямоугольник 48"/>
          <p:cNvSpPr/>
          <p:nvPr/>
        </p:nvSpPr>
        <p:spPr>
          <a:xfrm>
            <a:off x="7524328" y="3356992"/>
            <a:ext cx="1065970" cy="4124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крепость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4545478" y="5697730"/>
            <a:ext cx="1034634" cy="4124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церковь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8076428" y="2101012"/>
            <a:ext cx="923095" cy="4124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гавань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674127" y="1268760"/>
            <a:ext cx="953657" cy="2322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лагерь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1691680" y="5949280"/>
            <a:ext cx="889784" cy="4124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брод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406366" y="4869160"/>
            <a:ext cx="702138" cy="4124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мост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88564" y="2944522"/>
            <a:ext cx="935164" cy="4124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замок</a:t>
            </a:r>
            <a:endParaRPr lang="ru-RU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4-конечная звезда 4"/>
          <p:cNvSpPr/>
          <p:nvPr/>
        </p:nvSpPr>
        <p:spPr>
          <a:xfrm>
            <a:off x="4352009" y="1353312"/>
            <a:ext cx="144016" cy="144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/>
          <p:cNvSpPr txBox="1"/>
          <p:nvPr/>
        </p:nvSpPr>
        <p:spPr>
          <a:xfrm>
            <a:off x="406557" y="2989933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КАСЛ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342843" y="971436"/>
            <a:ext cx="1284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ЧЕСТЕР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67" name="4-конечная звезда 66"/>
          <p:cNvSpPr/>
          <p:nvPr/>
        </p:nvSpPr>
        <p:spPr>
          <a:xfrm>
            <a:off x="4067944" y="1700824"/>
            <a:ext cx="144016" cy="144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/>
          <p:cNvSpPr txBox="1"/>
          <p:nvPr/>
        </p:nvSpPr>
        <p:spPr>
          <a:xfrm>
            <a:off x="314126" y="4869160"/>
            <a:ext cx="1521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ФОРД, ФУРД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71" name="4-конечная звезда 70"/>
          <p:cNvSpPr/>
          <p:nvPr/>
        </p:nvSpPr>
        <p:spPr>
          <a:xfrm>
            <a:off x="4110917" y="2112128"/>
            <a:ext cx="144016" cy="144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4-конечная звезда 73"/>
          <p:cNvSpPr/>
          <p:nvPr/>
        </p:nvSpPr>
        <p:spPr>
          <a:xfrm>
            <a:off x="5688559" y="2917933"/>
            <a:ext cx="144016" cy="144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/>
          <p:cNvSpPr txBox="1"/>
          <p:nvPr/>
        </p:nvSpPr>
        <p:spPr>
          <a:xfrm>
            <a:off x="3887529" y="5174096"/>
            <a:ext cx="1415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СЕНТ, СЕН,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               САН 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87" name="4-конечная звезда 86"/>
          <p:cNvSpPr/>
          <p:nvPr/>
        </p:nvSpPr>
        <p:spPr>
          <a:xfrm>
            <a:off x="3419888" y="4293112"/>
            <a:ext cx="144000" cy="144000"/>
          </a:xfrm>
          <a:prstGeom prst="star4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4-конечная звезда 90"/>
          <p:cNvSpPr/>
          <p:nvPr/>
        </p:nvSpPr>
        <p:spPr>
          <a:xfrm>
            <a:off x="5021295" y="4674290"/>
            <a:ext cx="144016" cy="144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TextBox 95"/>
          <p:cNvSpPr txBox="1"/>
          <p:nvPr/>
        </p:nvSpPr>
        <p:spPr>
          <a:xfrm>
            <a:off x="7245417" y="4797152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БРИДЖ,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БРЮКЕ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99" name="4-конечная звезда 98"/>
          <p:cNvSpPr/>
          <p:nvPr/>
        </p:nvSpPr>
        <p:spPr>
          <a:xfrm>
            <a:off x="4427984" y="2132856"/>
            <a:ext cx="144016" cy="144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4-конечная звезда 102"/>
          <p:cNvSpPr/>
          <p:nvPr/>
        </p:nvSpPr>
        <p:spPr>
          <a:xfrm>
            <a:off x="5076056" y="2564904"/>
            <a:ext cx="144016" cy="144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TextBox 104"/>
          <p:cNvSpPr txBox="1"/>
          <p:nvPr/>
        </p:nvSpPr>
        <p:spPr>
          <a:xfrm>
            <a:off x="7452320" y="2924944"/>
            <a:ext cx="837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БУРГ,</a:t>
            </a:r>
            <a:endParaRPr lang="ru-RU" dirty="0">
              <a:latin typeface="Monotype Corsiva" panose="03010101010201010101" pitchFamily="66" charset="0"/>
            </a:endParaRP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БОРГО</a:t>
            </a:r>
          </a:p>
        </p:txBody>
      </p:sp>
      <p:sp>
        <p:nvSpPr>
          <p:cNvPr id="109" name="4-конечная звезда 108"/>
          <p:cNvSpPr/>
          <p:nvPr/>
        </p:nvSpPr>
        <p:spPr>
          <a:xfrm>
            <a:off x="6084168" y="1988840"/>
            <a:ext cx="144016" cy="144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4-конечная звезда 111"/>
          <p:cNvSpPr/>
          <p:nvPr/>
        </p:nvSpPr>
        <p:spPr>
          <a:xfrm>
            <a:off x="5436096" y="3285000"/>
            <a:ext cx="144016" cy="144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4-конечная звезда 116"/>
          <p:cNvSpPr/>
          <p:nvPr/>
        </p:nvSpPr>
        <p:spPr>
          <a:xfrm>
            <a:off x="5724128" y="1988856"/>
            <a:ext cx="144016" cy="144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TextBox 117"/>
          <p:cNvSpPr txBox="1"/>
          <p:nvPr/>
        </p:nvSpPr>
        <p:spPr>
          <a:xfrm>
            <a:off x="7666370" y="971436"/>
            <a:ext cx="938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ХАФЕН</a:t>
            </a:r>
          </a:p>
        </p:txBody>
      </p:sp>
      <p:sp>
        <p:nvSpPr>
          <p:cNvPr id="119" name="4-конечная звезда 118"/>
          <p:cNvSpPr/>
          <p:nvPr/>
        </p:nvSpPr>
        <p:spPr>
          <a:xfrm>
            <a:off x="5652120" y="3501024"/>
            <a:ext cx="144016" cy="14400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092151"/>
          </a:xfrm>
        </p:spPr>
      </p:pic>
      <p:sp>
        <p:nvSpPr>
          <p:cNvPr id="45" name="TextBox 44"/>
          <p:cNvSpPr txBox="1"/>
          <p:nvPr/>
        </p:nvSpPr>
        <p:spPr>
          <a:xfrm>
            <a:off x="1953887" y="118373"/>
            <a:ext cx="5392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600" dirty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Образование названий городов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637293" y="2355343"/>
            <a:ext cx="2031325" cy="707886"/>
          </a:xfrm>
          <a:prstGeom prst="rect">
            <a:avLst/>
          </a:pr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latin typeface="Monotype Corsiva" panose="03010101010201010101" pitchFamily="66" charset="0"/>
              </a:defRPr>
            </a:lvl1pPr>
          </a:lstStyle>
          <a:p>
            <a:r>
              <a:rPr lang="ru-RU" dirty="0" smtClean="0"/>
              <a:t> </a:t>
            </a:r>
            <a:r>
              <a:rPr lang="ru-RU" sz="3200" dirty="0" smtClean="0"/>
              <a:t>ЧЕСТЕР  </a:t>
            </a:r>
            <a:endParaRPr lang="ru-RU" dirty="0" smtClean="0"/>
          </a:p>
          <a:p>
            <a:endParaRPr lang="ru-RU" sz="800" dirty="0"/>
          </a:p>
        </p:txBody>
      </p:sp>
      <p:sp>
        <p:nvSpPr>
          <p:cNvPr id="69" name="TextBox 68"/>
          <p:cNvSpPr txBox="1"/>
          <p:nvPr/>
        </p:nvSpPr>
        <p:spPr>
          <a:xfrm>
            <a:off x="2104287" y="2667047"/>
            <a:ext cx="2515432" cy="1415772"/>
          </a:xfrm>
          <a:prstGeom prst="rect">
            <a:avLst/>
          </a:prstGeom>
          <a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  </a:t>
            </a:r>
            <a:r>
              <a:rPr lang="en-US" dirty="0" smtClean="0">
                <a:latin typeface="Monotype Corsiva" panose="03010101010201010101" pitchFamily="66" charset="0"/>
              </a:rPr>
              <a:t>   </a:t>
            </a:r>
            <a:r>
              <a:rPr lang="ru-RU" sz="3200" dirty="0" err="1" smtClean="0">
                <a:latin typeface="Monotype Corsiva" panose="03010101010201010101" pitchFamily="66" charset="0"/>
              </a:rPr>
              <a:t>Окс</a:t>
            </a:r>
            <a:endParaRPr lang="ru-RU" sz="3200" dirty="0" smtClean="0">
              <a:latin typeface="Monotype Corsiva" panose="03010101010201010101" pitchFamily="66" charset="0"/>
            </a:endParaRPr>
          </a:p>
          <a:p>
            <a:r>
              <a:rPr lang="ru-RU" sz="3200" dirty="0" smtClean="0">
                <a:latin typeface="Monotype Corsiva" panose="03010101010201010101" pitchFamily="66" charset="0"/>
              </a:rPr>
              <a:t> </a:t>
            </a:r>
            <a:r>
              <a:rPr lang="en-US" sz="3200" dirty="0" smtClean="0">
                <a:latin typeface="Monotype Corsiva" panose="03010101010201010101" pitchFamily="66" charset="0"/>
              </a:rPr>
              <a:t> </a:t>
            </a:r>
            <a:r>
              <a:rPr lang="ru-RU" sz="3200" dirty="0" smtClean="0">
                <a:latin typeface="Monotype Corsiva" panose="03010101010201010101" pitchFamily="66" charset="0"/>
              </a:rPr>
              <a:t> Бычий брод</a:t>
            </a:r>
            <a:r>
              <a:rPr lang="en-US" sz="3200" dirty="0" smtClean="0">
                <a:latin typeface="Monotype Corsiva" panose="03010101010201010101" pitchFamily="66" charset="0"/>
              </a:rPr>
              <a:t>   </a:t>
            </a:r>
          </a:p>
          <a:p>
            <a:r>
              <a:rPr lang="ru-RU" sz="1400" dirty="0" smtClean="0">
                <a:latin typeface="Monotype Corsiva" panose="03010101010201010101" pitchFamily="66" charset="0"/>
              </a:rPr>
              <a:t>  </a:t>
            </a:r>
          </a:p>
          <a:p>
            <a:endParaRPr lang="ru-RU" sz="800" dirty="0">
              <a:latin typeface="Monotype Corsiva" panose="03010101010201010101" pitchFamily="66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71600" y="4020694"/>
            <a:ext cx="4857420" cy="2062103"/>
          </a:xfrm>
          <a:prstGeom prst="rect">
            <a:avLst/>
          </a:prstGeom>
          <a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latin typeface="Monotype Corsiva" panose="03010101010201010101" pitchFamily="66" charset="0"/>
              </a:defRPr>
            </a:lvl1pPr>
          </a:lstStyle>
          <a:p>
            <a:r>
              <a:rPr lang="ru-RU" dirty="0"/>
              <a:t>           </a:t>
            </a:r>
            <a:r>
              <a:rPr lang="en-US" dirty="0" smtClean="0"/>
              <a:t>              </a:t>
            </a:r>
            <a:r>
              <a:rPr lang="ru-RU" sz="3200" dirty="0" smtClean="0"/>
              <a:t>Франк</a:t>
            </a:r>
            <a:endParaRPr lang="ru-RU" sz="3200" dirty="0"/>
          </a:p>
          <a:p>
            <a:r>
              <a:rPr lang="ru-RU" sz="3200" dirty="0" smtClean="0"/>
              <a:t>         </a:t>
            </a:r>
            <a:r>
              <a:rPr lang="en-US" sz="3200" dirty="0" smtClean="0"/>
              <a:t>    </a:t>
            </a:r>
            <a:r>
              <a:rPr lang="ru-RU" sz="3200" dirty="0" smtClean="0"/>
              <a:t>Свободный </a:t>
            </a:r>
            <a:r>
              <a:rPr lang="ru-RU" sz="3200" dirty="0"/>
              <a:t>брод</a:t>
            </a:r>
          </a:p>
          <a:p>
            <a:r>
              <a:rPr lang="ru-RU" sz="3200" dirty="0" smtClean="0"/>
              <a:t>    </a:t>
            </a:r>
            <a:r>
              <a:rPr lang="en-US" sz="3200" dirty="0" smtClean="0"/>
              <a:t>  </a:t>
            </a:r>
            <a:r>
              <a:rPr lang="ru-RU" sz="3200" dirty="0" smtClean="0"/>
              <a:t>(</a:t>
            </a:r>
            <a:r>
              <a:rPr lang="ru-RU" sz="3200" dirty="0"/>
              <a:t>бесплатная переправа</a:t>
            </a:r>
            <a:r>
              <a:rPr lang="ru-RU" sz="3200" dirty="0" smtClean="0"/>
              <a:t>) </a:t>
            </a:r>
            <a:r>
              <a:rPr lang="en-US" sz="3200" dirty="0" smtClean="0"/>
              <a:t>     </a:t>
            </a:r>
          </a:p>
          <a:p>
            <a:r>
              <a:rPr lang="ru-RU" sz="1400" dirty="0" smtClean="0"/>
              <a:t>    </a:t>
            </a:r>
          </a:p>
          <a:p>
            <a:endParaRPr lang="ru-RU" dirty="0"/>
          </a:p>
        </p:txBody>
      </p:sp>
      <p:sp>
        <p:nvSpPr>
          <p:cNvPr id="73" name="TextBox 72"/>
          <p:cNvSpPr txBox="1"/>
          <p:nvPr/>
        </p:nvSpPr>
        <p:spPr>
          <a:xfrm>
            <a:off x="3247387" y="4005064"/>
            <a:ext cx="140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  </a:t>
            </a:r>
            <a:r>
              <a:rPr lang="ru-RU" sz="3200" dirty="0" smtClean="0">
                <a:latin typeface="Monotype Corsiva" panose="03010101010201010101" pitchFamily="66" charset="0"/>
              </a:rPr>
              <a:t>ФУРД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1804" y="971712"/>
            <a:ext cx="2951449" cy="1354217"/>
          </a:xfrm>
          <a:prstGeom prst="rect">
            <a:avLst/>
          </a:pr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latin typeface="Monotype Corsiva" panose="03010101010201010101" pitchFamily="66" charset="0"/>
              </a:defRPr>
            </a:lvl1pPr>
          </a:lstStyle>
          <a:p>
            <a:r>
              <a:rPr lang="ru-RU" dirty="0"/>
              <a:t>   </a:t>
            </a:r>
            <a:r>
              <a:rPr lang="en-US" dirty="0" smtClean="0"/>
              <a:t>        </a:t>
            </a:r>
            <a:r>
              <a:rPr lang="ru-RU" sz="3200" dirty="0" smtClean="0"/>
              <a:t>Нью</a:t>
            </a:r>
            <a:endParaRPr lang="ru-RU" sz="3200" dirty="0"/>
          </a:p>
          <a:p>
            <a:r>
              <a:rPr lang="ru-RU" sz="3200" dirty="0" smtClean="0"/>
              <a:t> </a:t>
            </a:r>
            <a:r>
              <a:rPr lang="en-US" sz="3200" dirty="0" smtClean="0"/>
              <a:t>  </a:t>
            </a:r>
            <a:r>
              <a:rPr lang="ru-RU" sz="3200" dirty="0" smtClean="0"/>
              <a:t> Новый замок  </a:t>
            </a:r>
            <a:r>
              <a:rPr lang="en-US" sz="3200" dirty="0" smtClean="0"/>
              <a:t>  </a:t>
            </a:r>
            <a:endParaRPr lang="ru-RU" sz="3200" dirty="0" smtClean="0"/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314146" y="968252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КАСЛ</a:t>
            </a:r>
            <a:endParaRPr lang="ru-RU" dirty="0">
              <a:latin typeface="Monotype Corsiva" panose="03010101010201010101" pitchFamily="66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01570" y="2611178"/>
            <a:ext cx="3491661" cy="1292662"/>
          </a:xfrm>
          <a:prstGeom prst="rect">
            <a:avLst/>
          </a:pr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latin typeface="Monotype Corsiva" panose="03010101010201010101" pitchFamily="66" charset="0"/>
              </a:defRPr>
            </a:lvl1pPr>
          </a:lstStyle>
          <a:p>
            <a:r>
              <a:rPr lang="ru-RU" sz="3200" dirty="0"/>
              <a:t>    </a:t>
            </a:r>
            <a:r>
              <a:rPr lang="ru-RU" sz="3200" dirty="0" smtClean="0"/>
              <a:t>          </a:t>
            </a:r>
            <a:r>
              <a:rPr lang="ru-RU" sz="3200" dirty="0"/>
              <a:t>- Тропе</a:t>
            </a:r>
          </a:p>
          <a:p>
            <a:r>
              <a:rPr lang="ru-RU" sz="3200" dirty="0" smtClean="0"/>
              <a:t>   </a:t>
            </a:r>
            <a:r>
              <a:rPr lang="en-US" sz="3200" dirty="0" smtClean="0"/>
              <a:t> </a:t>
            </a:r>
            <a:r>
              <a:rPr lang="ru-RU" sz="3200" dirty="0" smtClean="0"/>
              <a:t>Святой </a:t>
            </a:r>
            <a:r>
              <a:rPr lang="ru-RU" sz="3200" dirty="0" err="1" smtClean="0"/>
              <a:t>Торпис</a:t>
            </a:r>
            <a:r>
              <a:rPr lang="ru-RU" sz="3200" dirty="0" smtClean="0"/>
              <a:t>  </a:t>
            </a:r>
            <a:r>
              <a:rPr lang="en-US" sz="3200" dirty="0" smtClean="0"/>
              <a:t> </a:t>
            </a:r>
            <a:r>
              <a:rPr lang="ru-RU" sz="3200" dirty="0" smtClean="0"/>
              <a:t>  </a:t>
            </a:r>
          </a:p>
          <a:p>
            <a:endParaRPr lang="ru-RU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573712" y="3974379"/>
            <a:ext cx="3970959" cy="1461939"/>
          </a:xfrm>
          <a:prstGeom prst="rect">
            <a:avLst/>
          </a:pr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latin typeface="Monotype Corsiva" panose="03010101010201010101" pitchFamily="66" charset="0"/>
              </a:defRPr>
            </a:lvl1pPr>
          </a:lstStyle>
          <a:p>
            <a:r>
              <a:rPr lang="ru-RU" dirty="0"/>
              <a:t>       </a:t>
            </a:r>
            <a:r>
              <a:rPr lang="ru-RU" dirty="0" smtClean="0"/>
              <a:t>      </a:t>
            </a:r>
            <a:r>
              <a:rPr lang="en-US" dirty="0" smtClean="0"/>
              <a:t>            </a:t>
            </a:r>
            <a:r>
              <a:rPr lang="ru-RU" dirty="0" smtClean="0"/>
              <a:t>- </a:t>
            </a:r>
            <a:r>
              <a:rPr lang="ru-RU" sz="3200" dirty="0"/>
              <a:t>Себастьян</a:t>
            </a:r>
          </a:p>
          <a:p>
            <a:r>
              <a:rPr lang="ru-RU" sz="3200" dirty="0" smtClean="0"/>
              <a:t>    </a:t>
            </a:r>
            <a:r>
              <a:rPr lang="en-US" sz="3200" dirty="0" smtClean="0"/>
              <a:t> </a:t>
            </a:r>
            <a:r>
              <a:rPr lang="ru-RU" sz="3200" dirty="0" smtClean="0"/>
              <a:t>Святой Себастьян</a:t>
            </a:r>
            <a:r>
              <a:rPr lang="en-US" sz="3200" dirty="0" smtClean="0"/>
              <a:t>  </a:t>
            </a:r>
            <a:r>
              <a:rPr lang="ru-RU" sz="3200" dirty="0" smtClean="0"/>
              <a:t>   </a:t>
            </a:r>
            <a:endParaRPr lang="en-US" sz="3200" dirty="0" smtClean="0"/>
          </a:p>
          <a:p>
            <a:endParaRPr lang="ru-RU" sz="1600" dirty="0" smtClean="0"/>
          </a:p>
          <a:p>
            <a:endParaRPr lang="ru-RU" sz="900" dirty="0"/>
          </a:p>
        </p:txBody>
      </p:sp>
      <p:sp>
        <p:nvSpPr>
          <p:cNvPr id="84" name="TextBox 83"/>
          <p:cNvSpPr txBox="1"/>
          <p:nvPr/>
        </p:nvSpPr>
        <p:spPr>
          <a:xfrm>
            <a:off x="1038316" y="4038017"/>
            <a:ext cx="9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САН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040262" y="2625235"/>
            <a:ext cx="9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СЕН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937290" y="2650358"/>
            <a:ext cx="1261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ФОРД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637881" y="2851670"/>
            <a:ext cx="3619902" cy="1354217"/>
          </a:xfrm>
          <a:prstGeom prst="rect">
            <a:avLst/>
          </a:pr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latin typeface="Monotype Corsiva" panose="03010101010201010101" pitchFamily="66" charset="0"/>
              </a:defRPr>
            </a:lvl1pPr>
          </a:lstStyle>
          <a:p>
            <a:r>
              <a:rPr lang="ru-RU" sz="3200" dirty="0"/>
              <a:t> </a:t>
            </a:r>
            <a:r>
              <a:rPr lang="ru-RU" sz="3200" dirty="0" smtClean="0"/>
              <a:t>      Кем</a:t>
            </a:r>
            <a:endParaRPr lang="ru-RU" sz="3200" dirty="0"/>
          </a:p>
          <a:p>
            <a:r>
              <a:rPr lang="ru-RU" sz="3200" dirty="0" smtClean="0"/>
              <a:t>     Мост </a:t>
            </a:r>
            <a:r>
              <a:rPr lang="ru-RU" sz="3200" dirty="0"/>
              <a:t>через </a:t>
            </a:r>
            <a:r>
              <a:rPr lang="ru-RU" sz="3200" dirty="0" smtClean="0"/>
              <a:t>реку     </a:t>
            </a:r>
          </a:p>
          <a:p>
            <a:endParaRPr lang="ru-RU" dirty="0"/>
          </a:p>
        </p:txBody>
      </p:sp>
      <p:sp>
        <p:nvSpPr>
          <p:cNvPr id="93" name="TextBox 92"/>
          <p:cNvSpPr txBox="1"/>
          <p:nvPr/>
        </p:nvSpPr>
        <p:spPr>
          <a:xfrm>
            <a:off x="3006033" y="2871509"/>
            <a:ext cx="1539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БРИДЖ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431173" y="4150028"/>
            <a:ext cx="2087431" cy="661720"/>
          </a:xfrm>
          <a:prstGeom prst="rect">
            <a:avLst/>
          </a:prstGeom>
          <a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latin typeface="Monotype Corsiva" panose="03010101010201010101" pitchFamily="66" charset="0"/>
              </a:defRPr>
            </a:lvl1pPr>
          </a:lstStyle>
          <a:p>
            <a:r>
              <a:rPr lang="ru-RU" sz="3200" dirty="0" smtClean="0"/>
              <a:t>  БРЮГГЕ  </a:t>
            </a:r>
          </a:p>
          <a:p>
            <a:endParaRPr lang="ru-RU" sz="500" dirty="0"/>
          </a:p>
        </p:txBody>
      </p:sp>
      <p:sp>
        <p:nvSpPr>
          <p:cNvPr id="106" name="TextBox 105"/>
          <p:cNvSpPr txBox="1"/>
          <p:nvPr/>
        </p:nvSpPr>
        <p:spPr>
          <a:xfrm>
            <a:off x="3135578" y="3436977"/>
            <a:ext cx="3467616" cy="1377300"/>
          </a:xfrm>
          <a:prstGeom prst="rect">
            <a:avLst/>
          </a:prstGeom>
          <a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latin typeface="Monotype Corsiva" panose="03010101010201010101" pitchFamily="66" charset="0"/>
              </a:defRPr>
            </a:lvl1pPr>
          </a:lstStyle>
          <a:p>
            <a:r>
              <a:rPr lang="ru-RU" sz="3200" dirty="0"/>
              <a:t>        Гам</a:t>
            </a:r>
          </a:p>
          <a:p>
            <a:r>
              <a:rPr lang="ru-RU" sz="3200" dirty="0" smtClean="0"/>
              <a:t>  </a:t>
            </a:r>
            <a:r>
              <a:rPr lang="en-US" sz="3200" dirty="0" smtClean="0"/>
              <a:t> </a:t>
            </a:r>
            <a:r>
              <a:rPr lang="ru-RU" sz="3200" dirty="0" smtClean="0"/>
              <a:t> Крепость </a:t>
            </a:r>
            <a:r>
              <a:rPr lang="ru-RU" sz="3200" dirty="0"/>
              <a:t>у </a:t>
            </a:r>
            <a:r>
              <a:rPr lang="ru-RU" sz="3200" dirty="0" smtClean="0"/>
              <a:t>леса</a:t>
            </a:r>
            <a:r>
              <a:rPr lang="en-US" sz="3200" dirty="0" smtClean="0"/>
              <a:t>     </a:t>
            </a:r>
          </a:p>
          <a:p>
            <a:r>
              <a:rPr lang="ru-RU" sz="1050" dirty="0" smtClean="0"/>
              <a:t>    </a:t>
            </a:r>
          </a:p>
          <a:p>
            <a:endParaRPr lang="ru-RU" sz="900" dirty="0"/>
          </a:p>
        </p:txBody>
      </p:sp>
      <p:sp>
        <p:nvSpPr>
          <p:cNvPr id="107" name="TextBox 106"/>
          <p:cNvSpPr txBox="1"/>
          <p:nvPr/>
        </p:nvSpPr>
        <p:spPr>
          <a:xfrm>
            <a:off x="4529638" y="3433517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БУРГ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006242" y="4818290"/>
            <a:ext cx="3842719" cy="1415772"/>
          </a:xfrm>
          <a:prstGeom prst="rect">
            <a:avLst/>
          </a:prstGeom>
          <a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latin typeface="Monotype Corsiva" panose="03010101010201010101" pitchFamily="66" charset="0"/>
              </a:defRPr>
            </a:lvl1pPr>
          </a:lstStyle>
          <a:p>
            <a:r>
              <a:rPr lang="ru-RU" sz="3200" dirty="0"/>
              <a:t>     </a:t>
            </a:r>
            <a:r>
              <a:rPr lang="ru-RU" sz="3200" dirty="0" smtClean="0"/>
              <a:t>   </a:t>
            </a:r>
            <a:r>
              <a:rPr lang="ru-RU" sz="3200" dirty="0" err="1" smtClean="0"/>
              <a:t>Страс</a:t>
            </a:r>
            <a:endParaRPr lang="ru-RU" sz="3200" dirty="0"/>
          </a:p>
          <a:p>
            <a:r>
              <a:rPr lang="ru-RU" sz="3200" dirty="0" smtClean="0"/>
              <a:t>    Крепость </a:t>
            </a:r>
            <a:r>
              <a:rPr lang="ru-RU" sz="3200" dirty="0"/>
              <a:t>у </a:t>
            </a:r>
            <a:r>
              <a:rPr lang="ru-RU" sz="3200" dirty="0" smtClean="0"/>
              <a:t>дороги     </a:t>
            </a:r>
          </a:p>
          <a:p>
            <a:endParaRPr lang="en-US" sz="1100" dirty="0" smtClean="0"/>
          </a:p>
          <a:p>
            <a:endParaRPr lang="ru-RU" sz="1100" dirty="0"/>
          </a:p>
        </p:txBody>
      </p:sp>
      <p:sp>
        <p:nvSpPr>
          <p:cNvPr id="111" name="TextBox 110"/>
          <p:cNvSpPr txBox="1"/>
          <p:nvPr/>
        </p:nvSpPr>
        <p:spPr>
          <a:xfrm>
            <a:off x="4726485" y="4814830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БУРГ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474293" y="922002"/>
            <a:ext cx="3461204" cy="1323439"/>
          </a:xfrm>
          <a:prstGeom prst="rect">
            <a:avLst/>
          </a:prstGeom>
          <a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latin typeface="Monotype Corsiva" panose="03010101010201010101" pitchFamily="66" charset="0"/>
              </a:defRPr>
            </a:lvl1pPr>
          </a:lstStyle>
          <a:p>
            <a:r>
              <a:rPr lang="ru-RU" sz="3200" dirty="0" smtClean="0"/>
              <a:t>   </a:t>
            </a:r>
            <a:r>
              <a:rPr lang="en-US" sz="3200" dirty="0" smtClean="0"/>
              <a:t> </a:t>
            </a:r>
            <a:r>
              <a:rPr lang="ru-RU" sz="3200" dirty="0" err="1" smtClean="0"/>
              <a:t>Бремер</a:t>
            </a:r>
            <a:r>
              <a:rPr lang="en-US" sz="3200" dirty="0" smtClean="0"/>
              <a:t> </a:t>
            </a:r>
            <a:endParaRPr lang="ru-RU" sz="3200" dirty="0"/>
          </a:p>
          <a:p>
            <a:r>
              <a:rPr lang="ru-RU" sz="3200" dirty="0" smtClean="0"/>
              <a:t>   </a:t>
            </a:r>
            <a:r>
              <a:rPr lang="en-US" sz="3200" dirty="0" smtClean="0"/>
              <a:t> </a:t>
            </a:r>
            <a:r>
              <a:rPr lang="ru-RU" sz="3200" dirty="0" smtClean="0"/>
              <a:t>Гавань Бремена </a:t>
            </a:r>
            <a:r>
              <a:rPr lang="en-US" sz="3200" dirty="0" smtClean="0"/>
              <a:t>  </a:t>
            </a:r>
            <a:r>
              <a:rPr lang="ru-RU" sz="3200" dirty="0" smtClean="0"/>
              <a:t>  </a:t>
            </a:r>
          </a:p>
          <a:p>
            <a:endParaRPr lang="ru-RU" sz="1600" dirty="0"/>
          </a:p>
        </p:txBody>
      </p:sp>
      <p:sp>
        <p:nvSpPr>
          <p:cNvPr id="114" name="TextBox 113"/>
          <p:cNvSpPr txBox="1"/>
          <p:nvPr/>
        </p:nvSpPr>
        <p:spPr>
          <a:xfrm>
            <a:off x="3959160" y="918542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ХАФЕН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204015" y="2192935"/>
            <a:ext cx="3967753" cy="1323439"/>
          </a:xfrm>
          <a:prstGeom prst="rect">
            <a:avLst/>
          </a:prstGeom>
          <a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latin typeface="Monotype Corsiva" panose="03010101010201010101" pitchFamily="66" charset="0"/>
              </a:defRPr>
            </a:lvl1pPr>
          </a:lstStyle>
          <a:p>
            <a:r>
              <a:rPr lang="ru-RU" sz="3200" dirty="0" smtClean="0"/>
              <a:t>   </a:t>
            </a:r>
            <a:r>
              <a:rPr lang="en-US" sz="3200" dirty="0" smtClean="0"/>
              <a:t> </a:t>
            </a:r>
            <a:r>
              <a:rPr lang="ru-RU" sz="3200" dirty="0" err="1" smtClean="0"/>
              <a:t>Фридрихс</a:t>
            </a:r>
            <a:r>
              <a:rPr lang="ru-RU" sz="3200" dirty="0" smtClean="0"/>
              <a:t> </a:t>
            </a:r>
            <a:r>
              <a:rPr lang="en-US" sz="3200" dirty="0" smtClean="0"/>
              <a:t>                </a:t>
            </a:r>
            <a:r>
              <a:rPr lang="ru-RU" sz="3200" dirty="0" smtClean="0"/>
              <a:t>    </a:t>
            </a:r>
            <a:endParaRPr lang="ru-RU" sz="3200" dirty="0"/>
          </a:p>
          <a:p>
            <a:r>
              <a:rPr lang="ru-RU" sz="3200" dirty="0" smtClean="0"/>
              <a:t>     Гавань Фридриха     </a:t>
            </a:r>
          </a:p>
          <a:p>
            <a:endParaRPr lang="ru-RU" sz="1600" dirty="0"/>
          </a:p>
        </p:txBody>
      </p:sp>
      <p:sp>
        <p:nvSpPr>
          <p:cNvPr id="116" name="TextBox 115"/>
          <p:cNvSpPr txBox="1"/>
          <p:nvPr/>
        </p:nvSpPr>
        <p:spPr>
          <a:xfrm>
            <a:off x="4103176" y="2189475"/>
            <a:ext cx="1524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ХАФЕН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36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10694 -0.21389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7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1665 -0.1365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-0.23663 0.275 " pathEditMode="relative" rAng="0" ptsTypes="AA">
                                      <p:cBhvr>
                                        <p:cTn id="37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0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1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20347 -0.0351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-175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0.17605 3.7037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00"/>
                            </p:stCondLst>
                            <p:childTnLst>
                              <p:par>
                                <p:cTn id="5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31145 0.29676 " pathEditMode="relative" rAng="0" ptsTypes="AA">
                                      <p:cBhvr>
                                        <p:cTn id="72" dur="20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1483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-0.35329 0.10486 " pathEditMode="relative" rAng="0" ptsTypes="AA">
                                      <p:cBhvr>
                                        <p:cTn id="82" dur="20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74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1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1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2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2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2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2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9062 -0.1817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-9097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07153 -0.1557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6" y="-780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21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1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2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2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25869 -0.2958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4" y="-14792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0.19862 -0.1949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0.32292 0.18634 " pathEditMode="relative" rAng="0" ptsTypes="AA">
                                      <p:cBhvr>
                                        <p:cTn id="136" dur="20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9306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1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31337 0.40139 " pathEditMode="relative" rAng="0" ptsTypes="AA">
                                      <p:cBhvr>
                                        <p:cTn id="146" dur="2000" spd="-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0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1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1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2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22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2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22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1042 L 0.24583 0.00463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74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0.34531 0.0761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7" y="3796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21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1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2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22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2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22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0.08854 0.16204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8102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17726 0.20718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2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00"/>
                            </p:stCondLst>
                            <p:childTnLst>
                              <p:par>
                                <p:cTn id="18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11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43038 0.26574 " pathEditMode="relative" rAng="0" ptsTypes="AA">
                                      <p:cBhvr>
                                        <p:cTn id="200" dur="2000" spd="-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10" y="13287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0.45608 0.1088 " pathEditMode="relative" rAng="0" ptsTypes="AA">
                                      <p:cBhvr>
                                        <p:cTn id="205" dur="2000" spd="-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95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1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1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1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22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2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22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208 L 0.11927 -0.20324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10069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08073 -0.137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" y="-6875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2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0.18195 -0.27245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7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2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30729 -0.08079 " pathEditMode="relative" rAng="0" ptsTypes="AA">
                                      <p:cBhvr>
                                        <p:cTn id="252" dur="2000" spd="-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5" y="-4051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28715 -0.28195 " pathEditMode="relative" rAng="0" ptsTypes="AA">
                                      <p:cBhvr>
                                        <p:cTn id="262" dur="2000" spd="-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8" y="-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21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21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2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22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2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22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0.14114 -0.29051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9" y="-14537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11441 -0.23542 " pathEditMode="relative" rAng="0" ptsTypes="AA">
                                      <p:cBhvr>
                                        <p:cTn id="27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-11782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21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1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21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22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2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22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06562 -0.31621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-1581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03229 -0.2551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2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200"/>
                            </p:stCondLst>
                            <p:childTnLst>
                              <p:par>
                                <p:cTn id="29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0.38524 -0.01204 " pathEditMode="relative" rAng="0" ptsTypes="AA">
                                      <p:cBhvr>
                                        <p:cTn id="316" dur="2000" spd="-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53" y="-602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2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0.36944 -0.19676 " pathEditMode="relative" rAng="0" ptsTypes="AA">
                                      <p:cBhvr>
                                        <p:cTn id="326" dur="2000" spd="-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2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21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1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2" dur="21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5" dur="22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22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22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185 L 0.1776 0.06134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2963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0347 L 0.12118 0.12199 " pathEditMode="relative" rAng="0" ptsTypes="AA">
                                      <p:cBhvr>
                                        <p:cTn id="342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9" y="5926"/>
                                    </p:animMotion>
                                  </p:childTnLst>
                                </p:cTn>
                              </p:par>
                              <p:par>
                                <p:cTn id="3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21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21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21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22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22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22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0.17257 0.14375 " pathEditMode="relative" rAng="0" ptsTypes="AA">
                                      <p:cBhvr>
                                        <p:cTn id="354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8" y="7176"/>
                                    </p:animMotion>
                                  </p:childTnLst>
                                </p:cTn>
                              </p:par>
                              <p:par>
                                <p:cTn id="35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0.09844 0.19814 " pathEditMode="relative" rAng="0" ptsTypes="AA">
                                      <p:cBhvr>
                                        <p:cTn id="35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3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2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2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7" dur="250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7" grpId="0" animBg="1"/>
      <p:bldP spid="67" grpId="1" animBg="1"/>
      <p:bldP spid="71" grpId="0" animBg="1"/>
      <p:bldP spid="71" grpId="1" animBg="1"/>
      <p:bldP spid="74" grpId="0" animBg="1"/>
      <p:bldP spid="74" grpId="1" animBg="1"/>
      <p:bldP spid="87" grpId="0" animBg="1"/>
      <p:bldP spid="87" grpId="1" animBg="1"/>
      <p:bldP spid="91" grpId="0" animBg="1"/>
      <p:bldP spid="91" grpId="1" animBg="1"/>
      <p:bldP spid="99" grpId="0" animBg="1"/>
      <p:bldP spid="99" grpId="1" animBg="1"/>
      <p:bldP spid="103" grpId="0" animBg="1"/>
      <p:bldP spid="103" grpId="1" animBg="1"/>
      <p:bldP spid="109" grpId="0" animBg="1"/>
      <p:bldP spid="109" grpId="1" animBg="1"/>
      <p:bldP spid="112" grpId="0" animBg="1"/>
      <p:bldP spid="112" grpId="1" animBg="1"/>
      <p:bldP spid="117" grpId="0" animBg="1"/>
      <p:bldP spid="117" grpId="1" animBg="1"/>
      <p:bldP spid="119" grpId="0" animBg="1"/>
      <p:bldP spid="119" grpId="1" animBg="1"/>
      <p:bldP spid="65" grpId="0" animBg="1"/>
      <p:bldP spid="65" grpId="1" animBg="1"/>
      <p:bldP spid="65" grpId="2" animBg="1"/>
      <p:bldP spid="65" grpId="3" animBg="1"/>
      <p:bldP spid="69" grpId="0" animBg="1"/>
      <p:bldP spid="69" grpId="1" animBg="1"/>
      <p:bldP spid="69" grpId="2" animBg="1"/>
      <p:bldP spid="72" grpId="0" animBg="1"/>
      <p:bldP spid="72" grpId="1" animBg="1"/>
      <p:bldP spid="72" grpId="2" animBg="1"/>
      <p:bldP spid="73" grpId="0"/>
      <p:bldP spid="73" grpId="1"/>
      <p:bldP spid="73" grpId="2"/>
      <p:bldP spid="73" grpId="3"/>
      <p:bldP spid="3" grpId="0" animBg="1"/>
      <p:bldP spid="3" grpId="1" animBg="1"/>
      <p:bldP spid="3" grpId="2" animBg="1"/>
      <p:bldP spid="2" grpId="0"/>
      <p:bldP spid="2" grpId="1"/>
      <p:bldP spid="2" grpId="2"/>
      <p:bldP spid="2" grpId="3"/>
      <p:bldP spid="88" grpId="0" animBg="1"/>
      <p:bldP spid="88" grpId="1" animBg="1"/>
      <p:bldP spid="88" grpId="2" animBg="1"/>
      <p:bldP spid="82" grpId="0" animBg="1"/>
      <p:bldP spid="82" grpId="1" animBg="1"/>
      <p:bldP spid="82" grpId="2" animBg="1"/>
      <p:bldP spid="84" grpId="0"/>
      <p:bldP spid="84" grpId="1"/>
      <p:bldP spid="84" grpId="2"/>
      <p:bldP spid="84" grpId="3"/>
      <p:bldP spid="90" grpId="0"/>
      <p:bldP spid="90" grpId="1"/>
      <p:bldP spid="90" grpId="2"/>
      <p:bldP spid="90" grpId="3"/>
      <p:bldP spid="70" grpId="0"/>
      <p:bldP spid="70" grpId="1"/>
      <p:bldP spid="70" grpId="2"/>
      <p:bldP spid="70" grpId="3"/>
      <p:bldP spid="92" grpId="0" animBg="1"/>
      <p:bldP spid="92" grpId="1" animBg="1"/>
      <p:bldP spid="92" grpId="2" animBg="1"/>
      <p:bldP spid="93" grpId="0"/>
      <p:bldP spid="93" grpId="1"/>
      <p:bldP spid="93" grpId="2"/>
      <p:bldP spid="93" grpId="3"/>
      <p:bldP spid="102" grpId="0" animBg="1"/>
      <p:bldP spid="102" grpId="1" animBg="1"/>
      <p:bldP spid="102" grpId="2" animBg="1"/>
      <p:bldP spid="102" grpId="3" animBg="1"/>
      <p:bldP spid="106" grpId="0" animBg="1"/>
      <p:bldP spid="106" grpId="1" animBg="1"/>
      <p:bldP spid="106" grpId="2" animBg="1"/>
      <p:bldP spid="107" grpId="0"/>
      <p:bldP spid="107" grpId="1"/>
      <p:bldP spid="107" grpId="2"/>
      <p:bldP spid="107" grpId="3"/>
      <p:bldP spid="110" grpId="0" animBg="1"/>
      <p:bldP spid="110" grpId="1" animBg="1"/>
      <p:bldP spid="110" grpId="2" animBg="1"/>
      <p:bldP spid="111" grpId="0"/>
      <p:bldP spid="111" grpId="1"/>
      <p:bldP spid="111" grpId="2"/>
      <p:bldP spid="111" grpId="3"/>
      <p:bldP spid="113" grpId="0" animBg="1"/>
      <p:bldP spid="113" grpId="1" animBg="1"/>
      <p:bldP spid="113" grpId="2" animBg="1"/>
      <p:bldP spid="114" grpId="0"/>
      <p:bldP spid="114" grpId="1"/>
      <p:bldP spid="114" grpId="2"/>
      <p:bldP spid="114" grpId="3"/>
      <p:bldP spid="115" grpId="0" animBg="1"/>
      <p:bldP spid="115" grpId="1" animBg="1"/>
      <p:bldP spid="115" grpId="2" animBg="1"/>
      <p:bldP spid="116" grpId="0"/>
      <p:bldP spid="116" grpId="1"/>
      <p:bldP spid="116" grpId="2"/>
      <p:bldP spid="116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hist-world.com/images/srednii-veka/1/Srednevekovyj-goro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050" y="620688"/>
            <a:ext cx="8387422" cy="5281899"/>
          </a:xfrm>
          <a:prstGeom prst="rect">
            <a:avLst/>
          </a:prstGeom>
          <a:noFill/>
          <a:effectLst>
            <a:outerShdw blurRad="50800" dist="101600" dir="186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5949280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Чем отличается средневековый город от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современного?</a:t>
            </a: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23616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Экскурсия по средневековому </a:t>
            </a:r>
            <a:r>
              <a:rPr lang="en-US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en-US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городу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5426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absentis.org/abs/img/europe/medievalcit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2364" y="2674564"/>
            <a:ext cx="2290164" cy="37787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art-spb.info/files/art_0000082_0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70" y="2960785"/>
            <a:ext cx="5340169" cy="37578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http://www.metalsk.ru/kovan/vyveski29_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2636912"/>
            <a:ext cx="1181618" cy="15703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http://www.metalsk.ru/kovan/kovan_vyveski11_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8591" y="4799659"/>
            <a:ext cx="1303457" cy="17322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24744"/>
            <a:ext cx="8795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Monotype Corsiva" panose="03010101010201010101" pitchFamily="66" charset="0"/>
              </a:rPr>
              <a:t>О </a:t>
            </a:r>
            <a:r>
              <a:rPr lang="ru-RU" sz="2400" dirty="0">
                <a:latin typeface="Monotype Corsiva" panose="03010101010201010101" pitchFamily="66" charset="0"/>
              </a:rPr>
              <a:t>каких особенностях средневековых городов говорят названия улиц в Эдинбурге – «улица коров», в Страсбурге – «улица быков»? </a:t>
            </a:r>
            <a:endParaRPr lang="ru-RU" sz="2400" dirty="0" smtClean="0">
              <a:latin typeface="Monotype Corsiva" panose="03010101010201010101" pitchFamily="66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Monotype Corsiva" panose="03010101010201010101" pitchFamily="66" charset="0"/>
              </a:rPr>
              <a:t>Почему в городе так </a:t>
            </a:r>
            <a:r>
              <a:rPr lang="ru-RU" sz="2400" dirty="0" smtClean="0">
                <a:latin typeface="Monotype Corsiva" panose="03010101010201010101" pitchFamily="66" charset="0"/>
              </a:rPr>
              <a:t>тесно, грязно?</a:t>
            </a:r>
            <a:endParaRPr lang="ru-RU" sz="2400" dirty="0">
              <a:latin typeface="Monotype Corsiva" panose="03010101010201010101" pitchFamily="66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Monotype Corsiva" panose="03010101010201010101" pitchFamily="66" charset="0"/>
              </a:rPr>
              <a:t>Почему </a:t>
            </a:r>
            <a:r>
              <a:rPr lang="ru-RU" sz="2400" dirty="0">
                <a:latin typeface="Monotype Corsiva" panose="03010101010201010101" pitchFamily="66" charset="0"/>
              </a:rPr>
              <a:t>вместо номеров домов – вывески-картинки? </a:t>
            </a:r>
            <a:endParaRPr lang="ru-RU" sz="2400" dirty="0" smtClean="0">
              <a:latin typeface="Monotype Corsiva" panose="03010101010201010101" pitchFamily="66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Monotype Corsiva" panose="03010101010201010101" pitchFamily="66" charset="0"/>
              </a:rPr>
              <a:t>Почему на площади помещали часы?</a:t>
            </a:r>
          </a:p>
        </p:txBody>
      </p:sp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236167"/>
          </a:xfr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Экскурсия по средневековому </a:t>
            </a:r>
            <a:r>
              <a:rPr lang="en-US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en-US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городу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3603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09215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1471" y="4394449"/>
            <a:ext cx="3623883" cy="22029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600" dirty="0" smtClean="0">
                <a:latin typeface="Monotype Corsiva" panose="03010101010201010101" pitchFamily="66" charset="0"/>
              </a:rPr>
              <a:t>Почему </a:t>
            </a:r>
            <a:r>
              <a:rPr lang="ru-RU" sz="2600" dirty="0">
                <a:latin typeface="Monotype Corsiva" panose="03010101010201010101" pitchFamily="66" charset="0"/>
              </a:rPr>
              <a:t>в новых городах сеньоры освобождали от пошлин и налогов всех вновь прибывающих, даже если это были </a:t>
            </a:r>
            <a:r>
              <a:rPr lang="ru-RU" sz="2600" dirty="0" smtClean="0">
                <a:latin typeface="Monotype Corsiva" panose="03010101010201010101" pitchFamily="66" charset="0"/>
              </a:rPr>
              <a:t>крестьяне, убежавшие от своих господ? </a:t>
            </a:r>
          </a:p>
          <a:p>
            <a:endParaRPr lang="ru-RU" sz="20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-90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Нет земли без феодала</a:t>
            </a:r>
            <a:endParaRPr lang="ru-RU" sz="3600" dirty="0"/>
          </a:p>
        </p:txBody>
      </p:sp>
      <p:pic>
        <p:nvPicPr>
          <p:cNvPr id="7" name="Picture 6" descr="Изменение размера Сдача оброка пзр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87300" cy="3290474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7068" y="1032301"/>
            <a:ext cx="35294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Monotype Corsiva" panose="03010101010201010101" pitchFamily="66" charset="0"/>
              </a:rPr>
              <a:t>Почему горожане стремились освободиться от своих господ? </a:t>
            </a:r>
            <a:endParaRPr lang="ru-RU" sz="2400" dirty="0" smtClean="0">
              <a:latin typeface="Monotype Corsiva" panose="03010101010201010101" pitchFamily="66" charset="0"/>
            </a:endParaRPr>
          </a:p>
          <a:p>
            <a:endParaRPr lang="ru-RU" sz="2400" dirty="0" smtClean="0"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latin typeface="Monotype Corsiva" panose="03010101010201010101" pitchFamily="66" charset="0"/>
              </a:rPr>
              <a:t>Как </a:t>
            </a:r>
            <a:r>
              <a:rPr lang="ru-RU" sz="2400" dirty="0">
                <a:latin typeface="Monotype Corsiva" panose="03010101010201010101" pitchFamily="66" charset="0"/>
              </a:rPr>
              <a:t>это было возможно?</a:t>
            </a:r>
          </a:p>
        </p:txBody>
      </p:sp>
      <p:pic>
        <p:nvPicPr>
          <p:cNvPr id="1028" name="Picture 4" descr="http://x-files.org.ua/images/articles/varfolomei_night_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19" y="1032301"/>
            <a:ext cx="5252928" cy="31592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10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29"/>
          <p:cNvSpPr>
            <a:spLocks noChangeArrowheads="1"/>
          </p:cNvSpPr>
          <p:nvPr/>
        </p:nvSpPr>
        <p:spPr bwMode="auto">
          <a:xfrm rot="18173420">
            <a:off x="6428404" y="4349992"/>
            <a:ext cx="381000" cy="1820345"/>
          </a:xfrm>
          <a:prstGeom prst="downArrow">
            <a:avLst>
              <a:gd name="adj1" fmla="val 57465"/>
              <a:gd name="adj2" fmla="val 70000"/>
            </a:avLst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1189" tIns="34290" rIns="171189" bIns="184879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altLang="ru-RU" sz="27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8" name="AutoShape 29"/>
          <p:cNvSpPr>
            <a:spLocks noChangeArrowheads="1"/>
          </p:cNvSpPr>
          <p:nvPr/>
        </p:nvSpPr>
        <p:spPr bwMode="auto">
          <a:xfrm rot="3389566">
            <a:off x="4662110" y="4423399"/>
            <a:ext cx="381000" cy="1732142"/>
          </a:xfrm>
          <a:prstGeom prst="downArrow">
            <a:avLst>
              <a:gd name="adj1" fmla="val 57465"/>
              <a:gd name="adj2" fmla="val 70000"/>
            </a:avLst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1189" tIns="34290" rIns="171189" bIns="184879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altLang="ru-RU" sz="27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31" name="AutoShape 27"/>
          <p:cNvSpPr>
            <a:spLocks noChangeArrowheads="1"/>
          </p:cNvSpPr>
          <p:nvPr/>
        </p:nvSpPr>
        <p:spPr bwMode="auto">
          <a:xfrm>
            <a:off x="5569258" y="3512968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1189" tIns="34290" rIns="171189" bIns="184879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altLang="ru-RU" sz="27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5569258" y="4877672"/>
            <a:ext cx="381000" cy="838200"/>
          </a:xfrm>
          <a:prstGeom prst="downArrow">
            <a:avLst>
              <a:gd name="adj1" fmla="val 50000"/>
              <a:gd name="adj2" fmla="val 55000"/>
            </a:avLst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1189" tIns="34290" rIns="171189" bIns="184879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altLang="ru-RU" sz="27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33" name="AutoShape 32"/>
          <p:cNvSpPr>
            <a:spLocks noChangeArrowheads="1"/>
          </p:cNvSpPr>
          <p:nvPr/>
        </p:nvSpPr>
        <p:spPr bwMode="auto">
          <a:xfrm rot="5400000">
            <a:off x="4142790" y="4021216"/>
            <a:ext cx="381000" cy="798512"/>
          </a:xfrm>
          <a:prstGeom prst="downArrow">
            <a:avLst>
              <a:gd name="adj1" fmla="val 50000"/>
              <a:gd name="adj2" fmla="val 54271"/>
            </a:avLst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1189" tIns="34290" rIns="171189" bIns="184879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altLang="ru-RU" sz="27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34" name="AutoShape 33"/>
          <p:cNvSpPr>
            <a:spLocks noChangeArrowheads="1"/>
          </p:cNvSpPr>
          <p:nvPr/>
        </p:nvSpPr>
        <p:spPr bwMode="auto">
          <a:xfrm rot="16200000" flipH="1">
            <a:off x="7054063" y="4065521"/>
            <a:ext cx="381000" cy="703551"/>
          </a:xfrm>
          <a:prstGeom prst="downArrow">
            <a:avLst>
              <a:gd name="adj1" fmla="val 50000"/>
              <a:gd name="adj2" fmla="val 54271"/>
            </a:avLst>
          </a:prstGeom>
          <a:solidFill>
            <a:srgbClr val="002060">
              <a:alpha val="9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1189" tIns="34290" rIns="171189" bIns="184879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altLang="ru-RU" sz="2700">
              <a:solidFill>
                <a:schemeClr val="dk1">
                  <a:hueOff val="0"/>
                  <a:satOff val="0"/>
                  <a:lumOff val="0"/>
                  <a:alphaOff val="0"/>
                </a:schemeClr>
              </a:solidFill>
            </a:endParaRPr>
          </a:p>
        </p:txBody>
      </p:sp>
      <p:sp>
        <p:nvSpPr>
          <p:cNvPr id="35" name="Text Box 23"/>
          <p:cNvSpPr txBox="1">
            <a:spLocks noChangeArrowheads="1"/>
          </p:cNvSpPr>
          <p:nvPr/>
        </p:nvSpPr>
        <p:spPr bwMode="auto">
          <a:xfrm>
            <a:off x="3237046" y="962725"/>
            <a:ext cx="630817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dirty="0">
                <a:solidFill>
                  <a:srgbClr val="480024"/>
                </a:solidFill>
                <a:latin typeface="Monotype Corsiva" panose="03010101010201010101" pitchFamily="66" charset="0"/>
              </a:rPr>
              <a:t>КОММУНА</a:t>
            </a:r>
            <a:r>
              <a:rPr lang="ru-RU" altLang="ru-RU" dirty="0">
                <a:solidFill>
                  <a:srgbClr val="480024"/>
                </a:solidFill>
                <a:latin typeface="Monotype Corsiva" panose="03010101010201010101" pitchFamily="66" charset="0"/>
              </a:rPr>
              <a:t> </a:t>
            </a:r>
            <a:r>
              <a:rPr lang="ru-RU" altLang="ru-RU" sz="2800" dirty="0">
                <a:solidFill>
                  <a:srgbClr val="004200"/>
                </a:solidFill>
                <a:latin typeface="Monotype Corsiva" panose="03010101010201010101" pitchFamily="66" charset="0"/>
              </a:rPr>
              <a:t>– город, получивший самоуправление</a:t>
            </a:r>
          </a:p>
        </p:txBody>
      </p:sp>
      <p:pic>
        <p:nvPicPr>
          <p:cNvPr id="3074" name="Picture 2" descr="&amp;fcy;&amp;ocy;&amp;rcy;&amp;mcy;&amp;icy;&amp;rcy;&amp;ocy;&amp;vcy;&amp;acy;&amp;ncy;&amp;icy;&amp;iecy; &amp;scy;&amp;rcy;&amp;iecy;&amp;dcy;&amp;ncy;&amp;iecy;&amp;vcy;&amp;iecy;&amp;kcy;&amp;ocy;&amp;vcy;&amp;ycy;&amp;khcy; &amp;gcy;&amp;ocy;&amp;rcy;&amp;ocy;&amp;dcy;&amp;ocy;&amp;vcy; 6 &amp;kcy;&amp;lcy;&amp;acy;&amp;scy;&amp;scy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00" y="756252"/>
            <a:ext cx="3809420" cy="432888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олилиния 37"/>
          <p:cNvSpPr/>
          <p:nvPr/>
        </p:nvSpPr>
        <p:spPr>
          <a:xfrm>
            <a:off x="2442604" y="5735996"/>
            <a:ext cx="1713878" cy="936063"/>
          </a:xfrm>
          <a:custGeom>
            <a:avLst/>
            <a:gdLst>
              <a:gd name="connsiteX0" fmla="*/ 0 w 6819877"/>
              <a:gd name="connsiteY0" fmla="*/ 93606 h 936063"/>
              <a:gd name="connsiteX1" fmla="*/ 93606 w 6819877"/>
              <a:gd name="connsiteY1" fmla="*/ 0 h 936063"/>
              <a:gd name="connsiteX2" fmla="*/ 6726271 w 6819877"/>
              <a:gd name="connsiteY2" fmla="*/ 0 h 936063"/>
              <a:gd name="connsiteX3" fmla="*/ 6819877 w 6819877"/>
              <a:gd name="connsiteY3" fmla="*/ 93606 h 936063"/>
              <a:gd name="connsiteX4" fmla="*/ 6819877 w 6819877"/>
              <a:gd name="connsiteY4" fmla="*/ 842457 h 936063"/>
              <a:gd name="connsiteX5" fmla="*/ 6726271 w 6819877"/>
              <a:gd name="connsiteY5" fmla="*/ 936063 h 936063"/>
              <a:gd name="connsiteX6" fmla="*/ 93606 w 6819877"/>
              <a:gd name="connsiteY6" fmla="*/ 936063 h 936063"/>
              <a:gd name="connsiteX7" fmla="*/ 0 w 6819877"/>
              <a:gd name="connsiteY7" fmla="*/ 842457 h 936063"/>
              <a:gd name="connsiteX8" fmla="*/ 0 w 6819877"/>
              <a:gd name="connsiteY8" fmla="*/ 93606 h 9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9877" h="936063">
                <a:moveTo>
                  <a:pt x="0" y="93606"/>
                </a:moveTo>
                <a:cubicBezTo>
                  <a:pt x="0" y="41909"/>
                  <a:pt x="41909" y="0"/>
                  <a:pt x="93606" y="0"/>
                </a:cubicBezTo>
                <a:lnTo>
                  <a:pt x="6726271" y="0"/>
                </a:lnTo>
                <a:cubicBezTo>
                  <a:pt x="6777968" y="0"/>
                  <a:pt x="6819877" y="41909"/>
                  <a:pt x="6819877" y="93606"/>
                </a:cubicBezTo>
                <a:lnTo>
                  <a:pt x="6819877" y="842457"/>
                </a:lnTo>
                <a:cubicBezTo>
                  <a:pt x="6819877" y="894154"/>
                  <a:pt x="6777968" y="936063"/>
                  <a:pt x="6726271" y="936063"/>
                </a:cubicBezTo>
                <a:lnTo>
                  <a:pt x="93606" y="936063"/>
                </a:lnTo>
                <a:cubicBezTo>
                  <a:pt x="41909" y="936063"/>
                  <a:pt x="0" y="894154"/>
                  <a:pt x="0" y="842457"/>
                </a:cubicBezTo>
                <a:lnTo>
                  <a:pt x="0" y="93606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34096" tIns="134096" rIns="144000" bIns="13409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r>
              <a:rPr lang="ru-RU" sz="28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Сбор налогов</a:t>
            </a:r>
            <a:endParaRPr lang="ru-RU" sz="28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660538" y="5724470"/>
            <a:ext cx="2209425" cy="936063"/>
          </a:xfrm>
          <a:custGeom>
            <a:avLst/>
            <a:gdLst>
              <a:gd name="connsiteX0" fmla="*/ 0 w 6819877"/>
              <a:gd name="connsiteY0" fmla="*/ 93606 h 936063"/>
              <a:gd name="connsiteX1" fmla="*/ 93606 w 6819877"/>
              <a:gd name="connsiteY1" fmla="*/ 0 h 936063"/>
              <a:gd name="connsiteX2" fmla="*/ 6726271 w 6819877"/>
              <a:gd name="connsiteY2" fmla="*/ 0 h 936063"/>
              <a:gd name="connsiteX3" fmla="*/ 6819877 w 6819877"/>
              <a:gd name="connsiteY3" fmla="*/ 93606 h 936063"/>
              <a:gd name="connsiteX4" fmla="*/ 6819877 w 6819877"/>
              <a:gd name="connsiteY4" fmla="*/ 842457 h 936063"/>
              <a:gd name="connsiteX5" fmla="*/ 6726271 w 6819877"/>
              <a:gd name="connsiteY5" fmla="*/ 936063 h 936063"/>
              <a:gd name="connsiteX6" fmla="*/ 93606 w 6819877"/>
              <a:gd name="connsiteY6" fmla="*/ 936063 h 936063"/>
              <a:gd name="connsiteX7" fmla="*/ 0 w 6819877"/>
              <a:gd name="connsiteY7" fmla="*/ 842457 h 936063"/>
              <a:gd name="connsiteX8" fmla="*/ 0 w 6819877"/>
              <a:gd name="connsiteY8" fmla="*/ 93606 h 9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9877" h="936063">
                <a:moveTo>
                  <a:pt x="0" y="93606"/>
                </a:moveTo>
                <a:cubicBezTo>
                  <a:pt x="0" y="41909"/>
                  <a:pt x="41909" y="0"/>
                  <a:pt x="93606" y="0"/>
                </a:cubicBezTo>
                <a:lnTo>
                  <a:pt x="6726271" y="0"/>
                </a:lnTo>
                <a:cubicBezTo>
                  <a:pt x="6777968" y="0"/>
                  <a:pt x="6819877" y="41909"/>
                  <a:pt x="6819877" y="93606"/>
                </a:cubicBezTo>
                <a:lnTo>
                  <a:pt x="6819877" y="842457"/>
                </a:lnTo>
                <a:cubicBezTo>
                  <a:pt x="6819877" y="894154"/>
                  <a:pt x="6777968" y="936063"/>
                  <a:pt x="6726271" y="936063"/>
                </a:cubicBezTo>
                <a:lnTo>
                  <a:pt x="93606" y="936063"/>
                </a:lnTo>
                <a:cubicBezTo>
                  <a:pt x="41909" y="936063"/>
                  <a:pt x="0" y="894154"/>
                  <a:pt x="0" y="842457"/>
                </a:cubicBezTo>
                <a:lnTo>
                  <a:pt x="0" y="93606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34096" tIns="134096" rIns="144000" bIns="13409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r>
              <a:rPr lang="ru-RU" sz="28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Обеспечение порядка</a:t>
            </a:r>
            <a:endParaRPr lang="ru-RU" sz="28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380312" y="5724470"/>
            <a:ext cx="1684784" cy="936063"/>
          </a:xfrm>
          <a:custGeom>
            <a:avLst/>
            <a:gdLst>
              <a:gd name="connsiteX0" fmla="*/ 0 w 6819877"/>
              <a:gd name="connsiteY0" fmla="*/ 93606 h 936063"/>
              <a:gd name="connsiteX1" fmla="*/ 93606 w 6819877"/>
              <a:gd name="connsiteY1" fmla="*/ 0 h 936063"/>
              <a:gd name="connsiteX2" fmla="*/ 6726271 w 6819877"/>
              <a:gd name="connsiteY2" fmla="*/ 0 h 936063"/>
              <a:gd name="connsiteX3" fmla="*/ 6819877 w 6819877"/>
              <a:gd name="connsiteY3" fmla="*/ 93606 h 936063"/>
              <a:gd name="connsiteX4" fmla="*/ 6819877 w 6819877"/>
              <a:gd name="connsiteY4" fmla="*/ 842457 h 936063"/>
              <a:gd name="connsiteX5" fmla="*/ 6726271 w 6819877"/>
              <a:gd name="connsiteY5" fmla="*/ 936063 h 936063"/>
              <a:gd name="connsiteX6" fmla="*/ 93606 w 6819877"/>
              <a:gd name="connsiteY6" fmla="*/ 936063 h 936063"/>
              <a:gd name="connsiteX7" fmla="*/ 0 w 6819877"/>
              <a:gd name="connsiteY7" fmla="*/ 842457 h 936063"/>
              <a:gd name="connsiteX8" fmla="*/ 0 w 6819877"/>
              <a:gd name="connsiteY8" fmla="*/ 93606 h 9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9877" h="936063">
                <a:moveTo>
                  <a:pt x="0" y="93606"/>
                </a:moveTo>
                <a:cubicBezTo>
                  <a:pt x="0" y="41909"/>
                  <a:pt x="41909" y="0"/>
                  <a:pt x="93606" y="0"/>
                </a:cubicBezTo>
                <a:lnTo>
                  <a:pt x="6726271" y="0"/>
                </a:lnTo>
                <a:cubicBezTo>
                  <a:pt x="6777968" y="0"/>
                  <a:pt x="6819877" y="41909"/>
                  <a:pt x="6819877" y="93606"/>
                </a:cubicBezTo>
                <a:lnTo>
                  <a:pt x="6819877" y="842457"/>
                </a:lnTo>
                <a:cubicBezTo>
                  <a:pt x="6819877" y="894154"/>
                  <a:pt x="6777968" y="936063"/>
                  <a:pt x="6726271" y="936063"/>
                </a:cubicBezTo>
                <a:lnTo>
                  <a:pt x="93606" y="936063"/>
                </a:lnTo>
                <a:cubicBezTo>
                  <a:pt x="41909" y="936063"/>
                  <a:pt x="0" y="894154"/>
                  <a:pt x="0" y="842457"/>
                </a:cubicBezTo>
                <a:lnTo>
                  <a:pt x="0" y="93606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34096" tIns="134096" rIns="144000" bIns="13409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r>
              <a:rPr lang="ru-RU" sz="28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Ополчение</a:t>
            </a:r>
            <a:endParaRPr lang="ru-RU" sz="28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596336" y="3919926"/>
            <a:ext cx="1266221" cy="936063"/>
          </a:xfrm>
          <a:custGeom>
            <a:avLst/>
            <a:gdLst>
              <a:gd name="connsiteX0" fmla="*/ 0 w 6819877"/>
              <a:gd name="connsiteY0" fmla="*/ 93606 h 936063"/>
              <a:gd name="connsiteX1" fmla="*/ 93606 w 6819877"/>
              <a:gd name="connsiteY1" fmla="*/ 0 h 936063"/>
              <a:gd name="connsiteX2" fmla="*/ 6726271 w 6819877"/>
              <a:gd name="connsiteY2" fmla="*/ 0 h 936063"/>
              <a:gd name="connsiteX3" fmla="*/ 6819877 w 6819877"/>
              <a:gd name="connsiteY3" fmla="*/ 93606 h 936063"/>
              <a:gd name="connsiteX4" fmla="*/ 6819877 w 6819877"/>
              <a:gd name="connsiteY4" fmla="*/ 842457 h 936063"/>
              <a:gd name="connsiteX5" fmla="*/ 6726271 w 6819877"/>
              <a:gd name="connsiteY5" fmla="*/ 936063 h 936063"/>
              <a:gd name="connsiteX6" fmla="*/ 93606 w 6819877"/>
              <a:gd name="connsiteY6" fmla="*/ 936063 h 936063"/>
              <a:gd name="connsiteX7" fmla="*/ 0 w 6819877"/>
              <a:gd name="connsiteY7" fmla="*/ 842457 h 936063"/>
              <a:gd name="connsiteX8" fmla="*/ 0 w 6819877"/>
              <a:gd name="connsiteY8" fmla="*/ 93606 h 9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9877" h="936063">
                <a:moveTo>
                  <a:pt x="0" y="93606"/>
                </a:moveTo>
                <a:cubicBezTo>
                  <a:pt x="0" y="41909"/>
                  <a:pt x="41909" y="0"/>
                  <a:pt x="93606" y="0"/>
                </a:cubicBezTo>
                <a:lnTo>
                  <a:pt x="6726271" y="0"/>
                </a:lnTo>
                <a:cubicBezTo>
                  <a:pt x="6777968" y="0"/>
                  <a:pt x="6819877" y="41909"/>
                  <a:pt x="6819877" y="93606"/>
                </a:cubicBezTo>
                <a:lnTo>
                  <a:pt x="6819877" y="842457"/>
                </a:lnTo>
                <a:cubicBezTo>
                  <a:pt x="6819877" y="894154"/>
                  <a:pt x="6777968" y="936063"/>
                  <a:pt x="6726271" y="936063"/>
                </a:cubicBezTo>
                <a:lnTo>
                  <a:pt x="93606" y="936063"/>
                </a:lnTo>
                <a:cubicBezTo>
                  <a:pt x="41909" y="936063"/>
                  <a:pt x="0" y="894154"/>
                  <a:pt x="0" y="842457"/>
                </a:cubicBezTo>
                <a:lnTo>
                  <a:pt x="0" y="93606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34096" tIns="134096" rIns="144000" bIns="13409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r>
              <a:rPr lang="ru-RU" sz="28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Казна</a:t>
            </a:r>
            <a:endParaRPr lang="ru-RU" sz="28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2649379" y="3963844"/>
            <a:ext cx="1266221" cy="936063"/>
          </a:xfrm>
          <a:custGeom>
            <a:avLst/>
            <a:gdLst>
              <a:gd name="connsiteX0" fmla="*/ 0 w 6819877"/>
              <a:gd name="connsiteY0" fmla="*/ 93606 h 936063"/>
              <a:gd name="connsiteX1" fmla="*/ 93606 w 6819877"/>
              <a:gd name="connsiteY1" fmla="*/ 0 h 936063"/>
              <a:gd name="connsiteX2" fmla="*/ 6726271 w 6819877"/>
              <a:gd name="connsiteY2" fmla="*/ 0 h 936063"/>
              <a:gd name="connsiteX3" fmla="*/ 6819877 w 6819877"/>
              <a:gd name="connsiteY3" fmla="*/ 93606 h 936063"/>
              <a:gd name="connsiteX4" fmla="*/ 6819877 w 6819877"/>
              <a:gd name="connsiteY4" fmla="*/ 842457 h 936063"/>
              <a:gd name="connsiteX5" fmla="*/ 6726271 w 6819877"/>
              <a:gd name="connsiteY5" fmla="*/ 936063 h 936063"/>
              <a:gd name="connsiteX6" fmla="*/ 93606 w 6819877"/>
              <a:gd name="connsiteY6" fmla="*/ 936063 h 936063"/>
              <a:gd name="connsiteX7" fmla="*/ 0 w 6819877"/>
              <a:gd name="connsiteY7" fmla="*/ 842457 h 936063"/>
              <a:gd name="connsiteX8" fmla="*/ 0 w 6819877"/>
              <a:gd name="connsiteY8" fmla="*/ 93606 h 9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9877" h="936063">
                <a:moveTo>
                  <a:pt x="0" y="93606"/>
                </a:moveTo>
                <a:cubicBezTo>
                  <a:pt x="0" y="41909"/>
                  <a:pt x="41909" y="0"/>
                  <a:pt x="93606" y="0"/>
                </a:cubicBezTo>
                <a:lnTo>
                  <a:pt x="6726271" y="0"/>
                </a:lnTo>
                <a:cubicBezTo>
                  <a:pt x="6777968" y="0"/>
                  <a:pt x="6819877" y="41909"/>
                  <a:pt x="6819877" y="93606"/>
                </a:cubicBezTo>
                <a:lnTo>
                  <a:pt x="6819877" y="842457"/>
                </a:lnTo>
                <a:cubicBezTo>
                  <a:pt x="6819877" y="894154"/>
                  <a:pt x="6777968" y="936063"/>
                  <a:pt x="6726271" y="936063"/>
                </a:cubicBezTo>
                <a:lnTo>
                  <a:pt x="93606" y="936063"/>
                </a:lnTo>
                <a:cubicBezTo>
                  <a:pt x="41909" y="936063"/>
                  <a:pt x="0" y="894154"/>
                  <a:pt x="0" y="842457"/>
                </a:cubicBezTo>
                <a:lnTo>
                  <a:pt x="0" y="93606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34096" tIns="134096" rIns="144000" bIns="13409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r>
              <a:rPr lang="ru-RU" sz="28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Суд</a:t>
            </a:r>
            <a:endParaRPr lang="ru-RU" sz="28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681853" y="3960544"/>
            <a:ext cx="2248778" cy="936063"/>
          </a:xfrm>
          <a:custGeom>
            <a:avLst/>
            <a:gdLst>
              <a:gd name="connsiteX0" fmla="*/ 0 w 6819877"/>
              <a:gd name="connsiteY0" fmla="*/ 93606 h 936063"/>
              <a:gd name="connsiteX1" fmla="*/ 93606 w 6819877"/>
              <a:gd name="connsiteY1" fmla="*/ 0 h 936063"/>
              <a:gd name="connsiteX2" fmla="*/ 6726271 w 6819877"/>
              <a:gd name="connsiteY2" fmla="*/ 0 h 936063"/>
              <a:gd name="connsiteX3" fmla="*/ 6819877 w 6819877"/>
              <a:gd name="connsiteY3" fmla="*/ 93606 h 936063"/>
              <a:gd name="connsiteX4" fmla="*/ 6819877 w 6819877"/>
              <a:gd name="connsiteY4" fmla="*/ 842457 h 936063"/>
              <a:gd name="connsiteX5" fmla="*/ 6726271 w 6819877"/>
              <a:gd name="connsiteY5" fmla="*/ 936063 h 936063"/>
              <a:gd name="connsiteX6" fmla="*/ 93606 w 6819877"/>
              <a:gd name="connsiteY6" fmla="*/ 936063 h 936063"/>
              <a:gd name="connsiteX7" fmla="*/ 0 w 6819877"/>
              <a:gd name="connsiteY7" fmla="*/ 842457 h 936063"/>
              <a:gd name="connsiteX8" fmla="*/ 0 w 6819877"/>
              <a:gd name="connsiteY8" fmla="*/ 93606 h 9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9877" h="936063">
                <a:moveTo>
                  <a:pt x="0" y="93606"/>
                </a:moveTo>
                <a:cubicBezTo>
                  <a:pt x="0" y="41909"/>
                  <a:pt x="41909" y="0"/>
                  <a:pt x="93606" y="0"/>
                </a:cubicBezTo>
                <a:lnTo>
                  <a:pt x="6726271" y="0"/>
                </a:lnTo>
                <a:cubicBezTo>
                  <a:pt x="6777968" y="0"/>
                  <a:pt x="6819877" y="41909"/>
                  <a:pt x="6819877" y="93606"/>
                </a:cubicBezTo>
                <a:lnTo>
                  <a:pt x="6819877" y="842457"/>
                </a:lnTo>
                <a:cubicBezTo>
                  <a:pt x="6819877" y="894154"/>
                  <a:pt x="6777968" y="936063"/>
                  <a:pt x="6726271" y="936063"/>
                </a:cubicBezTo>
                <a:lnTo>
                  <a:pt x="93606" y="936063"/>
                </a:lnTo>
                <a:cubicBezTo>
                  <a:pt x="41909" y="936063"/>
                  <a:pt x="0" y="894154"/>
                  <a:pt x="0" y="842457"/>
                </a:cubicBezTo>
                <a:lnTo>
                  <a:pt x="0" y="93606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34096" tIns="134096" rIns="144000" bIns="13409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r>
              <a:rPr lang="ru-RU" sz="28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Городской совет</a:t>
            </a:r>
            <a:endParaRPr lang="ru-RU" sz="28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3851920" y="1916832"/>
            <a:ext cx="3785580" cy="1729330"/>
          </a:xfrm>
          <a:custGeom>
            <a:avLst/>
            <a:gdLst>
              <a:gd name="connsiteX0" fmla="*/ 0 w 6819877"/>
              <a:gd name="connsiteY0" fmla="*/ 93606 h 936063"/>
              <a:gd name="connsiteX1" fmla="*/ 93606 w 6819877"/>
              <a:gd name="connsiteY1" fmla="*/ 0 h 936063"/>
              <a:gd name="connsiteX2" fmla="*/ 6726271 w 6819877"/>
              <a:gd name="connsiteY2" fmla="*/ 0 h 936063"/>
              <a:gd name="connsiteX3" fmla="*/ 6819877 w 6819877"/>
              <a:gd name="connsiteY3" fmla="*/ 93606 h 936063"/>
              <a:gd name="connsiteX4" fmla="*/ 6819877 w 6819877"/>
              <a:gd name="connsiteY4" fmla="*/ 842457 h 936063"/>
              <a:gd name="connsiteX5" fmla="*/ 6726271 w 6819877"/>
              <a:gd name="connsiteY5" fmla="*/ 936063 h 936063"/>
              <a:gd name="connsiteX6" fmla="*/ 93606 w 6819877"/>
              <a:gd name="connsiteY6" fmla="*/ 936063 h 936063"/>
              <a:gd name="connsiteX7" fmla="*/ 0 w 6819877"/>
              <a:gd name="connsiteY7" fmla="*/ 842457 h 936063"/>
              <a:gd name="connsiteX8" fmla="*/ 0 w 6819877"/>
              <a:gd name="connsiteY8" fmla="*/ 93606 h 9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9877" h="936063">
                <a:moveTo>
                  <a:pt x="0" y="93606"/>
                </a:moveTo>
                <a:cubicBezTo>
                  <a:pt x="0" y="41909"/>
                  <a:pt x="41909" y="0"/>
                  <a:pt x="93606" y="0"/>
                </a:cubicBezTo>
                <a:lnTo>
                  <a:pt x="6726271" y="0"/>
                </a:lnTo>
                <a:cubicBezTo>
                  <a:pt x="6777968" y="0"/>
                  <a:pt x="6819877" y="41909"/>
                  <a:pt x="6819877" y="93606"/>
                </a:cubicBezTo>
                <a:lnTo>
                  <a:pt x="6819877" y="842457"/>
                </a:lnTo>
                <a:cubicBezTo>
                  <a:pt x="6819877" y="894154"/>
                  <a:pt x="6777968" y="936063"/>
                  <a:pt x="6726271" y="936063"/>
                </a:cubicBezTo>
                <a:lnTo>
                  <a:pt x="93606" y="936063"/>
                </a:lnTo>
                <a:cubicBezTo>
                  <a:pt x="41909" y="936063"/>
                  <a:pt x="0" y="894154"/>
                  <a:pt x="0" y="842457"/>
                </a:cubicBezTo>
                <a:lnTo>
                  <a:pt x="0" y="93606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34096" tIns="134096" rIns="144000" bIns="13409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r>
              <a:rPr lang="ru-RU" sz="28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Глава городского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r>
              <a:rPr lang="ru-RU" sz="28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совета  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(мер или бургомистр)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endParaRPr lang="ru-RU" sz="24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9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593"/>
            <a:ext cx="9144000" cy="1092151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55024"/>
          </a:xfrm>
        </p:spPr>
        <p:txBody>
          <a:bodyPr>
            <a:normAutofit/>
          </a:bodyPr>
          <a:lstStyle/>
          <a:p>
            <a:r>
              <a:rPr lang="ru-RU" sz="3600" dirty="0" smtClean="0">
                <a:effectLst>
                  <a:glow>
                    <a:schemeClr val="accent1">
                      <a:alpha val="40000"/>
                    </a:schemeClr>
                  </a:glow>
                  <a:outerShdw blurRad="63500" dist="76200" dir="2700000" algn="tl" rotWithShape="0">
                    <a:schemeClr val="accent6">
                      <a:lumMod val="40000"/>
                      <a:lumOff val="60000"/>
                    </a:schemeClr>
                  </a:outerShdw>
                </a:effectLst>
                <a:latin typeface="Monotype Corsiva" panose="03010101010201010101" pitchFamily="66" charset="0"/>
              </a:rPr>
              <a:t>Схема управления коммуной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5723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8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E1E1E1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E1E1E1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4284</TotalTime>
  <Words>888</Words>
  <Application>Microsoft Office PowerPoint</Application>
  <PresentationFormat>Экран (4:3)</PresentationFormat>
  <Paragraphs>282</Paragraphs>
  <Slides>24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Работа в группах</vt:lpstr>
      <vt:lpstr>Причины возникновения городов</vt:lpstr>
      <vt:lpstr>Презентация PowerPoint</vt:lpstr>
      <vt:lpstr>Экскурсия по средневековому  городу</vt:lpstr>
      <vt:lpstr>Экскурсия по средневековому  городу</vt:lpstr>
      <vt:lpstr>Презентация PowerPoint</vt:lpstr>
      <vt:lpstr>Схема управления коммуной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Творческая работа «Путешествие в средневековый город» </vt:lpstr>
      <vt:lpstr>Спасибо за работу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Образование городов</dc:title>
  <dc:creator>RePack by Diakov</dc:creator>
  <cp:lastModifiedBy>Oxana</cp:lastModifiedBy>
  <cp:revision>228</cp:revision>
  <dcterms:created xsi:type="dcterms:W3CDTF">2015-10-11T17:22:47Z</dcterms:created>
  <dcterms:modified xsi:type="dcterms:W3CDTF">2016-01-26T17:55:38Z</dcterms:modified>
</cp:coreProperties>
</file>