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56"/>
  </p:notesMasterIdLst>
  <p:sldIdLst>
    <p:sldId id="256" r:id="rId2"/>
    <p:sldId id="257" r:id="rId3"/>
    <p:sldId id="258" r:id="rId4"/>
    <p:sldId id="303" r:id="rId5"/>
    <p:sldId id="311" r:id="rId6"/>
    <p:sldId id="313" r:id="rId7"/>
    <p:sldId id="312" r:id="rId8"/>
    <p:sldId id="314" r:id="rId9"/>
    <p:sldId id="304" r:id="rId10"/>
    <p:sldId id="292" r:id="rId11"/>
    <p:sldId id="291" r:id="rId12"/>
    <p:sldId id="293" r:id="rId13"/>
    <p:sldId id="294" r:id="rId14"/>
    <p:sldId id="283" r:id="rId15"/>
    <p:sldId id="309" r:id="rId16"/>
    <p:sldId id="310" r:id="rId17"/>
    <p:sldId id="285" r:id="rId18"/>
    <p:sldId id="297" r:id="rId19"/>
    <p:sldId id="298" r:id="rId20"/>
    <p:sldId id="307" r:id="rId21"/>
    <p:sldId id="308" r:id="rId22"/>
    <p:sldId id="301" r:id="rId23"/>
    <p:sldId id="302" r:id="rId24"/>
    <p:sldId id="299" r:id="rId25"/>
    <p:sldId id="300" r:id="rId26"/>
    <p:sldId id="286" r:id="rId27"/>
    <p:sldId id="287" r:id="rId28"/>
    <p:sldId id="288" r:id="rId29"/>
    <p:sldId id="289" r:id="rId30"/>
    <p:sldId id="290" r:id="rId31"/>
    <p:sldId id="284" r:id="rId32"/>
    <p:sldId id="281" r:id="rId33"/>
    <p:sldId id="277" r:id="rId34"/>
    <p:sldId id="278" r:id="rId35"/>
    <p:sldId id="269" r:id="rId36"/>
    <p:sldId id="274" r:id="rId37"/>
    <p:sldId id="276" r:id="rId38"/>
    <p:sldId id="261" r:id="rId39"/>
    <p:sldId id="275" r:id="rId40"/>
    <p:sldId id="282" r:id="rId41"/>
    <p:sldId id="263" r:id="rId42"/>
    <p:sldId id="262" r:id="rId43"/>
    <p:sldId id="264" r:id="rId44"/>
    <p:sldId id="295" r:id="rId45"/>
    <p:sldId id="265" r:id="rId46"/>
    <p:sldId id="267" r:id="rId47"/>
    <p:sldId id="268" r:id="rId48"/>
    <p:sldId id="266" r:id="rId49"/>
    <p:sldId id="272" r:id="rId50"/>
    <p:sldId id="296" r:id="rId51"/>
    <p:sldId id="271" r:id="rId52"/>
    <p:sldId id="273" r:id="rId53"/>
    <p:sldId id="315" r:id="rId54"/>
    <p:sldId id="316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6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F823E-83A8-4E51-82D0-3D1070BA8711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C004D-2F58-4014-9B6C-D93A5F04E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353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C004D-2F58-4014-9B6C-D93A5F04E9E7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C004D-2F58-4014-9B6C-D93A5F04E9E7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B5F7-0FEF-4E25-97B7-A3C47B49FBE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DA82-51B1-4347-9F61-4F364EB80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B5F7-0FEF-4E25-97B7-A3C47B49FBE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DA82-51B1-4347-9F61-4F364EB80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B5F7-0FEF-4E25-97B7-A3C47B49FBE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DA82-51B1-4347-9F61-4F364EB80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B5F7-0FEF-4E25-97B7-A3C47B49FBE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DA82-51B1-4347-9F61-4F364EB80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B5F7-0FEF-4E25-97B7-A3C47B49FBE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DA82-51B1-4347-9F61-4F364EB80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B5F7-0FEF-4E25-97B7-A3C47B49FBE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DA82-51B1-4347-9F61-4F364EB80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B5F7-0FEF-4E25-97B7-A3C47B49FBE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DA82-51B1-4347-9F61-4F364EB80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B5F7-0FEF-4E25-97B7-A3C47B49FBE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DA82-51B1-4347-9F61-4F364EB80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B5F7-0FEF-4E25-97B7-A3C47B49FBE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DA82-51B1-4347-9F61-4F364EB80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B5F7-0FEF-4E25-97B7-A3C47B49FBE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DA82-51B1-4347-9F61-4F364EB80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B5F7-0FEF-4E25-97B7-A3C47B49FBE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DA82-51B1-4347-9F61-4F364EB80C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DDB5F7-0FEF-4E25-97B7-A3C47B49FBE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D5DA82-51B1-4347-9F61-4F364EB80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47.xml"/><Relationship Id="rId3" Type="http://schemas.openxmlformats.org/officeDocument/2006/relationships/slide" Target="slide38.xml"/><Relationship Id="rId21" Type="http://schemas.openxmlformats.org/officeDocument/2006/relationships/slide" Target="slide18.xml"/><Relationship Id="rId7" Type="http://schemas.openxmlformats.org/officeDocument/2006/relationships/slide" Target="slide33.xml"/><Relationship Id="rId12" Type="http://schemas.openxmlformats.org/officeDocument/2006/relationships/slide" Target="slide20.xml"/><Relationship Id="rId17" Type="http://schemas.openxmlformats.org/officeDocument/2006/relationships/slide" Target="slide14.xml"/><Relationship Id="rId25" Type="http://schemas.openxmlformats.org/officeDocument/2006/relationships/slide" Target="slide46.xml"/><Relationship Id="rId2" Type="http://schemas.openxmlformats.org/officeDocument/2006/relationships/audio" Target="../media/audio1.wav"/><Relationship Id="rId16" Type="http://schemas.openxmlformats.org/officeDocument/2006/relationships/slide" Target="slide6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11" Type="http://schemas.openxmlformats.org/officeDocument/2006/relationships/slide" Target="slide27.xml"/><Relationship Id="rId24" Type="http://schemas.openxmlformats.org/officeDocument/2006/relationships/slide" Target="slide45.xml"/><Relationship Id="rId5" Type="http://schemas.openxmlformats.org/officeDocument/2006/relationships/slide" Target="slide40.xml"/><Relationship Id="rId15" Type="http://schemas.openxmlformats.org/officeDocument/2006/relationships/slide" Target="slide7.xml"/><Relationship Id="rId23" Type="http://schemas.openxmlformats.org/officeDocument/2006/relationships/slide" Target="slide44.xml"/><Relationship Id="rId28" Type="http://schemas.openxmlformats.org/officeDocument/2006/relationships/slide" Target="slide54.xml"/><Relationship Id="rId10" Type="http://schemas.openxmlformats.org/officeDocument/2006/relationships/slide" Target="slide39.xml"/><Relationship Id="rId19" Type="http://schemas.openxmlformats.org/officeDocument/2006/relationships/slide" Target="slide11.xml"/><Relationship Id="rId4" Type="http://schemas.openxmlformats.org/officeDocument/2006/relationships/slide" Target="slide35.xml"/><Relationship Id="rId9" Type="http://schemas.openxmlformats.org/officeDocument/2006/relationships/slide" Target="slide15.xml"/><Relationship Id="rId14" Type="http://schemas.openxmlformats.org/officeDocument/2006/relationships/slide" Target="slide22.xml"/><Relationship Id="rId22" Type="http://schemas.openxmlformats.org/officeDocument/2006/relationships/slide" Target="slide9.xml"/><Relationship Id="rId27" Type="http://schemas.openxmlformats.org/officeDocument/2006/relationships/slide" Target="slide4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2.xml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slide" Target="slide50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slide" Target="slide52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slide" Target="slide49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hyperlink" Target="http://images.yandex.ru/yandsearch?text=%D0%B0%D0%BB%D0%BB%D0%B8%D0%B3%D0%B0%D1%82%D0%BE%D1%80&amp;img_url=http://static.newsland.ru/news_images/497/497106.jpg&amp;pos=24&amp;rpt=simage&amp;nojs=1" TargetMode="External"/><Relationship Id="rId7" Type="http://schemas.openxmlformats.org/officeDocument/2006/relationships/image" Target="../media/image75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vchekulaeva1681.narod.ru/index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77584519_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7" name="Рисунок 6" descr="i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7572" y="0"/>
            <a:ext cx="4586428" cy="3452561"/>
          </a:xfrm>
          <a:prstGeom prst="rect">
            <a:avLst/>
          </a:prstGeom>
        </p:spPr>
      </p:pic>
      <p:pic>
        <p:nvPicPr>
          <p:cNvPr id="8" name="Рисунок 7" descr="i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9" name="Рисунок 8" descr="iCAG6KXH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6209"/>
            <a:ext cx="4575721" cy="3431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2060848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теме</a:t>
            </a:r>
          </a:p>
          <a:p>
            <a:pPr algn="ctr">
              <a:lnSpc>
                <a:spcPct val="200000"/>
              </a:lnSpc>
            </a:pP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Земноводные и Пресмыкающиеся»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6309320"/>
            <a:ext cx="3528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defRPr/>
            </a:pPr>
            <a:r>
              <a:rPr kumimoji="1"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©</a:t>
            </a:r>
            <a:r>
              <a:rPr kumimoji="1"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 Чекулаева Валентина Ивановна</a:t>
            </a:r>
            <a:endParaRPr kumimoji="1" lang="ru-R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3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5010" y="476672"/>
            <a:ext cx="6157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Передние конечности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 развиваются раньше.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1202" name="Picture 2" descr="http://im5-tub-ru.yandex.net/i?id=344921411-1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5976664" cy="33123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24128" y="6165304"/>
            <a:ext cx="324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вернуться к вопросу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Передние или задние конечности раньше развиваются у головастиков?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im4-tub-ru.yandex.net/i?id=423821353-4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52936"/>
            <a:ext cx="3816424" cy="29523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84368" y="6165304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Почему лягушки не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 могут жить без воды?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56376" y="6165304"/>
            <a:ext cx="979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im6-tub-ru.yandex.net/i?id=349877272-3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7" y="2067440"/>
            <a:ext cx="4407701" cy="3305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У лягушек дыхание и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 размножение связано с водой.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 descr="http://im2-tub-ru.yandex.net/i?id=43781355-1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4896544" cy="33537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24128" y="6165304"/>
            <a:ext cx="324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вернуться к вопросу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nimals-wild.ru/uploads/1307524033_pic270373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340768"/>
            <a:ext cx="4788793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124744"/>
            <a:ext cx="4139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Какое удивительное поведение характерно для личинок амфибий, изображенных здесь?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56376" y="6165304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Глаза какого животного могут смотреть в разные стороны независимо друг от друга?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68610" name="Picture 2" descr="C:\Users\дом\Pictures\глаз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5699834" cy="33843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956376" y="6165304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Глаза хамелеона </a:t>
            </a:r>
            <a:r>
              <a:rPr lang="ru-RU" sz="2800" b="1" dirty="0" smtClean="0">
                <a:solidFill>
                  <a:srgbClr val="7030A0"/>
                </a:solidFill>
              </a:rPr>
              <a:t>удивительны – двигаются независимо друг от друга, поворачиваясь на 180 градусов по горизонтали и 90 по вертикали. Животное может одновременно смотреть и вперед, и назад.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69634" name="Picture 2" descr="C:\Users\дом\Pictures\хамелион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96952"/>
            <a:ext cx="5400600" cy="30646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24128" y="6165304"/>
            <a:ext cx="324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вернуться к вопросу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72816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Как можно определить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 возраст черепахи?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4034" name="Picture 2" descr="http://im0-tub-ru.yandex.net/i?id=283135563-2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124744"/>
            <a:ext cx="4867741" cy="41368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956376" y="6165304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Какая змея украшает эмблему медицины? </a:t>
            </a:r>
          </a:p>
        </p:txBody>
      </p:sp>
      <p:pic>
        <p:nvPicPr>
          <p:cNvPr id="56322" name="Picture 2" descr="http://im3-tub-ru.yandex.net/i?id=176178803-4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3672408" cy="2664898"/>
          </a:xfrm>
          <a:prstGeom prst="rect">
            <a:avLst/>
          </a:prstGeom>
          <a:noFill/>
        </p:spPr>
      </p:pic>
      <p:pic>
        <p:nvPicPr>
          <p:cNvPr id="56324" name="Picture 4" descr="http://im2-tub-ru.yandex.net/i?id=330744939-4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3816424" cy="2736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956376" y="6165304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4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88640"/>
            <a:ext cx="4249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7030A0"/>
                </a:solidFill>
              </a:rPr>
              <a:t>Эскулапова</a:t>
            </a:r>
            <a:r>
              <a:rPr lang="ru-RU" sz="3200" b="1" dirty="0" smtClean="0">
                <a:solidFill>
                  <a:srgbClr val="7030A0"/>
                </a:solidFill>
              </a:rPr>
              <a:t> змея</a:t>
            </a:r>
          </a:p>
        </p:txBody>
      </p:sp>
      <p:pic>
        <p:nvPicPr>
          <p:cNvPr id="57346" name="Picture 2" descr="http://im2-tub-ru.yandex.net/i?id=273230044-3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80928"/>
            <a:ext cx="4608512" cy="31683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24128" y="6165304"/>
            <a:ext cx="324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вернуться к вопросу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55576" y="724054"/>
            <a:ext cx="79208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</a:rPr>
              <a:t>водится в Южной Европе. Эта змея была изображена на жезле древнегреческого бога врачевания – Эскулапа.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</a:rPr>
              <a:t> Змея, согласно легенде, помогла ему найти чудесное лекарственное растение.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9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Pictures\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92896"/>
            <a:ext cx="6771075" cy="3960441"/>
          </a:xfrm>
          <a:prstGeom prst="rect">
            <a:avLst/>
          </a:prstGeom>
          <a:solidFill>
            <a:schemeClr val="accent1">
              <a:alpha val="98000"/>
            </a:schemeClr>
          </a:solidFill>
          <a:ln w="0" cap="sq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3" name="TextBox 2"/>
          <p:cNvSpPr txBox="1"/>
          <p:nvPr/>
        </p:nvSpPr>
        <p:spPr>
          <a:xfrm>
            <a:off x="1043608" y="476672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Викторина создана по образцу телепередачи «Своя игра»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Почему змеи могут питаться крупной добычей, заглатывая ее целиком?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66562" name="Picture 2" descr="C:\Users\дом\Pictures\змея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4955248" cy="35226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956376" y="6165304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9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Все змеи заглатывают свою добычу целиком. Кости челюстей у змей соединены растяжимыми связками и подвижны, а зубы загнуты назад. Змея как бы натягивает свою голову на добычу, постепенно заглатывая.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Так же у змей нет замкнутой грудной клетки, пища свободно передвигается по телу.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67586" name="Picture 2" descr="C:\Users\дом\Pictures\змея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96952"/>
            <a:ext cx="5040560" cy="29523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24128" y="6165304"/>
            <a:ext cx="324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вернуться к вопросу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Давно стало нарицательным выражение "крокодиловы слезы". Старые легенды рассказывают, что крокодил льет горькие слезы, оплакивая несчастную жертву, им же самим проглоченную.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Так ли это?</a:t>
            </a:r>
          </a:p>
        </p:txBody>
      </p:sp>
      <p:pic>
        <p:nvPicPr>
          <p:cNvPr id="1026" name="Picture 2" descr="http://im6-tub-ru.yandex.net/i?id=361088221-0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2"/>
            <a:ext cx="5904656" cy="29948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956376" y="6165304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0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Крокодилы и в самом деле проливают обильные слезы. Но не из жалости, конечно, от избытка не чувств, а солей. Почки пресмыкающихся животных - несовершенный инструмент. Поэтому для удаления из организма избытка солей у рептилий развились особые железы, которые помогают почкам.</a:t>
            </a:r>
          </a:p>
        </p:txBody>
      </p:sp>
      <p:pic>
        <p:nvPicPr>
          <p:cNvPr id="61442" name="Picture 2" descr="http://im7-tub-ru.yandex.net/i?id=335551127-1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4077072"/>
            <a:ext cx="4582957" cy="21047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24128" y="6165304"/>
            <a:ext cx="324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вернуться к вопросу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36724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Лягушка-голиаф </a:t>
            </a:r>
            <a:r>
              <a:rPr lang="ru-RU" sz="2400" b="1" dirty="0" smtClean="0">
                <a:solidFill>
                  <a:srgbClr val="7030A0"/>
                </a:solidFill>
              </a:rPr>
              <a:t>-  самая крупная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из ныне существующих бесхвостых амфибий. Отдельные особи этого вида весят 3,5 кг, длина тела около 30 сантиметров.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Обитает в юго-западном Камеруне и Экваториальной Гвинее.</a:t>
            </a:r>
          </a:p>
        </p:txBody>
      </p:sp>
      <p:pic>
        <p:nvPicPr>
          <p:cNvPr id="58370" name="Picture 2" descr="http://im7-tub-ru.yandex.net/i?id=151370031-3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20688"/>
            <a:ext cx="2592288" cy="2880320"/>
          </a:xfrm>
          <a:prstGeom prst="rect">
            <a:avLst/>
          </a:prstGeom>
          <a:noFill/>
        </p:spPr>
      </p:pic>
      <p:pic>
        <p:nvPicPr>
          <p:cNvPr id="58372" name="Picture 4" descr="http://im6-tub-ru.yandex.net/i?id=23642727-1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3096344" cy="20447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24128" y="6165304"/>
            <a:ext cx="324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4" action="ppaction://hlinksldjump"/>
              </a:rPr>
              <a:t>вернуться к вопросу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Какая </a:t>
            </a:r>
            <a:r>
              <a:rPr lang="ru-RU" sz="3600" b="1" u="sng" dirty="0" smtClean="0">
                <a:solidFill>
                  <a:srgbClr val="7030A0"/>
                </a:solidFill>
              </a:rPr>
              <a:t>самая крупная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 из ныне существующих лягушек? 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59394" name="Picture 2" descr="http://im8-tub-ru.yandex.net/i?id=92283107-4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05326"/>
            <a:ext cx="4464496" cy="349966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956376" y="6165304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052736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Возраст черепахи можно определить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по числу полос на роговых пластинках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5058" name="Picture 2" descr="http://im4-tub-ru.yandex.net/i?id=325944857-6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196752"/>
            <a:ext cx="4968552" cy="43487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24128" y="6165304"/>
            <a:ext cx="324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вернуться к вопросу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6968" y="188640"/>
            <a:ext cx="491192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Назовите отделы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 головного мозга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Амфибий?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6082" name="Picture 2" descr="http://im4-tub-ru.yandex.net/i?id=51188986-0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5400600" cy="34485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956376" y="6165304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Отделы головного мозга Амфибий: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передний,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промежуточный,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средний,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мозжечок,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продолговатый мозг.</a:t>
            </a:r>
          </a:p>
          <a:p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7106" name="Picture 2" descr="http://im7-tub-ru.yandex.net/i?id=428123244-0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24744"/>
            <a:ext cx="4731954" cy="43204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24128" y="6165304"/>
            <a:ext cx="324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вернуться к вопросу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Сколько камер имеет сердце Амфибий?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8130" name="Picture 2" descr="http://im4-tub-ru.yandex.net/i?id=486505516-6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328592" cy="33474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956376" y="6165304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Выберите вопрос из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любой категории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06698825"/>
              </p:ext>
            </p:extLst>
          </p:nvPr>
        </p:nvGraphicFramePr>
        <p:xfrm>
          <a:off x="467544" y="1988840"/>
          <a:ext cx="8280922" cy="36604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99FFCC"/>
                  </a:outerShdw>
                </a:effectLst>
                <a:tableStyleId>{5C22544A-7EE6-4342-B048-85BDC9FD1C3A}</a:tableStyleId>
              </a:tblPr>
              <a:tblGrid>
                <a:gridCol w="2088232"/>
                <a:gridCol w="1296144"/>
                <a:gridCol w="1224136"/>
                <a:gridCol w="1224136"/>
                <a:gridCol w="1224136"/>
                <a:gridCol w="1224138"/>
              </a:tblGrid>
              <a:tr h="73208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Самые-самые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u="sng" baseline="0" dirty="0" smtClean="0">
                          <a:solidFill>
                            <a:schemeClr val="bg1"/>
                          </a:solidFill>
                          <a:effectLst>
                            <a:reflection stA="0" endPos="65000" dist="50800" dir="5400000" sy="-100000" algn="bl" rotWithShape="0"/>
                          </a:effectLst>
                          <a:hlinkClick r:id="rId3" action="ppaction://hlinksldjump"/>
                        </a:rPr>
                        <a:t>100</a:t>
                      </a:r>
                      <a:endParaRPr lang="ru-RU" u="sng" baseline="0" dirty="0">
                        <a:solidFill>
                          <a:schemeClr val="bg1"/>
                        </a:solidFill>
                        <a:effectLst>
                          <a:reflection stA="0" endPos="65000" dist="508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baseline="0" dirty="0" smtClean="0">
                          <a:solidFill>
                            <a:schemeClr val="bg1"/>
                          </a:solidFill>
                          <a:hlinkClick r:id="rId4" action="ppaction://hlinksldjump"/>
                        </a:rPr>
                        <a:t>200</a:t>
                      </a:r>
                      <a:endParaRPr lang="ru-RU" u="sng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u="sng" baseline="0" dirty="0" smtClean="0">
                          <a:solidFill>
                            <a:schemeClr val="bg1"/>
                          </a:solidFill>
                          <a:hlinkClick r:id="rId5" action="ppaction://hlinksldjump"/>
                        </a:rPr>
                        <a:t>300</a:t>
                      </a:r>
                      <a:endParaRPr lang="ru-RU" b="1" u="sng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u="sng" baseline="0" dirty="0" smtClean="0">
                          <a:solidFill>
                            <a:schemeClr val="bg1"/>
                          </a:solidFill>
                          <a:hlinkClick r:id="rId6" action="ppaction://hlinksldjump"/>
                        </a:rPr>
                        <a:t>400</a:t>
                      </a:r>
                      <a:endParaRPr lang="ru-RU" b="1" u="sng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u="sng" baseline="0" dirty="0" smtClean="0">
                          <a:solidFill>
                            <a:schemeClr val="bg1"/>
                          </a:solidFill>
                          <a:hlinkClick r:id="rId7" action="ppaction://hlinksldjump"/>
                        </a:rPr>
                        <a:t>500</a:t>
                      </a:r>
                      <a:endParaRPr lang="ru-RU" b="1" u="sng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Особенности строения</a:t>
                      </a:r>
                      <a:endParaRPr lang="ru-RU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u="sng" baseline="0" dirty="0" smtClean="0">
                          <a:solidFill>
                            <a:schemeClr val="bg1"/>
                          </a:solidFill>
                          <a:hlinkClick r:id="rId8" action="ppaction://hlinksldjump"/>
                        </a:rPr>
                        <a:t>100</a:t>
                      </a:r>
                      <a:endParaRPr lang="ru-RU" b="1" u="sng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u="sng" baseline="0" dirty="0" smtClean="0">
                          <a:solidFill>
                            <a:schemeClr val="bg1"/>
                          </a:solidFill>
                          <a:hlinkClick r:id="rId9" action="ppaction://hlinksldjump"/>
                        </a:rPr>
                        <a:t>200</a:t>
                      </a:r>
                      <a:endParaRPr lang="ru-RU" b="1" u="sng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u="sng" baseline="0" dirty="0" smtClean="0">
                          <a:solidFill>
                            <a:schemeClr val="bg1"/>
                          </a:solidFill>
                          <a:hlinkClick r:id="rId10" action="ppaction://hlinksldjump"/>
                        </a:rPr>
                        <a:t>300</a:t>
                      </a:r>
                      <a:endParaRPr lang="ru-RU" b="1" u="sng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u="sng" baseline="0" dirty="0" smtClean="0">
                          <a:solidFill>
                            <a:schemeClr val="bg1"/>
                          </a:solidFill>
                          <a:hlinkClick r:id="rId11" action="ppaction://hlinksldjump"/>
                        </a:rPr>
                        <a:t>400</a:t>
                      </a:r>
                      <a:endParaRPr lang="ru-RU" b="1" u="sng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u="sng" baseline="0" dirty="0" smtClean="0">
                          <a:solidFill>
                            <a:schemeClr val="bg1"/>
                          </a:solidFill>
                          <a:hlinkClick r:id="rId12" action="ppaction://hlinksldjump"/>
                        </a:rPr>
                        <a:t>500</a:t>
                      </a:r>
                      <a:endParaRPr lang="ru-RU" b="1" u="sng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Особенности поведения</a:t>
                      </a:r>
                      <a:endParaRPr lang="ru-RU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u="sng" baseline="0" dirty="0" smtClean="0">
                          <a:solidFill>
                            <a:schemeClr val="bg1"/>
                          </a:solidFill>
                          <a:hlinkClick r:id="rId13" action="ppaction://hlinksldjump"/>
                        </a:rPr>
                        <a:t>100</a:t>
                      </a:r>
                      <a:endParaRPr lang="ru-RU" b="1" u="sng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u="sng" baseline="0" dirty="0" smtClean="0">
                          <a:solidFill>
                            <a:schemeClr val="bg1"/>
                          </a:solidFill>
                          <a:hlinkClick r:id="rId14" action="ppaction://hlinksldjump"/>
                        </a:rPr>
                        <a:t>200</a:t>
                      </a:r>
                      <a:endParaRPr lang="ru-RU" b="1" u="sng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u="sng" baseline="0" dirty="0" smtClean="0">
                          <a:solidFill>
                            <a:schemeClr val="bg1"/>
                          </a:solidFill>
                          <a:hlinkClick r:id="rId15" action="ppaction://hlinksldjump"/>
                        </a:rPr>
                        <a:t>300</a:t>
                      </a:r>
                      <a:endParaRPr lang="ru-RU" b="1" u="sng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u="sng" baseline="0" dirty="0" smtClean="0">
                          <a:solidFill>
                            <a:schemeClr val="bg1"/>
                          </a:solidFill>
                          <a:hlinkClick r:id="rId16" action="ppaction://hlinksldjump"/>
                        </a:rPr>
                        <a:t>400</a:t>
                      </a:r>
                      <a:endParaRPr lang="ru-RU" b="1" u="sng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u="sng" baseline="0" dirty="0" smtClean="0">
                          <a:solidFill>
                            <a:schemeClr val="bg1"/>
                          </a:solidFill>
                          <a:hlinkClick r:id="rId17" action="ppaction://hlinksldjump"/>
                        </a:rPr>
                        <a:t>500</a:t>
                      </a:r>
                      <a:endParaRPr lang="ru-RU" b="1" u="sng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Знаете ли вы?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u="sng" baseline="0" dirty="0" smtClean="0">
                          <a:solidFill>
                            <a:schemeClr val="bg1"/>
                          </a:solidFill>
                          <a:hlinkClick r:id="rId18" action="ppaction://hlinksldjump"/>
                        </a:rPr>
                        <a:t>100</a:t>
                      </a:r>
                      <a:endParaRPr lang="ru-RU" b="1" u="sng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u="sng" baseline="0" dirty="0" smtClean="0">
                          <a:solidFill>
                            <a:schemeClr val="bg1"/>
                          </a:solidFill>
                          <a:hlinkClick r:id="rId19" action="ppaction://hlinksldjump"/>
                        </a:rPr>
                        <a:t>200</a:t>
                      </a:r>
                      <a:endParaRPr lang="ru-RU" b="1" u="sng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u="sng" baseline="0" dirty="0" smtClean="0">
                          <a:solidFill>
                            <a:schemeClr val="bg1"/>
                          </a:solidFill>
                          <a:hlinkClick r:id="rId20" action="ppaction://hlinksldjump"/>
                        </a:rPr>
                        <a:t>300</a:t>
                      </a:r>
                      <a:endParaRPr lang="ru-RU" b="1" u="sng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u="sng" baseline="0" dirty="0" smtClean="0">
                          <a:solidFill>
                            <a:schemeClr val="bg1"/>
                          </a:solidFill>
                          <a:hlinkClick r:id="rId21" action="ppaction://hlinksldjump"/>
                        </a:rPr>
                        <a:t>400</a:t>
                      </a:r>
                      <a:endParaRPr lang="ru-RU" b="1" u="sng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u="sng" baseline="0" dirty="0" smtClean="0">
                          <a:solidFill>
                            <a:schemeClr val="bg1"/>
                          </a:solidFill>
                          <a:hlinkClick r:id="rId22" action="ppaction://hlinksldjump"/>
                        </a:rPr>
                        <a:t>500</a:t>
                      </a:r>
                      <a:endParaRPr lang="ru-RU" b="1" u="sng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Кто лишний?</a:t>
                      </a:r>
                      <a:endParaRPr lang="ru-RU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u="sng" baseline="0" dirty="0" smtClean="0">
                          <a:solidFill>
                            <a:schemeClr val="bg1"/>
                          </a:solidFill>
                          <a:hlinkClick r:id="rId23" action="ppaction://hlinksldjump"/>
                        </a:rPr>
                        <a:t>100</a:t>
                      </a:r>
                      <a:endParaRPr lang="ru-RU" b="1" u="sng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u="sng" baseline="0" dirty="0" smtClean="0">
                          <a:solidFill>
                            <a:schemeClr val="bg1"/>
                          </a:solidFill>
                          <a:hlinkClick r:id="rId24" action="ppaction://hlinksldjump"/>
                        </a:rPr>
                        <a:t>200</a:t>
                      </a:r>
                      <a:endParaRPr lang="ru-RU" b="1" u="sng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u="sng" baseline="0" dirty="0" smtClean="0">
                          <a:solidFill>
                            <a:schemeClr val="bg1"/>
                          </a:solidFill>
                          <a:hlinkClick r:id="rId25" action="ppaction://hlinksldjump"/>
                        </a:rPr>
                        <a:t>300</a:t>
                      </a:r>
                      <a:endParaRPr lang="ru-RU" b="1" u="sng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u="sng" baseline="0" dirty="0" smtClean="0">
                          <a:solidFill>
                            <a:schemeClr val="bg1"/>
                          </a:solidFill>
                          <a:hlinkClick r:id="rId26" action="ppaction://hlinksldjump"/>
                        </a:rPr>
                        <a:t>400</a:t>
                      </a:r>
                      <a:endParaRPr lang="ru-RU" b="1" u="sng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u="sng" baseline="0" dirty="0" smtClean="0">
                          <a:solidFill>
                            <a:schemeClr val="bg1"/>
                          </a:solidFill>
                          <a:hlinkClick r:id="rId27" action="ppaction://hlinksldjump"/>
                        </a:rPr>
                        <a:t>500</a:t>
                      </a:r>
                      <a:endParaRPr lang="ru-RU" b="1" u="sng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55776" y="6211669"/>
            <a:ext cx="439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hlinkClick r:id="rId28" action="ppaction://hlinksldjump"/>
              </a:rPr>
              <a:t>Спасибо за участие в игре!</a:t>
            </a:r>
            <a:endParaRPr lang="ru-RU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Три камеры: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два предсердия и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один желудочек</a:t>
            </a:r>
            <a:r>
              <a:rPr lang="ru-RU" sz="4000" b="1" dirty="0" smtClean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9154" name="Picture 2" descr="http://www.ucheba.ru/ege-article/pix/uploadFCK/Image/ege-5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3888432" cy="38884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24128" y="6165304"/>
            <a:ext cx="324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вернуться к вопросу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24744"/>
            <a:ext cx="38884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Аксолотль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– личинка амбистом, способная размножаться. Такое явление называется </a:t>
            </a:r>
            <a:r>
              <a:rPr lang="ru-RU" sz="3200" b="1" dirty="0" smtClean="0">
                <a:solidFill>
                  <a:srgbClr val="FF0000"/>
                </a:solidFill>
              </a:rPr>
              <a:t>неотения</a:t>
            </a:r>
            <a:r>
              <a:rPr lang="ru-RU" sz="3200" b="1" dirty="0" smtClean="0">
                <a:solidFill>
                  <a:srgbClr val="7030A0"/>
                </a:solidFill>
              </a:rPr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im0-tub-ru.yandex.net/i?id=151697726-4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59" y="715199"/>
            <a:ext cx="4387963" cy="48020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24128" y="6165304"/>
            <a:ext cx="324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вернуться к вопросу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ая большая черепаха в мир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08720"/>
            <a:ext cx="468052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620688"/>
            <a:ext cx="3851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Это –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кожистая черепаха</a:t>
            </a:r>
            <a:r>
              <a:rPr lang="ru-RU" sz="2400" b="1" dirty="0" smtClean="0">
                <a:solidFill>
                  <a:srgbClr val="7030A0"/>
                </a:solidFill>
              </a:rPr>
              <a:t>, она обитательница морских глубин, живет во всех морях и океанах, кроме Северных. Вес одной из этих представительниц живого мира, найденных человеком, был около тонны - 916 килограммов.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6165304"/>
            <a:ext cx="324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вернуться к вопросу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80746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Какие лягушки обладают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u="sng" dirty="0" smtClean="0">
                <a:solidFill>
                  <a:srgbClr val="7030A0"/>
                </a:solidFill>
              </a:rPr>
              <a:t>самым сильным ядом </a:t>
            </a:r>
            <a:r>
              <a:rPr lang="ru-RU" sz="3200" b="1" dirty="0" smtClean="0">
                <a:solidFill>
                  <a:srgbClr val="7030A0"/>
                </a:solidFill>
              </a:rPr>
              <a:t>на Земле?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56376" y="6165304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im7-tub-ru.yandex.net/i?id=634455108-3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132856"/>
            <a:ext cx="5167461" cy="344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e:Dendrobates-azureu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268760"/>
            <a:ext cx="41044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47160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Лягушка-древолаз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- это маленькая, ярко окрашенная лягушка не превосходит 5 см в длину. Но в ее железах содержится самый сильнодействующий из известных на сегодняшний день ядов –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батрахотоксин</a:t>
            </a:r>
            <a:r>
              <a:rPr lang="ru-RU" sz="2400" b="1" dirty="0" smtClean="0">
                <a:solidFill>
                  <a:srgbClr val="7030A0"/>
                </a:solidFill>
              </a:rPr>
              <a:t>, который вызывает аритмию сердца, ведущую к его остановке. Обитают в Центральной Америке и в Южной Африке.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6165304"/>
            <a:ext cx="324960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chemeClr val="bg1">
                    <a:lumMod val="95000"/>
                  </a:schemeClr>
                </a:solidFill>
                <a:hlinkClick r:id="rId3" action="ppaction://hlinksldjump"/>
              </a:rPr>
              <a:t>вернуться к вопросу</a:t>
            </a:r>
            <a:endParaRPr lang="ru-RU" sz="2000" b="1" u="sng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95536" y="347218"/>
            <a:ext cx="15121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4868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Где обитает </a:t>
            </a:r>
            <a:r>
              <a:rPr lang="ru-RU" sz="3600" b="1" u="sng" dirty="0" smtClean="0">
                <a:solidFill>
                  <a:srgbClr val="7030A0"/>
                </a:solidFill>
              </a:rPr>
              <a:t>самая крупная ящерица</a:t>
            </a:r>
            <a:r>
              <a:rPr lang="ru-RU" sz="3600" b="1" dirty="0" smtClean="0">
                <a:solidFill>
                  <a:srgbClr val="7030A0"/>
                </a:solidFill>
              </a:rPr>
              <a:t>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27653" name="Picture 5" descr="http://im3-tub-ru.yandex.net/i?id=38306953-0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5544616" cy="36477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956376" y="6165304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76" y="260648"/>
            <a:ext cx="437270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Комодский</a:t>
            </a:r>
            <a:r>
              <a:rPr lang="ru-RU" sz="2400" b="1" dirty="0" smtClean="0">
                <a:solidFill>
                  <a:srgbClr val="FF0000"/>
                </a:solidFill>
              </a:rPr>
              <a:t> варан </a:t>
            </a:r>
            <a:r>
              <a:rPr lang="ru-RU" sz="2400" b="1" dirty="0" smtClean="0">
                <a:solidFill>
                  <a:srgbClr val="7030A0"/>
                </a:solidFill>
              </a:rPr>
              <a:t>самая крупная ящерица из существующих ныне.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название варана от острова </a:t>
            </a:r>
            <a:r>
              <a:rPr lang="ru-RU" sz="2400" b="1" dirty="0" err="1" smtClean="0">
                <a:solidFill>
                  <a:srgbClr val="7030A0"/>
                </a:solidFill>
              </a:rPr>
              <a:t>Комодо</a:t>
            </a:r>
            <a:r>
              <a:rPr lang="ru-RU" sz="2400" b="1" dirty="0" smtClean="0">
                <a:solidFill>
                  <a:srgbClr val="7030A0"/>
                </a:solidFill>
              </a:rPr>
              <a:t> в Индонезии, на котором он обитает. Самая большая дикая особь, для которой есть достоверные данные, имела длину 3,13 м и весила 166 кг. Длина хвоста составляет около половины общей длины тела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8674" name="Picture 2" descr="http://im8-tub-ru.yandex.net/i?id=737164756-2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84784"/>
            <a:ext cx="4392488" cy="39134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24128" y="6165304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rgbClr val="7030A0"/>
                </a:solidFill>
                <a:hlinkClick r:id="rId3" action="ppaction://hlinksldjump"/>
              </a:rPr>
              <a:t>вернуться к вопросу</a:t>
            </a:r>
            <a:endParaRPr lang="ru-RU" sz="2000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16" y="260648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Веки срослись и преобразовались в прозрачную оболочку, защищающую от песка и пыли.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4818" name="Picture 2" descr="http://im2-tub-ru.yandex.net/i?id=211504622-0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64" y="2780928"/>
            <a:ext cx="3888432" cy="2592288"/>
          </a:xfrm>
          <a:prstGeom prst="rect">
            <a:avLst/>
          </a:prstGeom>
          <a:noFill/>
        </p:spPr>
      </p:pic>
      <p:pic>
        <p:nvPicPr>
          <p:cNvPr id="34820" name="Picture 4" descr="http://im3-tub-ru.yandex.net/i?id=44237079-6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3960440" cy="2736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24128" y="6165304"/>
            <a:ext cx="324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4" action="ppaction://hlinksldjump"/>
              </a:rPr>
              <a:t>вернуться к вопросу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nz-nz.com/wp-content/uploads/2008/03/p1010286-thum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43924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188640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Назовите </a:t>
            </a:r>
            <a:r>
              <a:rPr lang="ru-RU" sz="3200" b="1" u="sng" dirty="0" smtClean="0">
                <a:solidFill>
                  <a:srgbClr val="7030A0"/>
                </a:solidFill>
              </a:rPr>
              <a:t>самое </a:t>
            </a:r>
          </a:p>
          <a:p>
            <a:pPr algn="ctr"/>
            <a:r>
              <a:rPr lang="ru-RU" sz="3200" b="1" u="sng" dirty="0" smtClean="0">
                <a:solidFill>
                  <a:srgbClr val="7030A0"/>
                </a:solidFill>
              </a:rPr>
              <a:t>древнее </a:t>
            </a:r>
            <a:r>
              <a:rPr lang="ru-RU" sz="3200" b="1" dirty="0" smtClean="0">
                <a:solidFill>
                  <a:srgbClr val="7030A0"/>
                </a:solidFill>
              </a:rPr>
              <a:t>пресмыкающееся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56376" y="6165304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5440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Чем объясняется пристальный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u="sng" dirty="0" smtClean="0">
                <a:solidFill>
                  <a:srgbClr val="7030A0"/>
                </a:solidFill>
              </a:rPr>
              <a:t>немигающий взгляд </a:t>
            </a:r>
            <a:r>
              <a:rPr lang="ru-RU" sz="3200" b="1" dirty="0" smtClean="0">
                <a:solidFill>
                  <a:srgbClr val="7030A0"/>
                </a:solidFill>
              </a:rPr>
              <a:t>змеи?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3794" name="Picture 2" descr="http://im2-tub-ru.yandex.net/i?id=112884891-4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328592" cy="39964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956376" y="6165304"/>
            <a:ext cx="979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Один из памятников лягушке сооружен в Парижском университете в Сорбонне, второй - воздвигнут в Бостоне.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67544" y="2708920"/>
            <a:ext cx="3936438" cy="3168352"/>
            <a:chOff x="467544" y="2708920"/>
            <a:chExt cx="3936438" cy="3168352"/>
          </a:xfrm>
        </p:grpSpPr>
        <p:pic>
          <p:nvPicPr>
            <p:cNvPr id="1028" name="Picture 4" descr="http://im4-tub-ru.yandex.net/i?id=244613361-45-72&amp;n=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2708920"/>
              <a:ext cx="3936438" cy="3168352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403648" y="544522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Париж</a:t>
              </a:r>
              <a:endParaRPr lang="ru-RU" b="1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716016" y="2708920"/>
            <a:ext cx="4248472" cy="3240360"/>
            <a:chOff x="4716016" y="2708920"/>
            <a:chExt cx="4248472" cy="3240360"/>
          </a:xfrm>
        </p:grpSpPr>
        <p:pic>
          <p:nvPicPr>
            <p:cNvPr id="5" name="Рисунок 4" descr="http://shkola6.edusite.ru/quest/images/philosopherboston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2708920"/>
              <a:ext cx="4248472" cy="32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580112" y="544522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Бостон</a:t>
              </a:r>
              <a:endParaRPr lang="ru-RU" b="1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5652120" y="6165304"/>
            <a:ext cx="324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4" action="ppaction://hlinksldjump"/>
              </a:rPr>
              <a:t>вернуться к вопросу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Какая черепаха </a:t>
            </a:r>
            <a:r>
              <a:rPr lang="ru-RU" sz="3600" b="1" u="sng" dirty="0" smtClean="0">
                <a:solidFill>
                  <a:srgbClr val="7030A0"/>
                </a:solidFill>
              </a:rPr>
              <a:t>самая крупная</a:t>
            </a:r>
            <a:r>
              <a:rPr lang="ru-RU" sz="3600" b="1" dirty="0" smtClean="0">
                <a:solidFill>
                  <a:srgbClr val="7030A0"/>
                </a:solidFill>
              </a:rPr>
              <a:t> на планете?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39938" name="Picture 2" descr="http://im0-tub-ru.yandex.net/i?id=28580670-5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604" y="1916832"/>
            <a:ext cx="2695980" cy="1944216"/>
          </a:xfrm>
          <a:prstGeom prst="rect">
            <a:avLst/>
          </a:prstGeom>
          <a:noFill/>
        </p:spPr>
      </p:pic>
      <p:pic>
        <p:nvPicPr>
          <p:cNvPr id="39940" name="Picture 4" descr="http://im0-tub-ru.yandex.net/i?id=537200422-5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293096"/>
            <a:ext cx="2952328" cy="2160240"/>
          </a:xfrm>
          <a:prstGeom prst="rect">
            <a:avLst/>
          </a:prstGeom>
          <a:noFill/>
        </p:spPr>
      </p:pic>
      <p:pic>
        <p:nvPicPr>
          <p:cNvPr id="39942" name="Picture 6" descr="http://im3-tub-ru.yandex.net/i?id=93993168-4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72441"/>
            <a:ext cx="2880320" cy="18714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956376" y="6165304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5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988840"/>
            <a:ext cx="31683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От каких животных произошли Амфибии?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im5-tub-ru.yandex.net/i?id=228614021-4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96753"/>
            <a:ext cx="5184576" cy="4018046"/>
          </a:xfrm>
          <a:prstGeom prst="rect">
            <a:avLst/>
          </a:prstGeom>
          <a:noFill/>
        </p:spPr>
      </p:pic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7956376" y="6165304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4176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Гатте́рия</a:t>
            </a:r>
            <a:r>
              <a:rPr lang="ru-RU" sz="2800" b="1" dirty="0" smtClean="0">
                <a:solidFill>
                  <a:srgbClr val="7030A0"/>
                </a:solidFill>
              </a:rPr>
              <a:t>, или </a:t>
            </a:r>
            <a:r>
              <a:rPr lang="ru-RU" sz="2800" b="1" dirty="0" err="1" smtClean="0">
                <a:solidFill>
                  <a:srgbClr val="7030A0"/>
                </a:solidFill>
              </a:rPr>
              <a:t>туата́ра</a:t>
            </a:r>
            <a:r>
              <a:rPr lang="ru-RU" sz="2800" b="1" dirty="0" smtClean="0">
                <a:solidFill>
                  <a:srgbClr val="7030A0"/>
                </a:solidFill>
              </a:rPr>
              <a:t> (лат. </a:t>
            </a:r>
            <a:r>
              <a:rPr lang="ru-RU" sz="2800" b="1" dirty="0" err="1" smtClean="0">
                <a:solidFill>
                  <a:srgbClr val="7030A0"/>
                </a:solidFill>
              </a:rPr>
              <a:t>Sphenodon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punctatus</a:t>
            </a:r>
            <a:r>
              <a:rPr lang="ru-RU" sz="2800" b="1" dirty="0" smtClean="0">
                <a:solidFill>
                  <a:srgbClr val="7030A0"/>
                </a:solidFill>
              </a:rPr>
              <a:t>) — вид пресмыкающихся из отряда клювоголовых, одна из древнейших рептилий в мире. Этому виду около 225 млн. лет.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дом\Pictures\ga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53758"/>
            <a:ext cx="4464496" cy="47844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24128" y="6165304"/>
            <a:ext cx="324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4" action="ppaction://hlinksldjump"/>
              </a:rPr>
              <a:t>вернуться к вопросу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60648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Амфибии произошли от </a:t>
            </a:r>
            <a:r>
              <a:rPr lang="ru-RU" sz="3600" b="1" dirty="0" smtClean="0">
                <a:solidFill>
                  <a:srgbClr val="FF0000"/>
                </a:solidFill>
              </a:rPr>
              <a:t>Кистеперых рыб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im8-tub-ru.yandex.net/i?id=84097825-1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5880653" cy="37245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24128" y="6165304"/>
            <a:ext cx="324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вернуться к вопросу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856" y="1700808"/>
            <a:ext cx="3168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аллигатор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анаконда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саламандра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черепаха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удав</a:t>
            </a:r>
          </a:p>
        </p:txBody>
      </p:sp>
      <p:pic>
        <p:nvPicPr>
          <p:cNvPr id="54274" name="Picture 2" descr="http://im5-tub-ru.yandex.net/i?id=206693529-2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0168" y="321246"/>
            <a:ext cx="2520280" cy="1680187"/>
          </a:xfrm>
          <a:prstGeom prst="rect">
            <a:avLst/>
          </a:prstGeom>
          <a:noFill/>
        </p:spPr>
      </p:pic>
      <p:pic>
        <p:nvPicPr>
          <p:cNvPr id="54276" name="Picture 4" descr="http://im6-tub-ru.yandex.net/i?id=851820523-3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5" y="332656"/>
            <a:ext cx="2390405" cy="1644774"/>
          </a:xfrm>
          <a:prstGeom prst="rect">
            <a:avLst/>
          </a:prstGeom>
          <a:noFill/>
        </p:spPr>
      </p:pic>
      <p:pic>
        <p:nvPicPr>
          <p:cNvPr id="54278" name="Picture 6" descr="http://im4-tub-ru.yandex.net/i?id=392552096-2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077072"/>
            <a:ext cx="2304256" cy="1728192"/>
          </a:xfrm>
          <a:prstGeom prst="rect">
            <a:avLst/>
          </a:prstGeom>
          <a:noFill/>
        </p:spPr>
      </p:pic>
      <p:pic>
        <p:nvPicPr>
          <p:cNvPr id="54280" name="Picture 8" descr="http://im5-tub-ru.yandex.net/i?id=152436334-1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077072"/>
            <a:ext cx="2765107" cy="1728192"/>
          </a:xfrm>
          <a:prstGeom prst="rect">
            <a:avLst/>
          </a:prstGeom>
          <a:noFill/>
        </p:spPr>
      </p:pic>
      <p:pic>
        <p:nvPicPr>
          <p:cNvPr id="54282" name="Picture 10" descr="http://im7-tub-ru.yandex.net/i?id=303928894-41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1999" y="2132856"/>
            <a:ext cx="2400267" cy="1800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956376" y="6165304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7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00808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жерлянка жаба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саламандра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хамелеон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тритон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2530" name="Picture 2" descr="http://im3-tub-ru.yandex.net/i?id=390959343-6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76872"/>
            <a:ext cx="2160240" cy="1944216"/>
          </a:xfrm>
          <a:prstGeom prst="rect">
            <a:avLst/>
          </a:prstGeom>
          <a:noFill/>
        </p:spPr>
      </p:pic>
      <p:pic>
        <p:nvPicPr>
          <p:cNvPr id="22532" name="Picture 4" descr="http://im8-tub-ru.yandex.net/i?id=194934462-6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6632"/>
            <a:ext cx="2160240" cy="1975077"/>
          </a:xfrm>
          <a:prstGeom prst="rect">
            <a:avLst/>
          </a:prstGeom>
          <a:noFill/>
        </p:spPr>
      </p:pic>
      <p:pic>
        <p:nvPicPr>
          <p:cNvPr id="22534" name="Picture 6" descr="http://img-fotki.yandex.ru/get/4405/123972861.54/0_68f1c_83f67552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88640"/>
            <a:ext cx="2004973" cy="1944216"/>
          </a:xfrm>
          <a:prstGeom prst="rect">
            <a:avLst/>
          </a:prstGeom>
          <a:noFill/>
        </p:spPr>
      </p:pic>
      <p:pic>
        <p:nvPicPr>
          <p:cNvPr id="8" name="Picture 8" descr="http://im0-tub-ru.yandex.net/i?id=152208409-4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293096"/>
            <a:ext cx="2306580" cy="1744000"/>
          </a:xfrm>
          <a:prstGeom prst="rect">
            <a:avLst/>
          </a:prstGeom>
          <a:noFill/>
        </p:spPr>
      </p:pic>
      <p:pic>
        <p:nvPicPr>
          <p:cNvPr id="9" name="Picture 6" descr="http://im5-tub-ru.yandex.net/i?id=109457972-42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365104"/>
            <a:ext cx="2376263" cy="168928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956376" y="6165304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7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484" y="2045364"/>
            <a:ext cx="2952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жерлянка квакша лягушка жаба тритон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24578" name="Picture 2" descr="http://im8-tub-ru.yandex.net/i?id=25286249-5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828" y="4221088"/>
            <a:ext cx="2448272" cy="1428750"/>
          </a:xfrm>
          <a:prstGeom prst="rect">
            <a:avLst/>
          </a:prstGeom>
          <a:noFill/>
        </p:spPr>
      </p:pic>
      <p:pic>
        <p:nvPicPr>
          <p:cNvPr id="24580" name="Picture 4" descr="http://im3-tub-ru.yandex.net/i?id=452469648-4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293096"/>
            <a:ext cx="2466975" cy="1428750"/>
          </a:xfrm>
          <a:prstGeom prst="rect">
            <a:avLst/>
          </a:prstGeom>
          <a:noFill/>
        </p:spPr>
      </p:pic>
      <p:pic>
        <p:nvPicPr>
          <p:cNvPr id="24582" name="Picture 6" descr="http://im2-tub-ru.yandex.net/i?id=123331192-1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8836" y="749220"/>
            <a:ext cx="2344752" cy="1500758"/>
          </a:xfrm>
          <a:prstGeom prst="rect">
            <a:avLst/>
          </a:prstGeom>
          <a:noFill/>
        </p:spPr>
      </p:pic>
      <p:pic>
        <p:nvPicPr>
          <p:cNvPr id="24584" name="Picture 8" descr="http://im5-tub-ru.yandex.net/i?id=139432299-3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1164" y="749220"/>
            <a:ext cx="2496026" cy="1500758"/>
          </a:xfrm>
          <a:prstGeom prst="rect">
            <a:avLst/>
          </a:prstGeom>
          <a:noFill/>
        </p:spPr>
      </p:pic>
      <p:pic>
        <p:nvPicPr>
          <p:cNvPr id="24586" name="Picture 10" descr="http://im5-tub-ru.yandex.net/i?id=106591449-54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1004" y="2420888"/>
            <a:ext cx="2376264" cy="15121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956376" y="6165304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7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251520" y="2222866"/>
            <a:ext cx="30963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гадюка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уж веретеница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кобра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полоз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5602" name="Picture 2" descr="http://im3-tub-ru.yandex.net/i?id=126164362-5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66682"/>
            <a:ext cx="2628292" cy="1608179"/>
          </a:xfrm>
          <a:prstGeom prst="rect">
            <a:avLst/>
          </a:prstGeom>
          <a:noFill/>
        </p:spPr>
      </p:pic>
      <p:pic>
        <p:nvPicPr>
          <p:cNvPr id="25604" name="Picture 4" descr="http://im6-tub-ru.yandex.net/i?id=313020689-2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66682"/>
            <a:ext cx="2634765" cy="1584176"/>
          </a:xfrm>
          <a:prstGeom prst="rect">
            <a:avLst/>
          </a:prstGeom>
          <a:noFill/>
        </p:spPr>
      </p:pic>
      <p:pic>
        <p:nvPicPr>
          <p:cNvPr id="25608" name="Picture 8" descr="http://im2-tub-ru.yandex.net/i?id=567465809-3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438890"/>
            <a:ext cx="2765107" cy="1728192"/>
          </a:xfrm>
          <a:prstGeom prst="rect">
            <a:avLst/>
          </a:prstGeom>
          <a:noFill/>
        </p:spPr>
      </p:pic>
      <p:pic>
        <p:nvPicPr>
          <p:cNvPr id="25610" name="Picture 10" descr="http://im5-tub-ru.yandex.net/i?id=9102438-43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293096"/>
            <a:ext cx="2328259" cy="1746194"/>
          </a:xfrm>
          <a:prstGeom prst="rect">
            <a:avLst/>
          </a:prstGeom>
          <a:noFill/>
        </p:spPr>
      </p:pic>
      <p:pic>
        <p:nvPicPr>
          <p:cNvPr id="8" name="Picture 10" descr="http://im3-tub-ru.yandex.net/i?id=366015688-06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383106"/>
            <a:ext cx="2232248" cy="165618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956376" y="6165304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8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323528" y="2060848"/>
            <a:ext cx="2808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уж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аллигатор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ящерица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квакша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варан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3554" name="Picture 2" descr="http://im2-tub-ru.yandex.net/i?id=58732480-5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48680"/>
            <a:ext cx="2051013" cy="1728192"/>
          </a:xfrm>
          <a:prstGeom prst="rect">
            <a:avLst/>
          </a:prstGeom>
          <a:noFill/>
        </p:spPr>
      </p:pic>
      <p:pic>
        <p:nvPicPr>
          <p:cNvPr id="23556" name="Picture 4" descr="http://im3-tub-ru.yandex.net/i?id=782074141-57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5" y="548680"/>
            <a:ext cx="2112233" cy="1728191"/>
          </a:xfrm>
          <a:prstGeom prst="rect">
            <a:avLst/>
          </a:prstGeom>
          <a:noFill/>
        </p:spPr>
      </p:pic>
      <p:pic>
        <p:nvPicPr>
          <p:cNvPr id="23558" name="Picture 6" descr="http://im6-tub-ru.yandex.net/i?id=82601574-6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437112"/>
            <a:ext cx="2304256" cy="1728192"/>
          </a:xfrm>
          <a:prstGeom prst="rect">
            <a:avLst/>
          </a:prstGeom>
          <a:noFill/>
        </p:spPr>
      </p:pic>
      <p:pic>
        <p:nvPicPr>
          <p:cNvPr id="23560" name="Picture 8" descr="http://im7-tub-ru.yandex.net/i?id=321768394-29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5059" y="4437112"/>
            <a:ext cx="2291397" cy="1728192"/>
          </a:xfrm>
          <a:prstGeom prst="rect">
            <a:avLst/>
          </a:prstGeom>
          <a:noFill/>
        </p:spPr>
      </p:pic>
      <p:pic>
        <p:nvPicPr>
          <p:cNvPr id="23562" name="Picture 10" descr="http://image.guim.co.uk/Environment/gallery/2007/apr/12/climatechangeenvironment.conservationandendangeredspecies/komodocrop-78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420888"/>
            <a:ext cx="2449007" cy="184145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956376" y="6165304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8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332656"/>
            <a:ext cx="6895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Тритон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– хвостатое земноводное,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а остальные бесхвостые.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Picture 4" descr="http://im3-tub-ru.yandex.net/i?id=452469648-4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400600" cy="32403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24128" y="6165304"/>
            <a:ext cx="324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вернуться к вопросу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Название связано с поведением  самца. Оплодотворенные и сцепленные в виде длинной нити икринки, самец наматывает на свои бедра и носит, сохраняя их до того момента, когда молодь будет готова появиться на свет.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дом\Pictures\повитуха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24944"/>
            <a:ext cx="5040560" cy="31546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652120" y="6165304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вернуться к вопросу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447" y="404664"/>
            <a:ext cx="7912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Саламандра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– земноводное,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а остальные рептилии.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5298" name="Picture 2" descr="http://im8-tub-ru.yandex.net/i?id=63290914-2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04864"/>
            <a:ext cx="4392488" cy="32943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24128" y="6165304"/>
            <a:ext cx="324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вернуться к вопросу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Квакша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– это амфибия,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 а остальные рептилии.</a:t>
            </a:r>
          </a:p>
        </p:txBody>
      </p:sp>
      <p:pic>
        <p:nvPicPr>
          <p:cNvPr id="3" name="Picture 8" descr="http://im7-tub-ru.yandex.net/i?id=321768394-2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5536" y="2060848"/>
            <a:ext cx="4778712" cy="3600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24128" y="6165304"/>
            <a:ext cx="324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вернуться к вопросу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Хамелеон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– рептилия,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 а остальные земноводные.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6" descr="http://im5-tub-ru.yandex.net/i?id=109457972-4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616624" cy="346096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24128" y="6165304"/>
            <a:ext cx="324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вернуться к вопросу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2-tub-ru.yandex.net/i?id=264480041-56-72&amp;n=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4824536" cy="36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548681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Веретеница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– безногая ящерица, а остальные змеи. </a:t>
            </a:r>
            <a:r>
              <a:rPr lang="ru-RU" b="1" dirty="0" smtClean="0">
                <a:solidFill>
                  <a:srgbClr val="7030A0"/>
                </a:solidFill>
              </a:rPr>
              <a:t>  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6165304"/>
            <a:ext cx="324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вернуться к вопросу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210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Спасибо за участие в игре!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дом\Pictures\ляг под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04864"/>
            <a:ext cx="4555542" cy="36936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24128" y="6165304"/>
            <a:ext cx="324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вернуться к вопросу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165304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</a:t>
            </a:r>
            <a:r>
              <a:rPr lang="ru-RU" b="1" dirty="0" smtClean="0">
                <a:hlinkClick r:id="rId4"/>
              </a:rPr>
              <a:t>на главную </a:t>
            </a:r>
            <a:r>
              <a:rPr lang="ru-RU" dirty="0">
                <a:hlinkClick r:id="rId4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24744"/>
            <a:ext cx="3563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Хамелеон способен изменять окраску тела.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 Как это ему удается?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C:\Users\дом\Pictures\хамелион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340768"/>
            <a:ext cx="5184576" cy="34563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84368" y="6165304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251" y="188640"/>
            <a:ext cx="7095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На Юго-западе Европы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 обитает жаба-повитуха.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Почему ее так называют?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дом\Pictures\повитух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7"/>
            <a:ext cx="5616624" cy="41026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84368" y="6165304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 коже хамелеона имеются </a:t>
            </a:r>
            <a:r>
              <a:rPr lang="ru-RU" sz="2400" b="1" dirty="0" smtClean="0">
                <a:solidFill>
                  <a:srgbClr val="FF0000"/>
                </a:solidFill>
              </a:rPr>
              <a:t>клетки-хроматофоры</a:t>
            </a:r>
            <a:r>
              <a:rPr lang="ru-RU" sz="2400" b="1" dirty="0" smtClean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которые содержат пигменты разного цвета,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изменяется форма клетки – изменяется расположение пигментов.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Изменение зависит от света,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температуры и состояния нервной системы.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6388" name="Picture 4" descr="C:\Users\дом\Pictures\хам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24944"/>
            <a:ext cx="5184576" cy="32346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52120" y="6165304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вернуться к вопросу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websib.ru/fio/works/054/group3/fro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0648"/>
            <a:ext cx="3222736" cy="23042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276872"/>
            <a:ext cx="6840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Обыкновенная, известная всем лягушка вполне заслуженно «увековечена». Это маленькое животное помогло сделать человеку много очень важных открытий. Издавна естествоиспытатели и медики проводят свои бесчисленные опыты на лягушках. 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каких городах поставлен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памятник лягушке?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84368" y="6165304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1418</TotalTime>
  <Words>1011</Words>
  <Application>Microsoft Office PowerPoint</Application>
  <PresentationFormat>Экран (4:3)</PresentationFormat>
  <Paragraphs>194</Paragraphs>
  <Slides>54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Spring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User</cp:lastModifiedBy>
  <cp:revision>153</cp:revision>
  <dcterms:created xsi:type="dcterms:W3CDTF">2013-01-17T02:50:20Z</dcterms:created>
  <dcterms:modified xsi:type="dcterms:W3CDTF">2016-01-24T15:55:22Z</dcterms:modified>
</cp:coreProperties>
</file>