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7" r:id="rId3"/>
    <p:sldId id="273" r:id="rId4"/>
    <p:sldId id="275" r:id="rId5"/>
    <p:sldId id="257" r:id="rId6"/>
    <p:sldId id="258" r:id="rId7"/>
    <p:sldId id="268" r:id="rId8"/>
    <p:sldId id="266" r:id="rId9"/>
    <p:sldId id="265" r:id="rId10"/>
    <p:sldId id="269" r:id="rId11"/>
    <p:sldId id="282" r:id="rId12"/>
    <p:sldId id="277" r:id="rId13"/>
    <p:sldId id="278" r:id="rId14"/>
    <p:sldId id="271" r:id="rId15"/>
    <p:sldId id="276" r:id="rId16"/>
    <p:sldId id="279" r:id="rId17"/>
    <p:sldId id="280" r:id="rId18"/>
    <p:sldId id="263" r:id="rId19"/>
    <p:sldId id="259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A35FB-D5A0-452C-8B06-87FA7429EF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3;&#1080;&#1086;&#1083;&#1086;&#1075;&#1080;&#1103;%20&#1080;%20&#1093;&#1080;&#1084;&#1080;&#1103;\&#1060;&#1048;&#1047;&#1052;&#1048;&#1053;&#1059;&#1058;&#1050;&#1048;\&#1060;&#1048;&#1047;&#1050;&#1059;&#1051;&#1068;&#1058;%20&#1057;&#1054;&#1057;&#1053;&#1067;&#1064;&#1050;&#1054;%20&#1051;&#1059;&#1063;&#1048;&#1057;&#1058;&#1054;&#1045;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rostochek.ru/uploads/0045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7347.ru/images/normal/63579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02.olx.ru/ui/3/52/65/59144765_1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lipetskmoyrodin.ucoz.ru/_ph/1/79526278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druidgor.narod.ru/travnik/img_trav/listvenica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Органы растений.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 3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«Знакомство с внешним                        строением растения».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Инструктаж по ТБ.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МОУ СОШ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с.Живайкино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МО «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Барышский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Подготовила учитель биологии                        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Николаева Ольга Алексеевна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биология и химия\5класс\Многообразие живых организмов\п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723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ФИЗКУЛЬТ СОСНЫШКО ЛУЧИСТО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Вставьте пропущенные слова.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dirty="0" smtClean="0"/>
              <a:t>1.Часть растения, имеющую определенное строение и выполняющую определенные функции – это ……У растений различают …</a:t>
            </a:r>
            <a:r>
              <a:rPr lang="ru-RU" sz="1900" b="1" dirty="0" smtClean="0"/>
              <a:t> ……</a:t>
            </a:r>
            <a:r>
              <a:rPr lang="ru-RU" sz="1900" dirty="0" smtClean="0"/>
              <a:t> …и … ….органы. </a:t>
            </a:r>
          </a:p>
          <a:p>
            <a:pPr>
              <a:buNone/>
            </a:pPr>
            <a:r>
              <a:rPr lang="ru-RU" sz="1900" dirty="0" smtClean="0"/>
              <a:t>2.Органы, обеспечивающие основные процессы жизнедеятельности (питание,  дыхание, защиту и вегетативное размножение) называют …Это — корни, стебли,  почки. </a:t>
            </a:r>
          </a:p>
          <a:p>
            <a:pPr>
              <a:buNone/>
            </a:pPr>
            <a:r>
              <a:rPr lang="ru-RU" sz="1900" dirty="0" smtClean="0"/>
              <a:t>3.Органы, обеспечивающие половое размножение называют …. ……Органами. К ним относятся цветки, ……. и семена). </a:t>
            </a:r>
          </a:p>
          <a:p>
            <a:pPr>
              <a:buNone/>
            </a:pPr>
            <a:r>
              <a:rPr lang="ru-RU" sz="1900" dirty="0" smtClean="0"/>
              <a:t>4.Растения, у которых выделяют органы корень, стебель, лист- называют … … Растения, тело которых не расчленено на органы - ….к ним относятся …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Обозначьте правильные и неправильные ответы знаками «+» и «-».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Выставите оценки по следующей шкале: </a:t>
            </a:r>
          </a:p>
          <a:p>
            <a:pPr>
              <a:buNone/>
            </a:pPr>
            <a:r>
              <a:rPr lang="ru-RU" sz="1700" dirty="0" smtClean="0"/>
              <a:t> </a:t>
            </a:r>
            <a:r>
              <a:rPr lang="ru-RU" sz="1400" dirty="0" smtClean="0"/>
              <a:t>9-10 плюсов – 5;    </a:t>
            </a:r>
          </a:p>
          <a:p>
            <a:pPr>
              <a:buNone/>
            </a:pPr>
            <a:r>
              <a:rPr lang="ru-RU" sz="1400" dirty="0" smtClean="0"/>
              <a:t>   7- 8 плюсов – 4;   </a:t>
            </a:r>
          </a:p>
          <a:p>
            <a:pPr>
              <a:buNone/>
            </a:pPr>
            <a:r>
              <a:rPr lang="ru-RU" sz="1400" dirty="0" smtClean="0"/>
              <a:t>    5-6плюсов - 3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1.Часть растения, имеющую определенное строение и выполняющую определенные функции – это </a:t>
            </a:r>
            <a:r>
              <a:rPr lang="ru-RU" b="1" dirty="0" smtClean="0">
                <a:solidFill>
                  <a:srgbClr val="C00000"/>
                </a:solidFill>
              </a:rPr>
              <a:t>ОРГАН</a:t>
            </a:r>
            <a:r>
              <a:rPr lang="ru-RU" dirty="0" smtClean="0"/>
              <a:t>. У растений различают </a:t>
            </a:r>
            <a:r>
              <a:rPr lang="ru-RU" dirty="0" smtClean="0">
                <a:solidFill>
                  <a:srgbClr val="C00000"/>
                </a:solidFill>
              </a:rPr>
              <a:t>ВЕГЕТАТИВНЫЕ</a:t>
            </a:r>
            <a:r>
              <a:rPr lang="ru-RU" dirty="0" smtClean="0"/>
              <a:t>  и </a:t>
            </a:r>
            <a:r>
              <a:rPr lang="ru-RU" dirty="0" smtClean="0">
                <a:solidFill>
                  <a:srgbClr val="C00000"/>
                </a:solidFill>
              </a:rPr>
              <a:t>ГЕНЕРАТИВНЫЕ</a:t>
            </a:r>
            <a:r>
              <a:rPr lang="ru-RU" dirty="0" smtClean="0"/>
              <a:t>  органы.</a:t>
            </a:r>
          </a:p>
          <a:p>
            <a:pPr>
              <a:buNone/>
            </a:pPr>
            <a:r>
              <a:rPr lang="ru-RU" dirty="0" smtClean="0"/>
              <a:t>2.Органы, обеспечивающие основные процессы жизнедеятельности (питание,  дыхание, защиту и вегетативное размножение) называют </a:t>
            </a:r>
            <a:r>
              <a:rPr lang="ru-RU" dirty="0" smtClean="0">
                <a:solidFill>
                  <a:srgbClr val="C00000"/>
                </a:solidFill>
              </a:rPr>
              <a:t>ВЕГЕТАТИВНЫМИ</a:t>
            </a:r>
            <a:r>
              <a:rPr lang="ru-RU" dirty="0" smtClean="0"/>
              <a:t>  Это — корни, стебли, </a:t>
            </a:r>
            <a:r>
              <a:rPr lang="ru-RU" dirty="0" smtClean="0">
                <a:solidFill>
                  <a:srgbClr val="C00000"/>
                </a:solidFill>
              </a:rPr>
              <a:t>ЛИСТЬЯ</a:t>
            </a:r>
            <a:r>
              <a:rPr lang="ru-RU" dirty="0" smtClean="0"/>
              <a:t>, почки.</a:t>
            </a:r>
          </a:p>
          <a:p>
            <a:pPr>
              <a:buNone/>
            </a:pPr>
            <a:r>
              <a:rPr lang="ru-RU" dirty="0" smtClean="0"/>
              <a:t>3.Органы, обеспечивающие половое размножение называют </a:t>
            </a:r>
            <a:r>
              <a:rPr lang="ru-RU" dirty="0" smtClean="0">
                <a:solidFill>
                  <a:srgbClr val="C00000"/>
                </a:solidFill>
              </a:rPr>
              <a:t>ГЕНЕРАТИВНЫМИ</a:t>
            </a:r>
            <a:r>
              <a:rPr lang="ru-RU" dirty="0" smtClean="0"/>
              <a:t> Органами. К ним относятся цветки, </a:t>
            </a:r>
            <a:r>
              <a:rPr lang="ru-RU" dirty="0" smtClean="0">
                <a:solidFill>
                  <a:srgbClr val="C00000"/>
                </a:solidFill>
              </a:rPr>
              <a:t>ПЛОДЫ</a:t>
            </a:r>
            <a:r>
              <a:rPr lang="ru-RU" dirty="0" smtClean="0"/>
              <a:t> и семена).</a:t>
            </a:r>
          </a:p>
          <a:p>
            <a:pPr>
              <a:buNone/>
            </a:pPr>
            <a:r>
              <a:rPr lang="ru-RU" dirty="0" smtClean="0"/>
              <a:t>4.Растения, у которых выделяют органы корень, стебель, лист- называют </a:t>
            </a:r>
            <a:r>
              <a:rPr lang="ru-RU" dirty="0" smtClean="0">
                <a:solidFill>
                  <a:srgbClr val="C00000"/>
                </a:solidFill>
              </a:rPr>
              <a:t>ВЫСШИМИ</a:t>
            </a:r>
            <a:r>
              <a:rPr lang="ru-RU" dirty="0" smtClean="0"/>
              <a:t>. Растения, тело которых не расчленено на органы –корень, стебель, лист- </a:t>
            </a:r>
            <a:r>
              <a:rPr lang="ru-RU" dirty="0" smtClean="0">
                <a:solidFill>
                  <a:srgbClr val="C00000"/>
                </a:solidFill>
              </a:rPr>
              <a:t>НИЗШИМИ </a:t>
            </a:r>
            <a:r>
              <a:rPr lang="ru-RU" dirty="0" smtClean="0"/>
              <a:t>к ним относятся </a:t>
            </a:r>
            <a:r>
              <a:rPr lang="ru-RU" dirty="0" smtClean="0">
                <a:solidFill>
                  <a:srgbClr val="C00000"/>
                </a:solidFill>
              </a:rPr>
              <a:t>ВОДОРОСЛИ, </a:t>
            </a:r>
            <a:endParaRPr lang="ru-RU" sz="3200" dirty="0" smtClean="0"/>
          </a:p>
          <a:p>
            <a:pPr>
              <a:buNone/>
            </a:pPr>
            <a:r>
              <a:rPr lang="ru-RU" sz="2600" dirty="0" smtClean="0"/>
              <a:t>Оценка по следующей шкале: 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dirty="0" smtClean="0"/>
              <a:t>9-10 плюсов – 5;    </a:t>
            </a:r>
          </a:p>
          <a:p>
            <a:pPr>
              <a:buNone/>
            </a:pPr>
            <a:r>
              <a:rPr lang="ru-RU" dirty="0" smtClean="0"/>
              <a:t>   7- 8 плюсов – 4;   </a:t>
            </a:r>
          </a:p>
          <a:p>
            <a:pPr>
              <a:buNone/>
            </a:pPr>
            <a:r>
              <a:rPr lang="ru-RU" dirty="0" smtClean="0"/>
              <a:t>    5-6плюсов - 3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 деятельности.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1543047"/>
          </a:xfrm>
        </p:spPr>
        <p:txBody>
          <a:bodyPr/>
          <a:lstStyle/>
          <a:p>
            <a:r>
              <a:rPr lang="ru-RU" dirty="0" smtClean="0"/>
              <a:t>Я знал</a:t>
            </a:r>
          </a:p>
          <a:p>
            <a:r>
              <a:rPr lang="ru-RU" dirty="0" smtClean="0"/>
              <a:t>Я узнал</a:t>
            </a:r>
          </a:p>
          <a:p>
            <a:r>
              <a:rPr lang="ru-RU" dirty="0" smtClean="0"/>
              <a:t>Я хочу узнать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оцениваете урок?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" name="Picture 4" descr="Настро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78684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Обязательное</a:t>
            </a:r>
            <a:r>
              <a:rPr lang="ru-RU" dirty="0" smtClean="0"/>
              <a:t>: параграф учебника 11, пересказ.</a:t>
            </a:r>
            <a:r>
              <a:rPr lang="ru-RU" u="sng" dirty="0" smtClean="0"/>
              <a:t> </a:t>
            </a:r>
          </a:p>
          <a:p>
            <a:endParaRPr lang="ru-RU" u="sng" dirty="0" smtClean="0"/>
          </a:p>
          <a:p>
            <a:r>
              <a:rPr lang="ru-RU" u="sng" dirty="0" smtClean="0"/>
              <a:t>Дополнительное: 1.</a:t>
            </a:r>
            <a:r>
              <a:rPr lang="ru-RU" dirty="0" smtClean="0"/>
              <a:t>прочитать стихотворение Бальмонта К. Д. «Растение». Найдите слова автора, которыми он описывает значение органов для растения. 2.Найти интересные факты о хвойных и лиственных растениях пользуясь интернетом </a:t>
            </a:r>
          </a:p>
          <a:p>
            <a:endParaRPr lang="ru-RU" dirty="0"/>
          </a:p>
        </p:txBody>
      </p:sp>
      <p:pic>
        <p:nvPicPr>
          <p:cNvPr id="33795" name="Picture 3" descr="F:\5 КЛАСС 2015\фото\20150926_12212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5926"/>
            <a:ext cx="4038600" cy="35941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37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00B050"/>
                </a:solidFill>
                <a:latin typeface="Monotype Corsiva" pitchFamily="66" charset="0"/>
              </a:rPr>
              <a:t>БЕРЕГИТЕ ЛЕС!</a:t>
            </a:r>
            <a:endParaRPr lang="ru-RU" sz="8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4818" name="Picture 2" descr="F:\5 КЛАСС 2015\фото\DSC02582.JPG"/>
          <p:cNvPicPr>
            <a:picLocks noChangeAspect="1" noChangeArrowheads="1"/>
          </p:cNvPicPr>
          <p:nvPr/>
        </p:nvPicPr>
        <p:blipFill>
          <a:blip r:embed="rId2"/>
          <a:srcRect l="9872" t="284" r="19460" b="32007"/>
          <a:stretch>
            <a:fillRect/>
          </a:stretch>
        </p:blipFill>
        <p:spPr bwMode="auto">
          <a:xfrm>
            <a:off x="285720" y="1643050"/>
            <a:ext cx="8358246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6 из 8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28612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Картинка 17 из 82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550" y="785813"/>
            <a:ext cx="3929063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Картинка 29 из 7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285750"/>
            <a:ext cx="38576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85175" cy="936625"/>
          </a:xfrm>
        </p:spPr>
        <p:txBody>
          <a:bodyPr/>
          <a:lstStyle/>
          <a:p>
            <a:pPr eaLnBrk="1" hangingPunct="1"/>
            <a:r>
              <a:rPr lang="ru-RU" sz="3400" b="1" smtClean="0">
                <a:solidFill>
                  <a:schemeClr val="bg1"/>
                </a:solidFill>
              </a:rPr>
              <a:t>Лиственница (</a:t>
            </a:r>
            <a:r>
              <a:rPr lang="en-US" sz="3400" b="1" smtClean="0">
                <a:solidFill>
                  <a:schemeClr val="bg1"/>
                </a:solidFill>
              </a:rPr>
              <a:t>Larix sibirica)</a:t>
            </a:r>
            <a:endParaRPr lang="ru-RU" sz="3400" b="1" smtClean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3744913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b="1" dirty="0" smtClean="0">
                <a:solidFill>
                  <a:schemeClr val="bg1"/>
                </a:solidFill>
              </a:rPr>
              <a:t>Хвоинки однолетние, мягкие, узкие, расположены спирально на удлинённых побегах и пучками на укороченных. Отдельные лиственницы достигают 900 лет, но чаще  живут не более 300 лет.</a:t>
            </a:r>
          </a:p>
        </p:txBody>
      </p:sp>
      <p:pic>
        <p:nvPicPr>
          <p:cNvPr id="26628" name="Picture 9" descr="листв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внешнее строение цветкового и хвойного растения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Лупа ручная, ветка березы, ветка сосны с шишкой.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 из 24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14313"/>
            <a:ext cx="4214812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Картинка 9 из 244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3048000"/>
            <a:ext cx="2990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bellnina.narod.ru/www/Dacha2002/larchtre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357188"/>
            <a:ext cx="3935412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биология и химия\5класс\Многообразие живых организмов\растения\разнообразие расте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биология и химия\5класс\Многообразие живых организмов\растения\жизненные фор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Внимательно посмотрите, какие жизненные формы растений изображены на фото? Какие растения Ульяновской области можете назвать?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5 КЛАСС 2015\фото\20150926_1222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28800"/>
            <a:ext cx="408621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75958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Хвоинки однолетние, мягкие, узкие, расположены спирально на удлинённых побегах и пучками на укороченных. Отдельные лиственницы достигают 900 лет, но чаще  живут не более 300 лет.</a:t>
            </a:r>
          </a:p>
        </p:txBody>
      </p:sp>
      <p:pic>
        <p:nvPicPr>
          <p:cNvPr id="2050" name="Picture 2" descr="F:\биология и химия\5класс\Многообразие живых организмов\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578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Рассмотрите строение побега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1.Найдите части побега-стебель, листья и почки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2.Зарисуйте побег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биология и химия\5класс\Многообразие живых организмов\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28800"/>
            <a:ext cx="7272808" cy="451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5429250" y="274638"/>
            <a:ext cx="3257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Сосна</a:t>
            </a:r>
          </a:p>
        </p:txBody>
      </p:sp>
      <p:pic>
        <p:nvPicPr>
          <p:cNvPr id="7170" name="Picture 13" descr="enc_85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58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2" name="Rectangle 20"/>
          <p:cNvSpPr>
            <a:spLocks noGrp="1" noChangeArrowheads="1"/>
          </p:cNvSpPr>
          <p:nvPr>
            <p:ph sz="quarter" idx="2"/>
          </p:nvPr>
        </p:nvSpPr>
        <p:spPr>
          <a:xfrm>
            <a:off x="5148263" y="2997200"/>
            <a:ext cx="3995737" cy="16557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Wingdings" pitchFamily="2" charset="2"/>
              <a:buNone/>
            </a:pPr>
            <a:r>
              <a:rPr lang="ru-RU" dirty="0" smtClean="0"/>
              <a:t>Рассмотрите строения побега сосны</a:t>
            </a:r>
          </a:p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Wingdings" pitchFamily="2" charset="2"/>
              <a:buNone/>
            </a:pPr>
            <a:r>
              <a:rPr lang="ru-RU" dirty="0" smtClean="0"/>
              <a:t>1.Найдите побеги на ветки сосны. Сосчитайте их.</a:t>
            </a:r>
          </a:p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Wingdings" pitchFamily="2" charset="2"/>
              <a:buNone/>
            </a:pPr>
            <a:r>
              <a:rPr lang="ru-RU" dirty="0" smtClean="0"/>
              <a:t>2.Найдите укороченные побеги, зарисуйте их</a:t>
            </a:r>
          </a:p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3"/>
          <a:srcRect l="32275" t="17513" r="32275" b="18489"/>
          <a:stretch>
            <a:fillRect/>
          </a:stretch>
        </p:blipFill>
        <p:spPr bwMode="auto">
          <a:xfrm>
            <a:off x="0" y="692696"/>
            <a:ext cx="506888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Признаки</a:t>
            </a:r>
            <a:b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голосеменных растений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3850" y="2492375"/>
            <a:ext cx="40386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00000"/>
              </a:lnSpc>
              <a:defRPr/>
            </a:pPr>
            <a:r>
              <a:rPr lang="ru-RU" sz="2800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Листья игольчатые</a:t>
            </a:r>
          </a:p>
          <a:p>
            <a:pPr marL="342900" indent="-342900" eaLnBrk="0" hangingPunct="0">
              <a:lnSpc>
                <a:spcPct val="100000"/>
              </a:lnSpc>
              <a:defRPr/>
            </a:pPr>
            <a:r>
              <a:rPr lang="ru-RU" sz="2800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Стебли деревянистые</a:t>
            </a:r>
          </a:p>
          <a:p>
            <a:pPr marL="342900" indent="-342900" eaLnBrk="0" hangingPunct="0">
              <a:lnSpc>
                <a:spcPct val="100000"/>
              </a:lnSpc>
              <a:defRPr/>
            </a:pPr>
            <a:r>
              <a:rPr lang="ru-RU" sz="2800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Корни</a:t>
            </a:r>
          </a:p>
          <a:p>
            <a:pPr marL="342900" indent="-342900" eaLnBrk="0" hangingPunct="0">
              <a:lnSpc>
                <a:spcPct val="100000"/>
              </a:lnSpc>
              <a:defRPr/>
            </a:pPr>
            <a:r>
              <a:rPr lang="ru-RU" sz="2800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Семена</a:t>
            </a:r>
          </a:p>
          <a:p>
            <a:pPr marL="342900" indent="-342900" eaLnBrk="0" hangingPunct="0">
              <a:lnSpc>
                <a:spcPct val="100000"/>
              </a:lnSpc>
              <a:defRPr/>
            </a:pPr>
            <a:r>
              <a:rPr lang="ru-RU" sz="2800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Нет цветков</a:t>
            </a:r>
          </a:p>
        </p:txBody>
      </p:sp>
      <p:pic>
        <p:nvPicPr>
          <p:cNvPr id="37894" name="Picture 6" descr="{042D61F9-E05C-40A8-ACD3-0FBC74F798DB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57338"/>
            <a:ext cx="4714908" cy="49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269</Words>
  <Application>Microsoft Office PowerPoint</Application>
  <PresentationFormat>Экран (4:3)</PresentationFormat>
  <Paragraphs>62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Органы растений. </vt:lpstr>
      <vt:lpstr>        Цель.  Изучить внешнее строение цветкового и хвойного растения </vt:lpstr>
      <vt:lpstr>Презентация PowerPoint</vt:lpstr>
      <vt:lpstr>Презентация PowerPoint</vt:lpstr>
      <vt:lpstr>Внимательно посмотрите, какие жизненные формы растений изображены на фото? Какие растения Ульяновской области можете назвать?</vt:lpstr>
      <vt:lpstr>Презентация PowerPoint</vt:lpstr>
      <vt:lpstr>Рассмотрите строение побега 1.Найдите части побега-стебель, листья и почки  2.Зарисуйте побег</vt:lpstr>
      <vt:lpstr>Сосна</vt:lpstr>
      <vt:lpstr>Признаки  голосеменных растений</vt:lpstr>
      <vt:lpstr>Презентация PowerPoint</vt:lpstr>
      <vt:lpstr>Презентация PowerPoint</vt:lpstr>
      <vt:lpstr>Вставьте пропущенные слова. </vt:lpstr>
      <vt:lpstr>Ответы </vt:lpstr>
      <vt:lpstr>Рефлексия деятельности.</vt:lpstr>
      <vt:lpstr>Как вы оцениваете урок?</vt:lpstr>
      <vt:lpstr>Домашнее задание</vt:lpstr>
      <vt:lpstr>БЕРЕГИТЕ ЛЕС!</vt:lpstr>
      <vt:lpstr>Презентация PowerPoint</vt:lpstr>
      <vt:lpstr>Лиственница (Larix sibirica)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12</cp:revision>
  <dcterms:modified xsi:type="dcterms:W3CDTF">2016-01-27T06:00:37Z</dcterms:modified>
</cp:coreProperties>
</file>