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60" r:id="rId4"/>
    <p:sldId id="257" r:id="rId5"/>
    <p:sldId id="258" r:id="rId6"/>
    <p:sldId id="283" r:id="rId7"/>
    <p:sldId id="284" r:id="rId8"/>
    <p:sldId id="278" r:id="rId9"/>
    <p:sldId id="279" r:id="rId10"/>
    <p:sldId id="285" r:id="rId11"/>
    <p:sldId id="286" r:id="rId12"/>
    <p:sldId id="288" r:id="rId13"/>
    <p:sldId id="280" r:id="rId14"/>
    <p:sldId id="281" r:id="rId15"/>
    <p:sldId id="290" r:id="rId16"/>
    <p:sldId id="267" r:id="rId17"/>
    <p:sldId id="289" r:id="rId18"/>
    <p:sldId id="275" r:id="rId19"/>
    <p:sldId id="268" r:id="rId20"/>
    <p:sldId id="271" r:id="rId21"/>
    <p:sldId id="272" r:id="rId22"/>
    <p:sldId id="273" r:id="rId23"/>
    <p:sldId id="277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69" autoAdjust="0"/>
  </p:normalViewPr>
  <p:slideViewPr>
    <p:cSldViewPr>
      <p:cViewPr>
        <p:scale>
          <a:sx n="66" d="100"/>
          <a:sy n="66" d="100"/>
        </p:scale>
        <p:origin x="-55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Политическое развитие России в </a:t>
            </a:r>
            <a:r>
              <a:rPr lang="en-US" sz="4800" b="1" dirty="0" smtClean="0">
                <a:solidFill>
                  <a:schemeClr val="tx1"/>
                </a:solidFill>
              </a:rPr>
              <a:t>XVII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веке.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8640"/>
            <a:ext cx="4176464" cy="238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116" y="2799460"/>
            <a:ext cx="3312368" cy="1232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Состав: думных бояр, окольничих, думных дворян и думных дьяков.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098" y="4677426"/>
            <a:ext cx="3295386" cy="1873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Совещательный характер заседаний,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раза в неделю – понедельник, среда, пятница.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501787" cy="28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79512" y="2004653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2003707"/>
            <a:ext cx="0" cy="3697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5060" y="3361184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9512" y="5701267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3265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67744" y="188640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4750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94059"/>
            <a:ext cx="3896826" cy="24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564904"/>
            <a:ext cx="8352928" cy="1130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центрального государственного управления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заведовавшие особым родом государственных дел или отдельными областями государства.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95936" y="227687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Приказы </a:t>
            </a:r>
            <a:r>
              <a:rPr lang="en-US" sz="3600" b="1" dirty="0" smtClean="0"/>
              <a:t>XVII </a:t>
            </a:r>
            <a:r>
              <a:rPr lang="ru-RU" sz="3600" b="1" dirty="0" smtClean="0"/>
              <a:t>века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Разбойный </a:t>
            </a:r>
          </a:p>
          <a:p>
            <a:r>
              <a:rPr lang="ru-RU" sz="3200" b="1" dirty="0" smtClean="0"/>
              <a:t>Ямской</a:t>
            </a:r>
          </a:p>
          <a:p>
            <a:r>
              <a:rPr lang="ru-RU" sz="3200" b="1" dirty="0" smtClean="0"/>
              <a:t>Челобитный</a:t>
            </a:r>
          </a:p>
          <a:p>
            <a:r>
              <a:rPr lang="ru-RU" sz="3200" b="1" dirty="0" smtClean="0"/>
              <a:t>Посольский</a:t>
            </a:r>
          </a:p>
          <a:p>
            <a:r>
              <a:rPr lang="ru-RU" sz="3200" b="1" dirty="0" smtClean="0"/>
              <a:t>Разрядный</a:t>
            </a:r>
          </a:p>
          <a:p>
            <a:r>
              <a:rPr lang="ru-RU" sz="3200" b="1" dirty="0" smtClean="0"/>
              <a:t>Поместный</a:t>
            </a:r>
          </a:p>
          <a:p>
            <a:r>
              <a:rPr lang="ru-RU" sz="3200" b="1" dirty="0" smtClean="0"/>
              <a:t>Стрелецкий</a:t>
            </a:r>
          </a:p>
          <a:p>
            <a:r>
              <a:rPr lang="ru-RU" sz="3200" b="1" dirty="0" smtClean="0"/>
              <a:t>Пушкарский</a:t>
            </a:r>
          </a:p>
          <a:p>
            <a:r>
              <a:rPr lang="ru-RU" sz="3200" b="1" dirty="0" smtClean="0"/>
              <a:t>Большого Дворца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299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Определите, о каких органах государственного управления говорится в документе.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нем сидит думной дьяк, да два дьяка, подьячих 14 человек. 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ведомы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том Приказе дела всех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окрестных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 и послов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чужеземских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принимают и отпуск им бывает: также и русских послов и посланников и гонцов посылают в которое государство прилучится, отпуск им бывает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того Приказу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(Посольский приказ)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73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...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нем сидит боярин да два дьяка. А в том Приказе ведомы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стрелетцкие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приказы, московские и городовые; и собирают тем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стрельцом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жалованье со всего Московского государства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(Стрелецкий приказ)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6)  ...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нем сидит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околничий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да думной дьяк, да два дьяка. А ведомо в том Приказе всего Московского государства земля, и что кому дано    поместья и вотчин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(Поместный приказ)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7" y="-149349"/>
            <a:ext cx="3370534" cy="24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182937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8614"/>
            <a:ext cx="3992413" cy="28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39752"/>
            <a:ext cx="460851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Воевода </a:t>
            </a:r>
          </a:p>
          <a:p>
            <a:pPr algn="ctr"/>
            <a:r>
              <a:rPr lang="ru-RU" sz="2800" b="1" dirty="0" smtClean="0"/>
              <a:t>Управление на местах.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91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Соборное уложение 1649 года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Составьте схему принятия закона.</a:t>
            </a:r>
          </a:p>
          <a:p>
            <a:r>
              <a:rPr lang="ru-RU" sz="3200" b="1" dirty="0" smtClean="0"/>
              <a:t>Какие новые статьи появились в Соборном уложении?</a:t>
            </a:r>
          </a:p>
          <a:p>
            <a:r>
              <a:rPr lang="ru-RU" sz="3200" b="1" dirty="0" smtClean="0"/>
              <a:t>Каково значение Соборного уложения?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809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 </a:t>
            </a:r>
            <a:r>
              <a:rPr lang="ru-RU" b="1" dirty="0" smtClean="0"/>
              <a:t>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Что изменилось в государственном управлении России в 17 веке?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 smtClean="0"/>
              <a:t>(составить план по ходу урока)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06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Тестирование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 Что </a:t>
            </a:r>
            <a:r>
              <a:rPr lang="ru-RU" b="1" dirty="0"/>
              <a:t>стало причиной создания «ближней» («малой</a:t>
            </a:r>
            <a:r>
              <a:rPr lang="ru-RU" b="1" dirty="0" smtClean="0"/>
              <a:t>»)    Думы </a:t>
            </a:r>
            <a:r>
              <a:rPr lang="ru-RU" b="1" dirty="0"/>
              <a:t>в XVII в.?</a:t>
            </a:r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) учреждение опричнины</a:t>
            </a:r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) принятие нового Судебника</a:t>
            </a:r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) увеличение численности Боярской думы</a:t>
            </a:r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) увеличение числа представителей низших </a:t>
            </a:r>
            <a:r>
              <a:rPr lang="ru-RU" b="1" dirty="0" smtClean="0"/>
              <a:t>слоев населения </a:t>
            </a:r>
            <a:r>
              <a:rPr lang="ru-RU" b="1" dirty="0"/>
              <a:t>в центральных органах власти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0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2. Центральный </a:t>
            </a:r>
            <a:r>
              <a:rPr lang="ru-RU" sz="3600" b="1" dirty="0"/>
              <a:t>исполнительный орган власти </a:t>
            </a:r>
            <a:r>
              <a:rPr lang="ru-RU" sz="3600" b="1" dirty="0" smtClean="0"/>
              <a:t>в XVII </a:t>
            </a:r>
            <a:r>
              <a:rPr lang="ru-RU" sz="3600" b="1" dirty="0"/>
              <a:t>в.:</a:t>
            </a:r>
          </a:p>
          <a:p>
            <a:pPr marL="514350" indent="-514350">
              <a:buAutoNum type="arabicParenR"/>
            </a:pPr>
            <a:r>
              <a:rPr lang="ru-RU" sz="3600" b="1" dirty="0" smtClean="0"/>
              <a:t>Приказ </a:t>
            </a:r>
            <a:r>
              <a:rPr lang="ru-RU" sz="3600" b="1" dirty="0"/>
              <a:t>тайных дел    </a:t>
            </a:r>
            <a:endParaRPr lang="ru-RU" sz="3600" b="1" dirty="0" smtClean="0"/>
          </a:p>
          <a:p>
            <a:pPr marL="514350" indent="-514350">
              <a:buAutoNum type="arabicParenR"/>
            </a:pPr>
            <a:r>
              <a:rPr lang="ru-RU" sz="3600" b="1" dirty="0" smtClean="0"/>
              <a:t> </a:t>
            </a:r>
            <a:r>
              <a:rPr lang="ru-RU" sz="3600" b="1" dirty="0"/>
              <a:t>«Совет всей </a:t>
            </a:r>
            <a:r>
              <a:rPr lang="ru-RU" sz="3600" b="1" dirty="0" smtClean="0"/>
              <a:t>земли»</a:t>
            </a:r>
          </a:p>
          <a:p>
            <a:pPr marL="514350" indent="-514350">
              <a:buAutoNum type="arabicParenR"/>
            </a:pPr>
            <a:r>
              <a:rPr lang="ru-RU" sz="3600" b="1" dirty="0" smtClean="0"/>
              <a:t> </a:t>
            </a:r>
            <a:r>
              <a:rPr lang="ru-RU" sz="3600" b="1" dirty="0"/>
              <a:t>Земская изба	</a:t>
            </a:r>
            <a:endParaRPr lang="ru-RU" sz="3600" b="1" dirty="0" smtClean="0"/>
          </a:p>
          <a:p>
            <a:pPr marL="514350" indent="-514350">
              <a:buAutoNum type="arabicParenR"/>
            </a:pPr>
            <a:r>
              <a:rPr lang="ru-RU" sz="3600" b="1" dirty="0" smtClean="0"/>
              <a:t> </a:t>
            </a:r>
            <a:r>
              <a:rPr lang="ru-RU" sz="3600" b="1" dirty="0"/>
              <a:t>Боярская дума</a:t>
            </a:r>
          </a:p>
        </p:txBody>
      </p:sp>
    </p:spTree>
    <p:extLst>
      <p:ext uri="{BB962C8B-B14F-4D97-AF65-F5344CB8AC3E}">
        <p14:creationId xmlns:p14="http://schemas.microsoft.com/office/powerpoint/2010/main" val="40083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урока.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sz="2800" b="1" dirty="0"/>
              <a:t>Первые Романовы.</a:t>
            </a:r>
          </a:p>
          <a:p>
            <a:pPr marL="0" indent="0">
              <a:buNone/>
            </a:pPr>
            <a:r>
              <a:rPr lang="ru-RU" sz="2800" b="1" dirty="0"/>
              <a:t>2.	Земские соборы.</a:t>
            </a:r>
          </a:p>
          <a:p>
            <a:pPr marL="0" indent="0">
              <a:buNone/>
            </a:pPr>
            <a:r>
              <a:rPr lang="ru-RU" sz="2800" b="1" dirty="0"/>
              <a:t>3.	Боярская дума.</a:t>
            </a:r>
          </a:p>
          <a:p>
            <a:pPr marL="0" indent="0">
              <a:buNone/>
            </a:pPr>
            <a:r>
              <a:rPr lang="ru-RU" sz="2800" b="1" dirty="0"/>
              <a:t>4.	Приказы.</a:t>
            </a:r>
          </a:p>
          <a:p>
            <a:pPr marL="0" indent="0">
              <a:buNone/>
            </a:pPr>
            <a:r>
              <a:rPr lang="ru-RU" sz="2800" b="1" dirty="0"/>
              <a:t>5.	Местное управление.</a:t>
            </a:r>
          </a:p>
          <a:p>
            <a:pPr marL="0" indent="0">
              <a:buNone/>
            </a:pPr>
            <a:r>
              <a:rPr lang="ru-RU" sz="2800" b="1" dirty="0"/>
              <a:t>6.	Соборное уложение 1649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5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Прекращение </a:t>
            </a:r>
            <a:r>
              <a:rPr lang="ru-RU" sz="3200" b="1" dirty="0"/>
              <a:t>созывов Земских соборов во </a:t>
            </a:r>
            <a:r>
              <a:rPr lang="ru-RU" sz="3200" b="1" dirty="0" smtClean="0"/>
              <a:t>второй половине </a:t>
            </a:r>
            <a:r>
              <a:rPr lang="ru-RU" sz="3200" b="1" dirty="0"/>
              <a:t>XVII в. свидетельствовало об усилении роли:</a:t>
            </a:r>
            <a:br>
              <a:rPr lang="ru-RU" sz="3200" b="1" dirty="0"/>
            </a:br>
            <a:r>
              <a:rPr lang="ru-RU" sz="3200" b="1" dirty="0" smtClean="0"/>
              <a:t>I</a:t>
            </a:r>
            <a:r>
              <a:rPr lang="ru-RU" sz="3200" b="1" dirty="0"/>
              <a:t>) Боярской думы	</a:t>
            </a:r>
            <a:endParaRPr lang="ru-RU" sz="3200" b="1" dirty="0" smtClean="0"/>
          </a:p>
          <a:p>
            <a:r>
              <a:rPr lang="ru-RU" sz="3200" b="1" dirty="0" smtClean="0"/>
              <a:t>2</a:t>
            </a:r>
            <a:r>
              <a:rPr lang="ru-RU" sz="3200" b="1" dirty="0"/>
              <a:t>) царя	</a:t>
            </a:r>
            <a:endParaRPr lang="ru-RU" sz="3200" b="1" dirty="0" smtClean="0"/>
          </a:p>
          <a:p>
            <a:r>
              <a:rPr lang="ru-RU" sz="3200" b="1" dirty="0"/>
              <a:t>3) приказов</a:t>
            </a:r>
          </a:p>
          <a:p>
            <a:r>
              <a:rPr lang="ru-RU" sz="3200" b="1" dirty="0" smtClean="0"/>
              <a:t>4</a:t>
            </a:r>
            <a:r>
              <a:rPr lang="ru-RU" sz="3200" b="1" dirty="0"/>
              <a:t>) местной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42923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Что </a:t>
            </a:r>
            <a:r>
              <a:rPr lang="ru-RU" sz="3200" b="1" dirty="0"/>
              <a:t>стало причиной значительного роста числа </a:t>
            </a:r>
            <a:r>
              <a:rPr lang="ru-RU" sz="3200" b="1" dirty="0" smtClean="0"/>
              <a:t>приказов  </a:t>
            </a:r>
            <a:r>
              <a:rPr lang="ru-RU" sz="3200" b="1" dirty="0"/>
              <a:t>в России в XVII в.? </a:t>
            </a:r>
            <a:endParaRPr lang="ru-RU" sz="3200" b="1" dirty="0" smtClean="0"/>
          </a:p>
          <a:p>
            <a:pPr marL="571500" indent="-571500">
              <a:buAutoNum type="romanUcParenR"/>
            </a:pPr>
            <a:r>
              <a:rPr lang="ru-RU" sz="3200" b="1" dirty="0" smtClean="0"/>
              <a:t>учреждение </a:t>
            </a:r>
            <a:r>
              <a:rPr lang="ru-RU" sz="3200" b="1" dirty="0"/>
              <a:t>опричнины </a:t>
            </a:r>
            <a:endParaRPr lang="ru-RU" sz="3200" b="1" dirty="0" smtClean="0"/>
          </a:p>
          <a:p>
            <a:r>
              <a:rPr lang="ru-RU" sz="3200" b="1" dirty="0" smtClean="0"/>
              <a:t>2</a:t>
            </a:r>
            <a:r>
              <a:rPr lang="ru-RU" sz="3200" b="1" dirty="0"/>
              <a:t>) принятие нового Судебника </a:t>
            </a:r>
            <a:endParaRPr lang="ru-RU" sz="3200" b="1" dirty="0" smtClean="0"/>
          </a:p>
          <a:p>
            <a:r>
              <a:rPr lang="ru-RU" sz="3200" b="1" dirty="0" smtClean="0"/>
              <a:t>3</a:t>
            </a:r>
            <a:r>
              <a:rPr lang="ru-RU" sz="3200" b="1" dirty="0"/>
              <a:t>) увеличение территории страны </a:t>
            </a:r>
            <a:r>
              <a:rPr lang="ru-RU" sz="3200" b="1" dirty="0" smtClean="0"/>
              <a:t>4</a:t>
            </a:r>
            <a:r>
              <a:rPr lang="ru-RU" sz="3200" b="1" dirty="0"/>
              <a:t>) увеличение числа представителей низших слоев</a:t>
            </a:r>
          </a:p>
          <a:p>
            <a:r>
              <a:rPr lang="ru-RU" sz="3200" b="1" dirty="0"/>
              <a:t>населения в государственных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16320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Какой </a:t>
            </a:r>
            <a:r>
              <a:rPr lang="ru-RU" sz="2400" b="1" dirty="0"/>
              <a:t>документ цитируется?</a:t>
            </a:r>
          </a:p>
          <a:p>
            <a:r>
              <a:rPr lang="ru-RU" sz="2400" b="1" dirty="0"/>
              <a:t>Буде кто каким </a:t>
            </a:r>
            <a:r>
              <a:rPr lang="ru-RU" sz="2400" b="1" dirty="0" err="1"/>
              <a:t>умышлением</a:t>
            </a:r>
            <a:r>
              <a:rPr lang="ru-RU" sz="2400" b="1" dirty="0"/>
              <a:t> </a:t>
            </a:r>
            <a:r>
              <a:rPr lang="ru-RU" sz="2400" b="1" dirty="0" err="1"/>
              <a:t>учнет</a:t>
            </a:r>
            <a:r>
              <a:rPr lang="ru-RU" sz="2400" b="1" dirty="0"/>
              <a:t> мыслить на </a:t>
            </a:r>
            <a:r>
              <a:rPr lang="ru-RU" sz="2400" b="1" dirty="0" err="1" smtClean="0"/>
              <a:t>государьское</a:t>
            </a:r>
            <a:r>
              <a:rPr lang="ru-RU" sz="2400" b="1" dirty="0" smtClean="0"/>
              <a:t> </a:t>
            </a:r>
            <a:r>
              <a:rPr lang="ru-RU" sz="2400" b="1" dirty="0"/>
              <a:t>здоровье злое дело, и про то его злое </a:t>
            </a:r>
            <a:r>
              <a:rPr lang="ru-RU" sz="2400" b="1" dirty="0" err="1"/>
              <a:t>умышленье</a:t>
            </a:r>
            <a:r>
              <a:rPr lang="ru-RU" sz="2400" b="1" dirty="0"/>
              <a:t> кто известит, и по тому извету про то его злое </a:t>
            </a:r>
            <a:r>
              <a:rPr lang="ru-RU" sz="2400" b="1" dirty="0" err="1"/>
              <a:t>умышленье</a:t>
            </a:r>
            <a:r>
              <a:rPr lang="ru-RU" sz="2400" b="1" dirty="0"/>
              <a:t> сыщется допряма... и такова по сыску казнить </a:t>
            </a:r>
            <a:r>
              <a:rPr lang="ru-RU" sz="2400" b="1" dirty="0" err="1"/>
              <a:t>смертию</a:t>
            </a:r>
            <a:r>
              <a:rPr lang="ru-RU" sz="2400" b="1" dirty="0"/>
              <a:t>... А будет кто при госуда­ре </a:t>
            </a:r>
            <a:r>
              <a:rPr lang="ru-RU" sz="2400" b="1" dirty="0" err="1"/>
              <a:t>вымет</a:t>
            </a:r>
            <a:r>
              <a:rPr lang="ru-RU" sz="2400" b="1" dirty="0"/>
              <a:t> на кого какое ни буди оружье, а не ранит, и не убиет, и того </a:t>
            </a:r>
            <a:r>
              <a:rPr lang="ru-RU" sz="2400" b="1" dirty="0" err="1"/>
              <a:t>казнити</a:t>
            </a:r>
            <a:r>
              <a:rPr lang="ru-RU" sz="2400" b="1" dirty="0"/>
              <a:t>, отсечь рука.</a:t>
            </a:r>
          </a:p>
          <a:p>
            <a:r>
              <a:rPr lang="ru-RU" sz="2400" b="1" dirty="0" smtClean="0"/>
              <a:t>1</a:t>
            </a:r>
            <a:r>
              <a:rPr lang="ru-RU" sz="2400" b="1" dirty="0"/>
              <a:t>) «прелестные письма» И.И. </a:t>
            </a:r>
            <a:r>
              <a:rPr lang="ru-RU" sz="2400" b="1" dirty="0" err="1"/>
              <a:t>Болотникова</a:t>
            </a:r>
            <a:endParaRPr lang="ru-RU" sz="2400" b="1" dirty="0"/>
          </a:p>
          <a:p>
            <a:r>
              <a:rPr lang="ru-RU" sz="2400" b="1" dirty="0" smtClean="0"/>
              <a:t>2</a:t>
            </a:r>
            <a:r>
              <a:rPr lang="ru-RU" sz="2400" b="1" dirty="0"/>
              <a:t>) «Домострой»</a:t>
            </a:r>
          </a:p>
          <a:p>
            <a:r>
              <a:rPr lang="ru-RU" sz="2400" b="1" dirty="0" smtClean="0"/>
              <a:t>3</a:t>
            </a:r>
            <a:r>
              <a:rPr lang="ru-RU" sz="2400" b="1" dirty="0"/>
              <a:t>) «Повесть о Шемякином суде»</a:t>
            </a:r>
          </a:p>
          <a:p>
            <a:r>
              <a:rPr lang="ru-RU" sz="2400" b="1" dirty="0" smtClean="0"/>
              <a:t>4</a:t>
            </a:r>
            <a:r>
              <a:rPr lang="ru-RU" sz="2400" b="1" dirty="0"/>
              <a:t>) Соборное уложение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64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Ключи к тесту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5851220"/>
              </p:ext>
            </p:extLst>
          </p:nvPr>
        </p:nvGraphicFramePr>
        <p:xfrm>
          <a:off x="457200" y="1700808"/>
          <a:ext cx="7467600" cy="33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Вопрос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Ответ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/>
          </a:p>
          <a:p>
            <a:pPr marL="0" indent="0">
              <a:buNone/>
            </a:pPr>
            <a:r>
              <a:rPr lang="ru-RU" sz="6000" b="1" dirty="0" smtClean="0"/>
              <a:t>Спасибо за урок!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217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 </a:t>
            </a:r>
            <a:r>
              <a:rPr lang="ru-RU" b="1" dirty="0" smtClean="0"/>
              <a:t>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Что изменилось в государственном управлении России в 17 веке?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 smtClean="0"/>
              <a:t>(составить план по ходу урока)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754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Михаил Федорович </a:t>
            </a:r>
            <a:r>
              <a:rPr lang="ru-RU" sz="3600" b="1" dirty="0" smtClean="0">
                <a:solidFill>
                  <a:schemeClr val="tx1"/>
                </a:solidFill>
              </a:rPr>
              <a:t>Романов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1613 - 1645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3744416" cy="53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Алексей Михайлович «Тишайший» Романов 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1645 - 1676    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3258"/>
            <a:ext cx="3744416" cy="520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" y="1606330"/>
            <a:ext cx="3838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22" y="116632"/>
            <a:ext cx="4019599" cy="25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211960" y="2852936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99929" y="3789040"/>
            <a:ext cx="705678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Правит по своей воле.</a:t>
            </a:r>
          </a:p>
          <a:p>
            <a:pPr algn="ctr"/>
            <a:r>
              <a:rPr lang="ru-RU" b="1" dirty="0"/>
              <a:t>Обращение к царю – холоп, раб.</a:t>
            </a:r>
          </a:p>
          <a:p>
            <a:pPr algn="ctr"/>
            <a:r>
              <a:rPr lang="ru-RU" b="1" dirty="0"/>
              <a:t>Принимает законы.</a:t>
            </a:r>
          </a:p>
          <a:p>
            <a:pPr algn="ctr"/>
            <a:r>
              <a:rPr lang="ru-RU" b="1" dirty="0"/>
              <a:t>Вершит суд.</a:t>
            </a:r>
          </a:p>
          <a:p>
            <a:pPr algn="ctr"/>
            <a:r>
              <a:rPr lang="ru-RU" b="1" dirty="0"/>
              <a:t>Назначает чиновников.</a:t>
            </a:r>
          </a:p>
          <a:p>
            <a:pPr algn="ctr"/>
            <a:r>
              <a:rPr lang="ru-RU" b="1" dirty="0"/>
              <a:t>Объявляет  войну, заключает мир.</a:t>
            </a:r>
          </a:p>
          <a:p>
            <a:pPr algn="ctr"/>
            <a:r>
              <a:rPr lang="ru-RU" b="1" dirty="0"/>
              <a:t>Назначает и собирает налоги.</a:t>
            </a:r>
          </a:p>
          <a:p>
            <a:pPr algn="ctr"/>
            <a:r>
              <a:rPr lang="ru-RU" b="1" dirty="0"/>
              <a:t>Ведет внешнюю политику.</a:t>
            </a:r>
          </a:p>
          <a:p>
            <a:pPr algn="ctr"/>
            <a:r>
              <a:rPr lang="ru-RU" b="1" dirty="0"/>
              <a:t>Является главнокомандующим.</a:t>
            </a:r>
          </a:p>
        </p:txBody>
      </p:sp>
    </p:spTree>
    <p:extLst>
      <p:ext uri="{BB962C8B-B14F-4D97-AF65-F5344CB8AC3E}">
        <p14:creationId xmlns:p14="http://schemas.microsoft.com/office/powerpoint/2010/main" val="2846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30" y="180201"/>
            <a:ext cx="4684539" cy="254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302871" y="3717032"/>
            <a:ext cx="4464496" cy="228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Собирается</a:t>
            </a:r>
            <a:r>
              <a:rPr lang="ru-RU" b="1" dirty="0"/>
              <a:t>:</a:t>
            </a:r>
          </a:p>
          <a:p>
            <a:r>
              <a:rPr lang="ru-RU" b="1" dirty="0" smtClean="0"/>
              <a:t>для </a:t>
            </a:r>
            <a:r>
              <a:rPr lang="ru-RU" b="1" dirty="0"/>
              <a:t>совещания по важным вопросам,</a:t>
            </a:r>
          </a:p>
          <a:p>
            <a:r>
              <a:rPr lang="ru-RU" b="1" dirty="0" smtClean="0"/>
              <a:t>вопросы </a:t>
            </a:r>
            <a:r>
              <a:rPr lang="ru-RU" b="1" dirty="0"/>
              <a:t>решались по сословиям,</a:t>
            </a:r>
          </a:p>
          <a:p>
            <a:r>
              <a:rPr lang="ru-RU" b="1" dirty="0" smtClean="0"/>
              <a:t>не имел всероссийского характера,</a:t>
            </a:r>
            <a:endParaRPr lang="ru-RU" b="1" dirty="0"/>
          </a:p>
          <a:p>
            <a:r>
              <a:rPr lang="ru-RU" b="1" dirty="0" smtClean="0"/>
              <a:t>четкого </a:t>
            </a:r>
            <a:r>
              <a:rPr lang="ru-RU" b="1" dirty="0"/>
              <a:t>ответа часто не было.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117083" y="2915371"/>
            <a:ext cx="324035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Состав: духовенство, дворяне, «гости», посадское население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" y="3931056"/>
            <a:ext cx="410368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1" name="Прямая со стрелкой 2050"/>
          <p:cNvCxnSpPr/>
          <p:nvPr/>
        </p:nvCxnSpPr>
        <p:spPr>
          <a:xfrm flipH="1">
            <a:off x="1362752" y="2171755"/>
            <a:ext cx="792088" cy="727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95240" y="2724150"/>
            <a:ext cx="396044" cy="969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2320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Определите, жалобы и просьбы представителей каких слоев населения высказаны в отрывках из документа.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Купцы.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Посадские люди и черносошные крестьяне.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Крепостные крестьяне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pPr marL="457200" indent="-457200">
              <a:buAutoNum type="arabicParenR"/>
            </a:pPr>
            <a:r>
              <a:rPr lang="ru-RU" sz="2000" dirty="0" smtClean="0"/>
              <a:t>...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торжишка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государь, у нас,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холопей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твоих, при прежних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годеж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стали гораздо худы, потому что всякие наши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торжишка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Москве и во всех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городех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отняли многие иноземцы, немцы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кизилбашцы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ко¬торые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приезжают к Москве и в иные города со всякими своими большими торгами и торгуют всякими 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457200" indent="-457200">
              <a:buAutoNum type="arabicParenR"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22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26" y="213916"/>
            <a:ext cx="821921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3) ...А мы... ныне, грехом своим, оскудели и обнищали от великих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пожаров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и от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пятинных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денег и от даточных людей, от подвод, что мы, сироты твои, давали тебе государю в смоленскую службу, и 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поворотных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денег, и от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городоваго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землянаго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дела, и от твоих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государевых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великих податей и от многих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целовальничь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служеб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который мы, сироты, в твоих государевых в разных службах на Москве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служим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гостьми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оприч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гостей...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материалов Земского собора.</a:t>
            </a:r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Дворяне.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Купцы.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Посадские люди и черносошные крестьяне.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 Крепостные крестьяне.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691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739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Политическое развитие России в XVII веке.</vt:lpstr>
      <vt:lpstr>План урока.</vt:lpstr>
      <vt:lpstr>Вопрос  урока:</vt:lpstr>
      <vt:lpstr>Михаил Федорович Романов 1613 - 1645 </vt:lpstr>
      <vt:lpstr>Алексей Михайлович «Тишайший» Романов   1645 - 1676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Приказы XVII века</vt:lpstr>
      <vt:lpstr>Презентация PowerPoint</vt:lpstr>
      <vt:lpstr>Презентация PowerPoint</vt:lpstr>
      <vt:lpstr>Презентация PowerPoint</vt:lpstr>
      <vt:lpstr>Соборное уложение 1649 года</vt:lpstr>
      <vt:lpstr>Вопрос  урока:</vt:lpstr>
      <vt:lpstr>Тестирование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Ключи к тесту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развитие России в 17 веке.</dc:title>
  <dc:creator>лена</dc:creator>
  <cp:lastModifiedBy>Юра</cp:lastModifiedBy>
  <cp:revision>16</cp:revision>
  <dcterms:created xsi:type="dcterms:W3CDTF">2016-01-25T14:08:37Z</dcterms:created>
  <dcterms:modified xsi:type="dcterms:W3CDTF">2016-01-28T13:35:31Z</dcterms:modified>
</cp:coreProperties>
</file>