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274" r:id="rId4"/>
    <p:sldId id="305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5" r:id="rId13"/>
    <p:sldId id="306" r:id="rId14"/>
    <p:sldId id="286" r:id="rId15"/>
    <p:sldId id="307" r:id="rId16"/>
    <p:sldId id="287" r:id="rId17"/>
    <p:sldId id="288" r:id="rId18"/>
    <p:sldId id="301" r:id="rId19"/>
    <p:sldId id="289" r:id="rId20"/>
    <p:sldId id="308" r:id="rId21"/>
    <p:sldId id="290" r:id="rId22"/>
    <p:sldId id="309" r:id="rId23"/>
    <p:sldId id="291" r:id="rId24"/>
    <p:sldId id="292" r:id="rId25"/>
    <p:sldId id="293" r:id="rId26"/>
    <p:sldId id="302" r:id="rId27"/>
    <p:sldId id="294" r:id="rId28"/>
    <p:sldId id="298" r:id="rId29"/>
    <p:sldId id="295" r:id="rId30"/>
    <p:sldId id="310" r:id="rId31"/>
    <p:sldId id="299" r:id="rId32"/>
    <p:sldId id="300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C0017-754F-4FA8-8F48-13379197E907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9A743-D7FB-4E98-A58F-E9065914B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1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9A743-D7FB-4E98-A58F-E9065914B20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2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9A743-D7FB-4E98-A58F-E9065914B20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1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9A743-D7FB-4E98-A58F-E9065914B20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0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9A743-D7FB-4E98-A58F-E9065914B20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2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1cb2637210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30164" y="4221088"/>
            <a:ext cx="2513836" cy="2313245"/>
          </a:xfrm>
          <a:prstGeom prst="rect">
            <a:avLst/>
          </a:prstGeom>
        </p:spPr>
      </p:pic>
      <p:pic>
        <p:nvPicPr>
          <p:cNvPr id="8" name="Рисунок 7" descr="8915cd8387f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076056" y="3843006"/>
            <a:ext cx="2621989" cy="3014994"/>
          </a:xfrm>
          <a:prstGeom prst="rect">
            <a:avLst/>
          </a:prstGeom>
        </p:spPr>
      </p:pic>
      <p:pic>
        <p:nvPicPr>
          <p:cNvPr id="7" name="Рисунок 6" descr="5f8350820dd8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567682" cy="2362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3949-56F5-4C79-81C5-416B1468DD12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D29D6-8E74-4D76-B05C-55FB7C8BBA54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4773-64D4-446A-8E03-C9EA46B267AA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c75e337433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982479"/>
            <a:ext cx="2466130" cy="1875521"/>
          </a:xfrm>
          <a:prstGeom prst="rect">
            <a:avLst/>
          </a:prstGeom>
        </p:spPr>
      </p:pic>
      <p:pic>
        <p:nvPicPr>
          <p:cNvPr id="7" name="Рисунок 6" descr="8915cd8387f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22011" y="3843006"/>
            <a:ext cx="2621989" cy="3014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0416-AEFA-4F2D-A235-27FD9F3563F7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DF9E-9C88-452A-871D-28A80F4B63A1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30AA-6D9C-40BB-85FE-E024CC6D4E1A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6284-07E1-47DE-9FF3-49F4C66BB1F0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9F62-B313-437C-90AB-2FE37494B735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AA1C-7DC4-4A40-8CC4-C5CA66352915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A874-94F8-489C-A929-E660B4D65F51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AE7C-3E7A-4FA4-ACCF-4368E7ABC84D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B5D5-294E-43B4-8790-4682773355C0}" type="datetime1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F76F-EA8E-44B0-A126-5A0433300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«Правописание безударных гласных в корне слова»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     </a:t>
            </a:r>
            <a:r>
              <a:rPr lang="ru-RU" b="1" i="1" dirty="0" smtClean="0">
                <a:solidFill>
                  <a:srgbClr val="7030A0"/>
                </a:solidFill>
              </a:rPr>
              <a:t>Автор: Георгиева С. И.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МБОУ ИСОШ № 2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п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r>
              <a:rPr lang="ru-RU" b="1" i="1" dirty="0" err="1" smtClean="0">
                <a:solidFill>
                  <a:srgbClr val="7030A0"/>
                </a:solidFill>
              </a:rPr>
              <a:t>Игрим</a:t>
            </a:r>
            <a:endParaRPr lang="ru-RU" b="1" i="1" dirty="0" smtClean="0">
              <a:solidFill>
                <a:srgbClr val="7030A0"/>
              </a:solidFill>
            </a:endParaRPr>
          </a:p>
          <a:p>
            <a:endParaRPr lang="ru-RU" i="1" dirty="0" smtClean="0">
              <a:solidFill>
                <a:srgbClr val="7030A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2015 – 2016 уч. год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72008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err="1" smtClean="0">
                <a:solidFill>
                  <a:srgbClr val="7030A0"/>
                </a:solidFill>
              </a:rPr>
              <a:t>сп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– </a:t>
            </a:r>
            <a:r>
              <a:rPr lang="ru-RU" b="1" dirty="0" err="1">
                <a:solidFill>
                  <a:srgbClr val="7030A0"/>
                </a:solidFill>
              </a:rPr>
              <a:t>шите</a:t>
            </a:r>
            <a:r>
              <a:rPr lang="ru-RU" b="1" dirty="0">
                <a:solidFill>
                  <a:srgbClr val="7030A0"/>
                </a:solidFill>
              </a:rPr>
              <a:t>            </a:t>
            </a:r>
            <a:r>
              <a:rPr lang="ru-RU" b="1" dirty="0" smtClean="0">
                <a:solidFill>
                  <a:srgbClr val="7030A0"/>
                </a:solidFill>
              </a:rPr>
              <a:t>не   </a:t>
            </a:r>
            <a:r>
              <a:rPr lang="ru-RU" b="1" dirty="0" err="1" smtClean="0">
                <a:solidFill>
                  <a:srgbClr val="7030A0"/>
                </a:solidFill>
              </a:rPr>
              <a:t>сп</a:t>
            </a:r>
            <a:r>
              <a:rPr lang="ru-RU" b="1" dirty="0" smtClean="0">
                <a:solidFill>
                  <a:srgbClr val="7030A0"/>
                </a:solidFill>
              </a:rPr>
              <a:t> - ши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</a:rPr>
              <a:t>          (</a:t>
            </a:r>
            <a:r>
              <a:rPr lang="ru-RU" sz="4000" b="1" dirty="0">
                <a:solidFill>
                  <a:srgbClr val="7030A0"/>
                </a:solidFill>
              </a:rPr>
              <a:t>п</a:t>
            </a:r>
            <a:r>
              <a:rPr lang="ru-RU" sz="4000" b="1" dirty="0">
                <a:solidFill>
                  <a:srgbClr val="FF0000"/>
                </a:solidFill>
              </a:rPr>
              <a:t>и</a:t>
            </a:r>
            <a:r>
              <a:rPr lang="ru-RU" sz="4000" b="1" dirty="0">
                <a:solidFill>
                  <a:srgbClr val="7030A0"/>
                </a:solidFill>
              </a:rPr>
              <a:t>шет)                     (сп</a:t>
            </a:r>
            <a:r>
              <a:rPr lang="ru-RU" sz="4000" b="1" dirty="0">
                <a:solidFill>
                  <a:srgbClr val="FF0000"/>
                </a:solidFill>
              </a:rPr>
              <a:t>е</a:t>
            </a:r>
            <a:r>
              <a:rPr lang="ru-RU" sz="4000" b="1" dirty="0">
                <a:solidFill>
                  <a:srgbClr val="7030A0"/>
                </a:solidFill>
              </a:rPr>
              <a:t>шка)</a:t>
            </a:r>
            <a:br>
              <a:rPr lang="ru-RU" sz="4000" b="1" dirty="0">
                <a:solidFill>
                  <a:srgbClr val="7030A0"/>
                </a:solidFill>
              </a:rPr>
            </a:br>
            <a:endParaRPr lang="ru-RU" sz="4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b="1" i="1" dirty="0" smtClean="0">
                <a:solidFill>
                  <a:srgbClr val="007635"/>
                </a:solidFill>
              </a:rPr>
              <a:t>Безударный </a:t>
            </a:r>
            <a:r>
              <a:rPr lang="ru-RU" b="1" i="1" dirty="0">
                <a:solidFill>
                  <a:srgbClr val="007635"/>
                </a:solidFill>
              </a:rPr>
              <a:t>хитрый гласный: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635"/>
                </a:solidFill>
              </a:rPr>
              <a:t>         Слышим </a:t>
            </a:r>
            <a:r>
              <a:rPr lang="ru-RU" b="1" i="1" dirty="0">
                <a:solidFill>
                  <a:srgbClr val="007635"/>
                </a:solidFill>
              </a:rPr>
              <a:t>мы его прекрасно.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635"/>
                </a:solidFill>
              </a:rPr>
              <a:t>         А </a:t>
            </a:r>
            <a:r>
              <a:rPr lang="ru-RU" b="1" i="1" dirty="0">
                <a:solidFill>
                  <a:srgbClr val="007635"/>
                </a:solidFill>
              </a:rPr>
              <a:t>в письме какая буква?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635"/>
                </a:solidFill>
              </a:rPr>
              <a:t>         Здесь </a:t>
            </a:r>
            <a:r>
              <a:rPr lang="ru-RU" b="1" i="1" dirty="0">
                <a:solidFill>
                  <a:srgbClr val="007635"/>
                </a:solidFill>
              </a:rPr>
              <a:t>поможет нам наука: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635"/>
                </a:solidFill>
              </a:rPr>
              <a:t>         Гласный </a:t>
            </a:r>
            <a:r>
              <a:rPr lang="ru-RU" b="1" i="1" dirty="0">
                <a:solidFill>
                  <a:srgbClr val="007635"/>
                </a:solidFill>
              </a:rPr>
              <a:t>ставь под ударенье,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635"/>
                </a:solidFill>
              </a:rPr>
              <a:t>         Чтоб </a:t>
            </a:r>
            <a:r>
              <a:rPr lang="ru-RU" b="1" i="1" dirty="0">
                <a:solidFill>
                  <a:srgbClr val="007635"/>
                </a:solidFill>
              </a:rPr>
              <a:t>развеять все </a:t>
            </a:r>
            <a:r>
              <a:rPr lang="ru-RU" b="1" i="1" dirty="0" smtClean="0">
                <a:solidFill>
                  <a:srgbClr val="007635"/>
                </a:solidFill>
              </a:rPr>
              <a:t>сомненья</a:t>
            </a:r>
            <a:r>
              <a:rPr lang="ru-RU" dirty="0" smtClean="0">
                <a:solidFill>
                  <a:srgbClr val="007635"/>
                </a:solidFill>
              </a:rPr>
              <a:t>!</a:t>
            </a:r>
            <a:endParaRPr lang="ru-RU" dirty="0">
              <a:solidFill>
                <a:srgbClr val="007635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16378" y="2060848"/>
            <a:ext cx="36004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16378" y="218924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34772" y="2074357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34772" y="2211489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395669" y="1484784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732240" y="1484784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3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44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Чтобы, проверить безударный гласный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 корне слова  </a:t>
            </a:r>
            <a:r>
              <a:rPr lang="ru-RU" b="1" dirty="0">
                <a:solidFill>
                  <a:srgbClr val="0070C0"/>
                </a:solidFill>
              </a:rPr>
              <a:t>надо: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1) </a:t>
            </a:r>
            <a:r>
              <a:rPr lang="ru-RU" b="1" dirty="0">
                <a:solidFill>
                  <a:srgbClr val="0070C0"/>
                </a:solidFill>
              </a:rPr>
              <a:t>изменить слово: дв</a:t>
            </a:r>
            <a:r>
              <a:rPr lang="ru-RU" b="1" u="sng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0070C0"/>
                </a:solidFill>
              </a:rPr>
              <a:t>ры – дв</a:t>
            </a: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0070C0"/>
                </a:solidFill>
              </a:rPr>
              <a:t>р;</a:t>
            </a: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2) подобрать </a:t>
            </a:r>
            <a:r>
              <a:rPr lang="ru-RU" b="1" dirty="0">
                <a:solidFill>
                  <a:srgbClr val="0070C0"/>
                </a:solidFill>
              </a:rPr>
              <a:t>однокоренное слово так, чтобы безударный гласный звук стал ударным: дв</a:t>
            </a:r>
            <a:r>
              <a:rPr lang="ru-RU" b="1" u="sng" dirty="0">
                <a:solidFill>
                  <a:srgbClr val="FF0000"/>
                </a:solidFill>
              </a:rPr>
              <a:t>о</a:t>
            </a:r>
            <a:r>
              <a:rPr lang="ru-RU" b="1" dirty="0">
                <a:solidFill>
                  <a:srgbClr val="0070C0"/>
                </a:solidFill>
              </a:rPr>
              <a:t>ры - </a:t>
            </a:r>
            <a:r>
              <a:rPr lang="ru-RU" b="1" dirty="0" smtClean="0">
                <a:solidFill>
                  <a:srgbClr val="0070C0"/>
                </a:solidFill>
              </a:rPr>
              <a:t>дв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70C0"/>
                </a:solidFill>
              </a:rPr>
              <a:t>рник 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6156176" y="3284984"/>
            <a:ext cx="206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553752" y="4826947"/>
            <a:ext cx="226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326827" y="430500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233268" y="2759174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6163942" y="3356992"/>
            <a:ext cx="190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553754" y="4885077"/>
            <a:ext cx="22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385706" y="4291156"/>
            <a:ext cx="8448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 rot="18632885">
            <a:off x="3675940" y="4326796"/>
            <a:ext cx="996805" cy="1068518"/>
          </a:xfrm>
          <a:prstGeom prst="arc">
            <a:avLst>
              <a:gd name="adj1" fmla="val 16200000"/>
              <a:gd name="adj2" fmla="val 68915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8632885">
            <a:off x="2278286" y="4362182"/>
            <a:ext cx="996805" cy="1068518"/>
          </a:xfrm>
          <a:prstGeom prst="arc">
            <a:avLst>
              <a:gd name="adj1" fmla="val 16200000"/>
              <a:gd name="adj2" fmla="val 68915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Рассуждалки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err="1" smtClean="0"/>
              <a:t>Гл</a:t>
            </a:r>
            <a:r>
              <a:rPr lang="ru-RU" b="1" dirty="0" smtClean="0"/>
              <a:t>…за,  в…</a:t>
            </a:r>
            <a:r>
              <a:rPr lang="ru-RU" b="1" dirty="0" err="1" smtClean="0"/>
              <a:t>лна</a:t>
            </a:r>
            <a:r>
              <a:rPr lang="ru-RU" b="1" dirty="0" smtClean="0"/>
              <a:t>, б…жали,  </a:t>
            </a:r>
            <a:r>
              <a:rPr lang="ru-RU" b="1" dirty="0" err="1" smtClean="0"/>
              <a:t>ск</a:t>
            </a:r>
            <a:r>
              <a:rPr lang="ru-RU" b="1" dirty="0" smtClean="0"/>
              <a:t>…ла,  р…ка,  </a:t>
            </a:r>
          </a:p>
          <a:p>
            <a:pPr marL="0" indent="0">
              <a:buNone/>
            </a:pPr>
            <a:r>
              <a:rPr lang="ru-RU" b="1" dirty="0" err="1" smtClean="0"/>
              <a:t>дв</a:t>
            </a:r>
            <a:r>
              <a:rPr lang="ru-RU" b="1" dirty="0" smtClean="0"/>
              <a:t>…</a:t>
            </a:r>
            <a:r>
              <a:rPr lang="ru-RU" b="1" dirty="0" err="1" smtClean="0"/>
              <a:t>ры</a:t>
            </a:r>
            <a:r>
              <a:rPr lang="ru-RU" b="1" dirty="0" smtClean="0"/>
              <a:t>,  </a:t>
            </a:r>
            <a:r>
              <a:rPr lang="ru-RU" b="1" dirty="0" err="1" smtClean="0"/>
              <a:t>сн</a:t>
            </a:r>
            <a:r>
              <a:rPr lang="ru-RU" b="1" dirty="0" smtClean="0"/>
              <a:t>…га,  </a:t>
            </a:r>
            <a:r>
              <a:rPr lang="ru-RU" b="1" dirty="0" err="1" smtClean="0"/>
              <a:t>гр</a:t>
            </a:r>
            <a:r>
              <a:rPr lang="ru-RU" b="1" dirty="0" smtClean="0"/>
              <a:t>…</a:t>
            </a:r>
            <a:r>
              <a:rPr lang="ru-RU" b="1" dirty="0" err="1" smtClean="0"/>
              <a:t>чи</a:t>
            </a:r>
            <a:r>
              <a:rPr lang="ru-RU" b="1" dirty="0" smtClean="0"/>
              <a:t>, </a:t>
            </a:r>
            <a:r>
              <a:rPr lang="ru-RU" b="1" dirty="0" smtClean="0"/>
              <a:t>л…</a:t>
            </a:r>
            <a:r>
              <a:rPr lang="ru-RU" b="1" smtClean="0"/>
              <a:t>нтяй</a:t>
            </a:r>
            <a:r>
              <a:rPr lang="ru-RU" b="1" dirty="0" smtClean="0"/>
              <a:t>,  </a:t>
            </a:r>
            <a:r>
              <a:rPr lang="ru-RU" b="1" dirty="0" err="1" smtClean="0"/>
              <a:t>сл</a:t>
            </a:r>
            <a:r>
              <a:rPr lang="ru-RU" b="1" dirty="0" smtClean="0"/>
              <a:t>…</a:t>
            </a:r>
            <a:r>
              <a:rPr lang="ru-RU" b="1" dirty="0" err="1" smtClean="0"/>
              <a:t>ны</a:t>
            </a:r>
            <a:r>
              <a:rPr lang="ru-RU" b="1" dirty="0" smtClean="0"/>
              <a:t>,</a:t>
            </a:r>
          </a:p>
          <a:p>
            <a:pPr marL="0" indent="0">
              <a:buNone/>
            </a:pPr>
            <a:r>
              <a:rPr lang="ru-RU" b="1" dirty="0" smtClean="0"/>
              <a:t>с…</a:t>
            </a:r>
            <a:r>
              <a:rPr lang="ru-RU" b="1" dirty="0" err="1" smtClean="0"/>
              <a:t>довник</a:t>
            </a:r>
            <a:r>
              <a:rPr lang="ru-RU" b="1" dirty="0" smtClean="0"/>
              <a:t>, м…</a:t>
            </a:r>
            <a:r>
              <a:rPr lang="ru-RU" b="1" dirty="0" err="1" smtClean="0"/>
              <a:t>ря</a:t>
            </a:r>
            <a:r>
              <a:rPr lang="ru-RU" b="1" dirty="0" smtClean="0"/>
              <a:t>, </a:t>
            </a:r>
            <a:r>
              <a:rPr lang="ru-RU" b="1" dirty="0" err="1" smtClean="0"/>
              <a:t>цв</a:t>
            </a:r>
            <a:r>
              <a:rPr lang="ru-RU" b="1" dirty="0" smtClean="0"/>
              <a:t>…ты, н…</a:t>
            </a:r>
            <a:r>
              <a:rPr lang="ru-RU" b="1" dirty="0" err="1" smtClean="0"/>
              <a:t>чные</a:t>
            </a:r>
            <a:r>
              <a:rPr lang="ru-RU" b="1" dirty="0" smtClean="0"/>
              <a:t>, </a:t>
            </a:r>
            <a:r>
              <a:rPr lang="ru-RU" b="1" dirty="0" err="1" smtClean="0"/>
              <a:t>стр</a:t>
            </a:r>
            <a:r>
              <a:rPr lang="ru-RU" b="1" dirty="0" smtClean="0"/>
              <a:t>…на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</a:t>
            </a:r>
            <a:r>
              <a:rPr lang="ru-RU" sz="4400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Picture 12" descr="LANDS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08" y="3319117"/>
            <a:ext cx="2670459" cy="315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6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гл</a:t>
            </a:r>
            <a:r>
              <a:rPr lang="ru-RU" b="1" u="sng" dirty="0" smtClean="0">
                <a:solidFill>
                  <a:srgbClr val="0000FF"/>
                </a:solidFill>
              </a:rPr>
              <a:t>а</a:t>
            </a:r>
            <a:r>
              <a:rPr lang="ru-RU" b="1" dirty="0" smtClean="0">
                <a:solidFill>
                  <a:srgbClr val="0000FF"/>
                </a:solidFill>
              </a:rPr>
              <a:t>за – глаз                              в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лна - волны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ск</a:t>
            </a:r>
            <a:r>
              <a:rPr lang="ru-RU" b="1" u="sng" dirty="0" smtClean="0">
                <a:solidFill>
                  <a:srgbClr val="0000FF"/>
                </a:solidFill>
              </a:rPr>
              <a:t>а</a:t>
            </a:r>
            <a:r>
              <a:rPr lang="ru-RU" b="1" dirty="0" smtClean="0">
                <a:solidFill>
                  <a:srgbClr val="0000FF"/>
                </a:solidFill>
              </a:rPr>
              <a:t>ла – скалы                          дв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ры - двор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г</a:t>
            </a:r>
            <a:r>
              <a:rPr lang="ru-RU" b="1" dirty="0" smtClean="0">
                <a:solidFill>
                  <a:srgbClr val="0000FF"/>
                </a:solidFill>
              </a:rPr>
              <a:t>р</a:t>
            </a:r>
            <a:r>
              <a:rPr lang="ru-RU" b="1" u="sng" dirty="0" smtClean="0">
                <a:solidFill>
                  <a:srgbClr val="0000FF"/>
                </a:solidFill>
              </a:rPr>
              <a:t>а</a:t>
            </a:r>
            <a:r>
              <a:rPr lang="ru-RU" b="1" dirty="0" smtClean="0">
                <a:solidFill>
                  <a:srgbClr val="0000FF"/>
                </a:solidFill>
              </a:rPr>
              <a:t>чи – грач          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      сл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ны - слон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с</a:t>
            </a:r>
            <a:r>
              <a:rPr lang="ru-RU" b="1" u="sng" dirty="0" smtClean="0">
                <a:solidFill>
                  <a:srgbClr val="0000FF"/>
                </a:solidFill>
              </a:rPr>
              <a:t>а</a:t>
            </a:r>
            <a:r>
              <a:rPr lang="ru-RU" b="1" dirty="0" smtClean="0">
                <a:solidFill>
                  <a:srgbClr val="0000FF"/>
                </a:solidFill>
              </a:rPr>
              <a:t>довн</a:t>
            </a:r>
            <a:r>
              <a:rPr lang="ru-RU" b="1" u="sng" dirty="0" smtClean="0">
                <a:solidFill>
                  <a:srgbClr val="0000FF"/>
                </a:solidFill>
              </a:rPr>
              <a:t>и</a:t>
            </a:r>
            <a:r>
              <a:rPr lang="ru-RU" b="1" dirty="0" smtClean="0">
                <a:solidFill>
                  <a:srgbClr val="0000FF"/>
                </a:solidFill>
              </a:rPr>
              <a:t>к – сад                        м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ря - море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тр</a:t>
            </a:r>
            <a:r>
              <a:rPr lang="ru-RU" b="1" u="sng" dirty="0" smtClean="0">
                <a:solidFill>
                  <a:srgbClr val="0000FF"/>
                </a:solidFill>
              </a:rPr>
              <a:t>а</a:t>
            </a:r>
            <a:r>
              <a:rPr lang="ru-RU" b="1" dirty="0" smtClean="0">
                <a:solidFill>
                  <a:srgbClr val="0000FF"/>
                </a:solidFill>
              </a:rPr>
              <a:t>на – страны                 н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чные – ночь</a:t>
            </a:r>
          </a:p>
          <a:p>
            <a:pPr marL="0" indent="0"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                   б</a:t>
            </a:r>
            <a:r>
              <a:rPr lang="ru-RU" b="1" u="sng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жали – бег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р</a:t>
            </a:r>
            <a:r>
              <a:rPr lang="ru-RU" b="1" u="sng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ка – реки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сн</a:t>
            </a:r>
            <a:r>
              <a:rPr lang="ru-RU" b="1" u="sng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га – снег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л</a:t>
            </a:r>
            <a:r>
              <a:rPr lang="ru-RU" b="1" u="sng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нтяй – лень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                         цв</a:t>
            </a:r>
            <a:r>
              <a:rPr lang="ru-RU" b="1" u="sng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ты - цвет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187624" y="404664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295636" y="836712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241630" y="1340768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095062" y="177281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417284" y="2335463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483768" y="233390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287080" y="3861048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395092" y="4365104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549174" y="5301208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724128" y="325782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818363" y="83863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764357" y="1325444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710351" y="1808209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5436096" y="2335463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67944" y="3861048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3513136" y="483315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123728" y="792774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516216" y="1887474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448433" y="325782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43708" y="802169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63664" y="887216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033718" y="1325444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033718" y="1433456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83768" y="2333906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08644" y="2441918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97714" y="1805077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986921" y="1912265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342889" y="2906272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364534" y="5892363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357754" y="2793604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343785" y="2906272"/>
            <a:ext cx="2079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336196" y="781292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336196" y="877422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732240" y="1325444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732240" y="1433456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570222" y="1772816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590178" y="1867258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342889" y="2782122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500746" y="3861048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500746" y="3969060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941930" y="4343400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953536" y="4405814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244816" y="4833156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248891" y="4941168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334826" y="5325826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375659" y="5409220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375659" y="5810977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13312970" flipV="1">
            <a:off x="1467706" y="493589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6" name="Дуга 55"/>
          <p:cNvSpPr/>
          <p:nvPr/>
        </p:nvSpPr>
        <p:spPr>
          <a:xfrm rot="13312970" flipV="1">
            <a:off x="281446" y="489758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Дуга 57"/>
          <p:cNvSpPr/>
          <p:nvPr/>
        </p:nvSpPr>
        <p:spPr>
          <a:xfrm rot="13312970" flipV="1">
            <a:off x="339927" y="928574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Дуга 58"/>
          <p:cNvSpPr/>
          <p:nvPr/>
        </p:nvSpPr>
        <p:spPr>
          <a:xfrm rot="13312970" flipV="1">
            <a:off x="1631705" y="976565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0" name="Дуга 59"/>
          <p:cNvSpPr/>
          <p:nvPr/>
        </p:nvSpPr>
        <p:spPr>
          <a:xfrm rot="13312970" flipV="1">
            <a:off x="283026" y="1423936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" name="Дуга 60"/>
          <p:cNvSpPr/>
          <p:nvPr/>
        </p:nvSpPr>
        <p:spPr>
          <a:xfrm rot="13312970" flipV="1">
            <a:off x="1600930" y="1430583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2" name="Дуга 61"/>
          <p:cNvSpPr/>
          <p:nvPr/>
        </p:nvSpPr>
        <p:spPr>
          <a:xfrm rot="13660987" flipV="1">
            <a:off x="282025" y="1979620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Дуга 62"/>
          <p:cNvSpPr/>
          <p:nvPr/>
        </p:nvSpPr>
        <p:spPr>
          <a:xfrm rot="13312970" flipV="1">
            <a:off x="339926" y="2412633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4" name="Дуга 63"/>
          <p:cNvSpPr/>
          <p:nvPr/>
        </p:nvSpPr>
        <p:spPr>
          <a:xfrm rot="13312970" flipV="1">
            <a:off x="4839057" y="1459331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5" name="Дуга 64"/>
          <p:cNvSpPr/>
          <p:nvPr/>
        </p:nvSpPr>
        <p:spPr>
          <a:xfrm rot="13312970" flipV="1">
            <a:off x="6204187" y="1601912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6" name="Дуга 65"/>
          <p:cNvSpPr/>
          <p:nvPr/>
        </p:nvSpPr>
        <p:spPr>
          <a:xfrm rot="13312970" flipV="1">
            <a:off x="4751170" y="455213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7" name="Дуга 66"/>
          <p:cNvSpPr/>
          <p:nvPr/>
        </p:nvSpPr>
        <p:spPr>
          <a:xfrm rot="13312970" flipV="1">
            <a:off x="6058217" y="487833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8" name="Дуга 67"/>
          <p:cNvSpPr/>
          <p:nvPr/>
        </p:nvSpPr>
        <p:spPr>
          <a:xfrm rot="13312970" flipV="1">
            <a:off x="4839057" y="928574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9" name="Дуга 68"/>
          <p:cNvSpPr/>
          <p:nvPr/>
        </p:nvSpPr>
        <p:spPr>
          <a:xfrm rot="13312970" flipV="1">
            <a:off x="6291908" y="985961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0" name="Дуга 69"/>
          <p:cNvSpPr/>
          <p:nvPr/>
        </p:nvSpPr>
        <p:spPr>
          <a:xfrm rot="13312970" flipV="1">
            <a:off x="4841181" y="1985028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" name="Дуга 70"/>
          <p:cNvSpPr/>
          <p:nvPr/>
        </p:nvSpPr>
        <p:spPr>
          <a:xfrm rot="13312970" flipV="1">
            <a:off x="1825755" y="2403779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Дуга 71"/>
          <p:cNvSpPr/>
          <p:nvPr/>
        </p:nvSpPr>
        <p:spPr>
          <a:xfrm rot="13312970" flipV="1">
            <a:off x="2633219" y="3433440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Дуга 72"/>
          <p:cNvSpPr/>
          <p:nvPr/>
        </p:nvSpPr>
        <p:spPr>
          <a:xfrm rot="13312970" flipV="1">
            <a:off x="2518169" y="4484279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4" name="Дуга 73"/>
          <p:cNvSpPr/>
          <p:nvPr/>
        </p:nvSpPr>
        <p:spPr>
          <a:xfrm rot="13312970" flipV="1">
            <a:off x="3798523" y="4484279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5" name="Дуга 74"/>
          <p:cNvSpPr/>
          <p:nvPr/>
        </p:nvSpPr>
        <p:spPr>
          <a:xfrm rot="13312970" flipV="1">
            <a:off x="2552180" y="5435473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6" name="Дуга 75"/>
          <p:cNvSpPr/>
          <p:nvPr/>
        </p:nvSpPr>
        <p:spPr>
          <a:xfrm rot="13312970" flipV="1">
            <a:off x="3858825" y="5435474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7" name="Дуга 76"/>
          <p:cNvSpPr/>
          <p:nvPr/>
        </p:nvSpPr>
        <p:spPr>
          <a:xfrm rot="13312970" flipV="1">
            <a:off x="4028301" y="4956993"/>
            <a:ext cx="1132022" cy="913780"/>
          </a:xfrm>
          <a:prstGeom prst="arc">
            <a:avLst>
              <a:gd name="adj1" fmla="val 16200000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8" name="Дуга 77"/>
          <p:cNvSpPr/>
          <p:nvPr/>
        </p:nvSpPr>
        <p:spPr>
          <a:xfrm rot="13660987" flipV="1">
            <a:off x="2167902" y="1946350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9" name="Дуга 78"/>
          <p:cNvSpPr/>
          <p:nvPr/>
        </p:nvSpPr>
        <p:spPr>
          <a:xfrm rot="13660987" flipV="1">
            <a:off x="3575682" y="3965822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0" name="Дуга 79"/>
          <p:cNvSpPr/>
          <p:nvPr/>
        </p:nvSpPr>
        <p:spPr>
          <a:xfrm rot="13660987" flipV="1">
            <a:off x="2472601" y="3943515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" name="Дуга 80"/>
          <p:cNvSpPr/>
          <p:nvPr/>
        </p:nvSpPr>
        <p:spPr>
          <a:xfrm rot="13660987" flipV="1">
            <a:off x="4063416" y="3443602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2" name="Дуга 81"/>
          <p:cNvSpPr/>
          <p:nvPr/>
        </p:nvSpPr>
        <p:spPr>
          <a:xfrm rot="13660987" flipV="1">
            <a:off x="2524767" y="4960073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3" name="Дуга 82"/>
          <p:cNvSpPr/>
          <p:nvPr/>
        </p:nvSpPr>
        <p:spPr>
          <a:xfrm rot="13660987" flipV="1">
            <a:off x="6071556" y="2443973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" name="Дуга 83"/>
          <p:cNvSpPr/>
          <p:nvPr/>
        </p:nvSpPr>
        <p:spPr>
          <a:xfrm rot="13660987" flipV="1">
            <a:off x="4330050" y="2450032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5" name="Дуга 84"/>
          <p:cNvSpPr/>
          <p:nvPr/>
        </p:nvSpPr>
        <p:spPr>
          <a:xfrm rot="13660987" flipV="1">
            <a:off x="6023953" y="1959560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H="1">
            <a:off x="3394699" y="3362680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Дуга 87"/>
          <p:cNvSpPr/>
          <p:nvPr/>
        </p:nvSpPr>
        <p:spPr>
          <a:xfrm rot="13660987" flipV="1">
            <a:off x="434425" y="2132020"/>
            <a:ext cx="984525" cy="924597"/>
          </a:xfrm>
          <a:prstGeom prst="arc">
            <a:avLst>
              <a:gd name="adj1" fmla="val 16883065"/>
              <a:gd name="adj2" fmla="val 28626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35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Обгонялки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Недалеко от </a:t>
            </a:r>
            <a:r>
              <a:rPr lang="ru-RU" b="1" dirty="0" err="1"/>
              <a:t>Чепуховска</a:t>
            </a:r>
            <a:r>
              <a:rPr lang="ru-RU" b="1" dirty="0"/>
              <a:t> была </a:t>
            </a:r>
            <a:r>
              <a:rPr lang="ru-RU" b="1" dirty="0" err="1"/>
              <a:t>мален</a:t>
            </a:r>
            <a:r>
              <a:rPr lang="ru-RU" b="1" dirty="0"/>
              <a:t>…кая рощ… . В ней жили с…</a:t>
            </a:r>
            <a:r>
              <a:rPr lang="ru-RU" b="1" dirty="0" err="1"/>
              <a:t>ва</a:t>
            </a:r>
            <a:r>
              <a:rPr lang="ru-RU" b="1" dirty="0"/>
              <a:t>, </a:t>
            </a:r>
            <a:r>
              <a:rPr lang="ru-RU" b="1" dirty="0" err="1"/>
              <a:t>скв</a:t>
            </a:r>
            <a:r>
              <a:rPr lang="ru-RU" b="1" dirty="0"/>
              <a:t>…</a:t>
            </a:r>
            <a:r>
              <a:rPr lang="ru-RU" b="1" dirty="0" err="1"/>
              <a:t>рец</a:t>
            </a:r>
            <a:r>
              <a:rPr lang="ru-RU" b="1" dirty="0"/>
              <a:t>, к…за, за…ц и другие </a:t>
            </a:r>
            <a:r>
              <a:rPr lang="ru-RU" b="1" dirty="0" err="1"/>
              <a:t>зв</a:t>
            </a:r>
            <a:r>
              <a:rPr lang="ru-RU" b="1" dirty="0"/>
              <a:t>…</a:t>
            </a:r>
            <a:r>
              <a:rPr lang="ru-RU" b="1" dirty="0" err="1"/>
              <a:t>рята</a:t>
            </a:r>
            <a:r>
              <a:rPr lang="ru-RU" b="1" dirty="0"/>
              <a:t>. По утрам они </a:t>
            </a:r>
            <a:r>
              <a:rPr lang="ru-RU" b="1" dirty="0" err="1"/>
              <a:t>сп</a:t>
            </a:r>
            <a:r>
              <a:rPr lang="ru-RU" b="1" dirty="0"/>
              <a:t>…шили в школу к л…се.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стр</a:t>
            </a:r>
            <a:r>
              <a:rPr lang="ru-RU" b="1" dirty="0"/>
              <a:t>…не </a:t>
            </a:r>
            <a:r>
              <a:rPr lang="ru-RU" b="1" dirty="0" err="1"/>
              <a:t>Игралии</a:t>
            </a:r>
            <a:r>
              <a:rPr lang="ru-RU" b="1" dirty="0"/>
              <a:t> есть д…рев…я. На них растут м...</a:t>
            </a:r>
            <a:r>
              <a:rPr lang="ru-RU" b="1" dirty="0" err="1"/>
              <a:t>довые</a:t>
            </a:r>
            <a:r>
              <a:rPr lang="ru-RU" b="1" dirty="0"/>
              <a:t> пир…</a:t>
            </a:r>
            <a:r>
              <a:rPr lang="ru-RU" b="1" dirty="0" err="1"/>
              <a:t>ги</a:t>
            </a:r>
            <a:r>
              <a:rPr lang="ru-RU" b="1" dirty="0"/>
              <a:t>, </a:t>
            </a:r>
            <a:r>
              <a:rPr lang="ru-RU" b="1" dirty="0" err="1"/>
              <a:t>м..л</a:t>
            </a:r>
            <a:r>
              <a:rPr lang="ru-RU" b="1" dirty="0"/>
              <a:t>…ко в пакетах, в…</a:t>
            </a:r>
            <a:r>
              <a:rPr lang="ru-RU" b="1" dirty="0" err="1"/>
              <a:t>здушные</a:t>
            </a:r>
            <a:r>
              <a:rPr lang="ru-RU" b="1" dirty="0"/>
              <a:t> </a:t>
            </a:r>
            <a:r>
              <a:rPr lang="ru-RU" b="1" dirty="0" err="1"/>
              <a:t>кр</a:t>
            </a:r>
            <a:r>
              <a:rPr lang="ru-RU" b="1" dirty="0"/>
              <a:t>…</a:t>
            </a:r>
            <a:r>
              <a:rPr lang="ru-RU" b="1" dirty="0" err="1"/>
              <a:t>ндельки</a:t>
            </a:r>
            <a:r>
              <a:rPr lang="ru-RU" b="1" dirty="0"/>
              <a:t> и б…л…</a:t>
            </a:r>
            <a:r>
              <a:rPr lang="ru-RU" b="1" dirty="0" err="1"/>
              <a:t>шие</a:t>
            </a:r>
            <a:r>
              <a:rPr lang="ru-RU" b="1" dirty="0"/>
              <a:t> конфеты.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У книг </a:t>
            </a:r>
            <a:r>
              <a:rPr lang="ru-RU" b="1" dirty="0" err="1"/>
              <a:t>св</a:t>
            </a:r>
            <a:r>
              <a:rPr lang="ru-RU" b="1" dirty="0"/>
              <a:t>…я ж…</a:t>
            </a:r>
            <a:r>
              <a:rPr lang="ru-RU" b="1" dirty="0" err="1"/>
              <a:t>знь</a:t>
            </a:r>
            <a:r>
              <a:rPr lang="ru-RU" b="1" dirty="0"/>
              <a:t>. Они тоже с г…</a:t>
            </a:r>
            <a:r>
              <a:rPr lang="ru-RU" b="1" dirty="0" err="1"/>
              <a:t>дами</a:t>
            </a:r>
            <a:r>
              <a:rPr lang="ru-RU" b="1" dirty="0"/>
              <a:t> могут б…</a:t>
            </a:r>
            <a:r>
              <a:rPr lang="ru-RU" b="1" dirty="0" err="1"/>
              <a:t>леть</a:t>
            </a:r>
            <a:r>
              <a:rPr lang="ru-RU" b="1" dirty="0"/>
              <a:t>, если их не сод…ржать в ч…</a:t>
            </a:r>
            <a:r>
              <a:rPr lang="ru-RU" b="1" dirty="0" err="1"/>
              <a:t>стоте</a:t>
            </a:r>
            <a:r>
              <a:rPr lang="ru-RU" b="1" dirty="0"/>
              <a:t>, т…</a:t>
            </a:r>
            <a:r>
              <a:rPr lang="ru-RU" b="1" dirty="0" err="1"/>
              <a:t>пле</a:t>
            </a:r>
            <a:r>
              <a:rPr lang="ru-RU" b="1" dirty="0"/>
              <a:t>, и порядке. Жучки, плесень и грязь губят книги.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78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45624" cy="54620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Недалеко от </a:t>
            </a:r>
            <a:r>
              <a:rPr lang="ru-RU" b="1" dirty="0" err="1">
                <a:solidFill>
                  <a:srgbClr val="0000FF"/>
                </a:solidFill>
              </a:rPr>
              <a:t>Чепуховска</a:t>
            </a:r>
            <a:r>
              <a:rPr lang="ru-RU" b="1" dirty="0">
                <a:solidFill>
                  <a:srgbClr val="0000FF"/>
                </a:solidFill>
              </a:rPr>
              <a:t> была </a:t>
            </a:r>
            <a:r>
              <a:rPr lang="ru-RU" b="1" dirty="0" smtClean="0">
                <a:solidFill>
                  <a:srgbClr val="0000FF"/>
                </a:solidFill>
              </a:rPr>
              <a:t>мален</a:t>
            </a:r>
            <a:r>
              <a:rPr lang="ru-RU" b="1" dirty="0" smtClean="0">
                <a:solidFill>
                  <a:srgbClr val="FF0000"/>
                </a:solidFill>
              </a:rPr>
              <a:t>ь</a:t>
            </a:r>
            <a:r>
              <a:rPr lang="ru-RU" b="1" dirty="0" smtClean="0">
                <a:solidFill>
                  <a:srgbClr val="0000FF"/>
                </a:solidFill>
              </a:rPr>
              <a:t>кая рощ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. В ней жили </a:t>
            </a:r>
            <a:r>
              <a:rPr lang="ru-RU" b="1" dirty="0" smtClean="0">
                <a:solidFill>
                  <a:srgbClr val="0000FF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ва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ru-RU" b="1" dirty="0" smtClean="0">
                <a:solidFill>
                  <a:srgbClr val="0000FF"/>
                </a:solidFill>
              </a:rPr>
              <a:t>скв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рец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ru-RU" b="1" dirty="0" smtClean="0">
                <a:solidFill>
                  <a:srgbClr val="0000FF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за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ru-RU" b="1" dirty="0" smtClean="0">
                <a:solidFill>
                  <a:srgbClr val="0000FF"/>
                </a:solidFill>
              </a:rPr>
              <a:t>за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>
                <a:solidFill>
                  <a:srgbClr val="0000FF"/>
                </a:solidFill>
              </a:rPr>
              <a:t>ц </a:t>
            </a:r>
            <a:r>
              <a:rPr lang="ru-RU" b="1" dirty="0">
                <a:solidFill>
                  <a:srgbClr val="0000FF"/>
                </a:solidFill>
              </a:rPr>
              <a:t>и другие </a:t>
            </a:r>
            <a:r>
              <a:rPr lang="ru-RU" b="1" dirty="0" smtClean="0">
                <a:solidFill>
                  <a:srgbClr val="0000FF"/>
                </a:solidFill>
              </a:rPr>
              <a:t>зв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рята</a:t>
            </a:r>
            <a:r>
              <a:rPr lang="ru-RU" b="1" dirty="0">
                <a:solidFill>
                  <a:srgbClr val="0000FF"/>
                </a:solidFill>
              </a:rPr>
              <a:t>. По утрам они </a:t>
            </a:r>
            <a:r>
              <a:rPr lang="ru-RU" b="1" dirty="0" smtClean="0">
                <a:solidFill>
                  <a:srgbClr val="0000FF"/>
                </a:solidFill>
              </a:rPr>
              <a:t>сп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шили </a:t>
            </a:r>
            <a:r>
              <a:rPr lang="ru-RU" b="1" dirty="0">
                <a:solidFill>
                  <a:srgbClr val="0000FF"/>
                </a:solidFill>
              </a:rPr>
              <a:t>в школу к </a:t>
            </a:r>
            <a:r>
              <a:rPr lang="ru-RU" b="1" dirty="0" smtClean="0">
                <a:solidFill>
                  <a:srgbClr val="0000FF"/>
                </a:solidFill>
              </a:rPr>
              <a:t>л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00FF"/>
                </a:solidFill>
              </a:rPr>
              <a:t>се</a:t>
            </a:r>
            <a:r>
              <a:rPr lang="ru-RU" b="1" dirty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 </a:t>
            </a:r>
            <a:endParaRPr lang="ru-RU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В </a:t>
            </a:r>
            <a:r>
              <a:rPr lang="ru-RU" b="1" dirty="0" smtClean="0">
                <a:solidFill>
                  <a:srgbClr val="0000FF"/>
                </a:solidFill>
              </a:rPr>
              <a:t>стр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>
                <a:solidFill>
                  <a:srgbClr val="0000FF"/>
                </a:solidFill>
              </a:rPr>
              <a:t>не </a:t>
            </a:r>
            <a:r>
              <a:rPr lang="ru-RU" b="1" dirty="0" err="1">
                <a:solidFill>
                  <a:srgbClr val="0000FF"/>
                </a:solidFill>
              </a:rPr>
              <a:t>Игралии</a:t>
            </a:r>
            <a:r>
              <a:rPr lang="ru-RU" b="1" dirty="0">
                <a:solidFill>
                  <a:srgbClr val="0000FF"/>
                </a:solidFill>
              </a:rPr>
              <a:t> есть </a:t>
            </a:r>
            <a:r>
              <a:rPr lang="ru-RU" b="1" dirty="0" smtClean="0">
                <a:solidFill>
                  <a:srgbClr val="0000FF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рев</a:t>
            </a:r>
            <a:r>
              <a:rPr lang="ru-RU" b="1" dirty="0" smtClean="0">
                <a:solidFill>
                  <a:srgbClr val="FF0000"/>
                </a:solidFill>
              </a:rPr>
              <a:t>ь</a:t>
            </a:r>
            <a:r>
              <a:rPr lang="ru-RU" b="1" dirty="0" smtClean="0">
                <a:solidFill>
                  <a:srgbClr val="0000FF"/>
                </a:solidFill>
              </a:rPr>
              <a:t>я</a:t>
            </a:r>
            <a:r>
              <a:rPr lang="ru-RU" b="1" dirty="0">
                <a:solidFill>
                  <a:srgbClr val="0000FF"/>
                </a:solidFill>
              </a:rPr>
              <a:t>. На них растут </a:t>
            </a:r>
            <a:endParaRPr lang="ru-RU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довые пир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ги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ru-RU" b="1" dirty="0" smtClean="0">
                <a:solidFill>
                  <a:srgbClr val="0000FF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л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ко </a:t>
            </a:r>
            <a:r>
              <a:rPr lang="ru-RU" b="1" dirty="0">
                <a:solidFill>
                  <a:srgbClr val="0000FF"/>
                </a:solidFill>
              </a:rPr>
              <a:t>в пакетах, </a:t>
            </a:r>
            <a:r>
              <a:rPr lang="ru-RU" b="1" dirty="0" smtClean="0">
                <a:solidFill>
                  <a:srgbClr val="0000FF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здушные кр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ндельки </a:t>
            </a:r>
            <a:r>
              <a:rPr lang="ru-RU" b="1" dirty="0">
                <a:solidFill>
                  <a:srgbClr val="0000FF"/>
                </a:solidFill>
              </a:rPr>
              <a:t>и </a:t>
            </a:r>
            <a:r>
              <a:rPr lang="ru-RU" b="1" dirty="0" smtClean="0">
                <a:solidFill>
                  <a:srgbClr val="0000FF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л</a:t>
            </a:r>
            <a:r>
              <a:rPr lang="ru-RU" b="1" dirty="0" smtClean="0">
                <a:solidFill>
                  <a:srgbClr val="FF0000"/>
                </a:solidFill>
              </a:rPr>
              <a:t>ь</a:t>
            </a:r>
            <a:r>
              <a:rPr lang="ru-RU" b="1" dirty="0" smtClean="0">
                <a:solidFill>
                  <a:srgbClr val="0000FF"/>
                </a:solidFill>
              </a:rPr>
              <a:t>шие </a:t>
            </a:r>
            <a:r>
              <a:rPr lang="ru-RU" b="1" dirty="0">
                <a:solidFill>
                  <a:srgbClr val="0000FF"/>
                </a:solidFill>
              </a:rPr>
              <a:t>конфеты.</a:t>
            </a:r>
            <a:endParaRPr lang="ru-RU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 </a:t>
            </a:r>
            <a:endParaRPr lang="ru-RU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У книг </a:t>
            </a:r>
            <a:r>
              <a:rPr lang="ru-RU" b="1" dirty="0" smtClean="0">
                <a:solidFill>
                  <a:srgbClr val="0000FF"/>
                </a:solidFill>
              </a:rPr>
              <a:t>св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я ж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00FF"/>
                </a:solidFill>
              </a:rPr>
              <a:t>знь</a:t>
            </a:r>
            <a:r>
              <a:rPr lang="ru-RU" b="1" dirty="0">
                <a:solidFill>
                  <a:srgbClr val="0000FF"/>
                </a:solidFill>
              </a:rPr>
              <a:t>. Они тоже с </a:t>
            </a:r>
            <a:r>
              <a:rPr lang="ru-RU" b="1" dirty="0" smtClean="0">
                <a:solidFill>
                  <a:srgbClr val="0000FF"/>
                </a:solidFill>
              </a:rPr>
              <a:t>г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дами </a:t>
            </a:r>
            <a:r>
              <a:rPr lang="ru-RU" b="1" dirty="0">
                <a:solidFill>
                  <a:srgbClr val="0000FF"/>
                </a:solidFill>
              </a:rPr>
              <a:t>могут </a:t>
            </a:r>
            <a:r>
              <a:rPr lang="ru-RU" b="1" dirty="0" smtClean="0">
                <a:solidFill>
                  <a:srgbClr val="0000FF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леть</a:t>
            </a:r>
            <a:r>
              <a:rPr lang="ru-RU" b="1" dirty="0">
                <a:solidFill>
                  <a:srgbClr val="0000FF"/>
                </a:solidFill>
              </a:rPr>
              <a:t>, если их не </a:t>
            </a:r>
            <a:r>
              <a:rPr lang="ru-RU" b="1" dirty="0" smtClean="0">
                <a:solidFill>
                  <a:srgbClr val="0000FF"/>
                </a:solidFill>
              </a:rPr>
              <a:t>сод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ржать </a:t>
            </a:r>
            <a:r>
              <a:rPr lang="ru-RU" b="1" dirty="0">
                <a:solidFill>
                  <a:srgbClr val="0000FF"/>
                </a:solidFill>
              </a:rPr>
              <a:t>в </a:t>
            </a:r>
            <a:r>
              <a:rPr lang="ru-RU" b="1" dirty="0" smtClean="0">
                <a:solidFill>
                  <a:srgbClr val="0000FF"/>
                </a:solidFill>
              </a:rPr>
              <a:t>ч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00FF"/>
                </a:solidFill>
              </a:rPr>
              <a:t>стоте</a:t>
            </a:r>
            <a:r>
              <a:rPr lang="ru-RU" b="1" dirty="0">
                <a:solidFill>
                  <a:srgbClr val="0000FF"/>
                </a:solidFill>
              </a:rPr>
              <a:t>, </a:t>
            </a:r>
            <a:r>
              <a:rPr lang="ru-RU" b="1" dirty="0" smtClean="0">
                <a:solidFill>
                  <a:srgbClr val="0000FF"/>
                </a:solidFill>
              </a:rPr>
              <a:t>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пле </a:t>
            </a:r>
            <a:r>
              <a:rPr lang="ru-RU" b="1" dirty="0">
                <a:solidFill>
                  <a:srgbClr val="0000FF"/>
                </a:solidFill>
              </a:rPr>
              <a:t>и порядке. Жучки, плесень и грязь губят книги.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«Думай-ка»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а</a:t>
            </a:r>
            <a:r>
              <a:rPr lang="ru-RU" b="1" dirty="0"/>
              <a:t>)</a:t>
            </a:r>
            <a:r>
              <a:rPr lang="ru-RU" dirty="0"/>
              <a:t> </a:t>
            </a:r>
            <a:r>
              <a:rPr lang="ru-RU" b="1" dirty="0"/>
              <a:t>Бр</a:t>
            </a:r>
            <a:r>
              <a:rPr lang="ru-RU" b="1" u="sng" dirty="0"/>
              <a:t>о</a:t>
            </a:r>
            <a:r>
              <a:rPr lang="ru-RU" b="1" dirty="0"/>
              <a:t>сать, к</a:t>
            </a:r>
            <a:r>
              <a:rPr lang="ru-RU" b="1" u="sng" dirty="0"/>
              <a:t>и</a:t>
            </a:r>
            <a:r>
              <a:rPr lang="ru-RU" b="1" dirty="0"/>
              <a:t>дать, прыг</a:t>
            </a:r>
            <a:r>
              <a:rPr lang="ru-RU" b="1" u="sng" dirty="0"/>
              <a:t>а</a:t>
            </a:r>
            <a:r>
              <a:rPr lang="ru-RU" b="1" dirty="0"/>
              <a:t>ть.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 б</a:t>
            </a:r>
            <a:r>
              <a:rPr lang="ru-RU" b="1" dirty="0"/>
              <a:t>) З</a:t>
            </a:r>
            <a:r>
              <a:rPr lang="ru-RU" b="1" u="sng" dirty="0"/>
              <a:t>а</a:t>
            </a:r>
            <a:r>
              <a:rPr lang="ru-RU" b="1" dirty="0"/>
              <a:t>п</a:t>
            </a:r>
            <a:r>
              <a:rPr lang="ru-RU" b="1" u="sng" dirty="0"/>
              <a:t>е</a:t>
            </a:r>
            <a:r>
              <a:rPr lang="ru-RU" b="1" dirty="0"/>
              <a:t>вал, </a:t>
            </a:r>
            <a:r>
              <a:rPr lang="ru-RU" b="1" dirty="0" smtClean="0"/>
              <a:t>л</a:t>
            </a:r>
            <a:r>
              <a:rPr lang="ru-RU" b="1" u="sng" dirty="0" smtClean="0"/>
              <a:t>о</a:t>
            </a:r>
            <a:r>
              <a:rPr lang="ru-RU" b="1" dirty="0" smtClean="0"/>
              <a:t>ш</a:t>
            </a:r>
            <a:r>
              <a:rPr lang="ru-RU" b="1" u="sng" dirty="0" smtClean="0"/>
              <a:t>а</a:t>
            </a:r>
            <a:r>
              <a:rPr lang="ru-RU" b="1" dirty="0" smtClean="0"/>
              <a:t>дёнка</a:t>
            </a:r>
            <a:r>
              <a:rPr lang="ru-RU" b="1" dirty="0"/>
              <a:t>, з</a:t>
            </a:r>
            <a:r>
              <a:rPr lang="ru-RU" b="1" u="sng" dirty="0"/>
              <a:t>е</a:t>
            </a:r>
            <a:r>
              <a:rPr lang="ru-RU" b="1" dirty="0"/>
              <a:t>л</a:t>
            </a:r>
            <a:r>
              <a:rPr lang="ru-RU" b="1" u="sng" dirty="0"/>
              <a:t>е</a:t>
            </a:r>
            <a:r>
              <a:rPr lang="ru-RU" b="1" dirty="0"/>
              <a:t>неет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 </a:t>
            </a:r>
          </a:p>
          <a:p>
            <a:pPr marL="0" indent="0">
              <a:buNone/>
            </a:pPr>
            <a:r>
              <a:rPr lang="ru-RU" b="1" dirty="0" smtClean="0"/>
              <a:t>в</a:t>
            </a:r>
            <a:r>
              <a:rPr lang="ru-RU" b="1" dirty="0"/>
              <a:t>) Х</a:t>
            </a:r>
            <a:r>
              <a:rPr lang="ru-RU" b="1" u="sng" dirty="0"/>
              <a:t>о</a:t>
            </a:r>
            <a:r>
              <a:rPr lang="ru-RU" b="1" dirty="0"/>
              <a:t>л</a:t>
            </a:r>
            <a:r>
              <a:rPr lang="ru-RU" b="1" u="sng" dirty="0"/>
              <a:t>о</a:t>
            </a:r>
            <a:r>
              <a:rPr lang="ru-RU" b="1" dirty="0"/>
              <a:t>док, </a:t>
            </a:r>
            <a:r>
              <a:rPr lang="ru-RU" b="1" dirty="0" smtClean="0"/>
              <a:t>звёзд</a:t>
            </a:r>
            <a:r>
              <a:rPr lang="ru-RU" b="1" u="sng" dirty="0" smtClean="0"/>
              <a:t>о</a:t>
            </a:r>
            <a:r>
              <a:rPr lang="ru-RU" b="1" dirty="0" smtClean="0"/>
              <a:t>чк</a:t>
            </a:r>
            <a:r>
              <a:rPr lang="ru-RU" b="1" u="sng" dirty="0" smtClean="0"/>
              <a:t>и</a:t>
            </a:r>
            <a:r>
              <a:rPr lang="ru-RU" b="1" dirty="0" smtClean="0"/>
              <a:t> </a:t>
            </a:r>
            <a:r>
              <a:rPr lang="ru-RU" b="1" dirty="0"/>
              <a:t>, в</a:t>
            </a:r>
            <a:r>
              <a:rPr lang="ru-RU" b="1" u="sng" dirty="0"/>
              <a:t>е</a:t>
            </a:r>
            <a:r>
              <a:rPr lang="ru-RU" b="1" dirty="0"/>
              <a:t>с</a:t>
            </a:r>
            <a:r>
              <a:rPr lang="ru-RU" b="1" u="sng" dirty="0"/>
              <a:t>е</a:t>
            </a:r>
            <a:r>
              <a:rPr lang="ru-RU" b="1" dirty="0"/>
              <a:t>лить.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123728" y="1556792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491880" y="1557605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716016" y="1556792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175119" y="393305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868144" y="3902840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191547" y="271445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091051" y="271445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9" descr="nuNMyNa0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199" y="634511"/>
            <a:ext cx="2274997" cy="162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8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Алгоритм </a:t>
            </a:r>
            <a:r>
              <a:rPr lang="ru-RU" sz="3200" b="1" dirty="0" smtClean="0">
                <a:solidFill>
                  <a:srgbClr val="7030A0"/>
                </a:solidFill>
              </a:rPr>
              <a:t>правописания безударных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гласных в корне слова.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1Прочитай </a:t>
            </a:r>
            <a:r>
              <a:rPr lang="ru-RU" b="1" dirty="0"/>
              <a:t>слово.</a:t>
            </a:r>
          </a:p>
          <a:p>
            <a:pPr marL="0" indent="0">
              <a:buNone/>
            </a:pPr>
            <a:r>
              <a:rPr lang="ru-RU" b="1" dirty="0" smtClean="0"/>
              <a:t>   2.Поставь </a:t>
            </a:r>
            <a:r>
              <a:rPr lang="ru-RU" b="1" dirty="0"/>
              <a:t>ударение.</a:t>
            </a:r>
          </a:p>
          <a:p>
            <a:pPr marL="0" indent="0">
              <a:buNone/>
            </a:pPr>
            <a:r>
              <a:rPr lang="ru-RU" b="1" dirty="0" smtClean="0"/>
              <a:t>   3.Подчеркни </a:t>
            </a:r>
            <a:r>
              <a:rPr lang="ru-RU" b="1" dirty="0"/>
              <a:t>безударные </a:t>
            </a:r>
            <a:r>
              <a:rPr lang="ru-RU" b="1" dirty="0" smtClean="0"/>
              <a:t>гласные.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4. Выдели корень.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5.Подбери </a:t>
            </a:r>
            <a:r>
              <a:rPr lang="ru-RU" b="1" dirty="0"/>
              <a:t>проверочные слова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Сколько безударных гласных, столько и проверочных слов.</a:t>
            </a:r>
          </a:p>
          <a:p>
            <a:pPr marL="0" indent="0">
              <a:buNone/>
            </a:pPr>
            <a:r>
              <a:rPr lang="ru-RU" b="1" dirty="0" smtClean="0"/>
              <a:t>  6.Обозначь </a:t>
            </a:r>
            <a:r>
              <a:rPr lang="ru-RU" b="1" dirty="0"/>
              <a:t>орфограмму.</a:t>
            </a:r>
          </a:p>
          <a:p>
            <a:endParaRPr lang="ru-RU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552976" y="1152779"/>
            <a:ext cx="1834531" cy="1602037"/>
            <a:chOff x="1953" y="862"/>
            <a:chExt cx="1380" cy="1143"/>
          </a:xfrm>
        </p:grpSpPr>
        <p:pic>
          <p:nvPicPr>
            <p:cNvPr id="6" name="Picture 6" descr="professor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" y="862"/>
              <a:ext cx="945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426" y="1253"/>
              <a:ext cx="907" cy="24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6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40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7" y="4487865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7" y="260350"/>
            <a:ext cx="2951163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941" y="2"/>
            <a:ext cx="1008063" cy="1008064"/>
          </a:xfrm>
          <a:prstGeom prst="rect">
            <a:avLst/>
          </a:prstGeom>
          <a:noFill/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8" y="981077"/>
            <a:ext cx="1008063" cy="1008064"/>
          </a:xfrm>
          <a:prstGeom prst="rect">
            <a:avLst/>
          </a:prstGeom>
          <a:noFill/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5" y="2060577"/>
            <a:ext cx="1008063" cy="1008064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40" y="2997201"/>
            <a:ext cx="1008063" cy="1008064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3" y="3860802"/>
            <a:ext cx="1008063" cy="1008064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3" y="4797426"/>
            <a:ext cx="1008063" cy="1008064"/>
          </a:xfrm>
          <a:prstGeom prst="rect">
            <a:avLst/>
          </a:prstGeom>
          <a:noFill/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92" y="5849939"/>
            <a:ext cx="1008063" cy="1008062"/>
          </a:xfrm>
          <a:prstGeom prst="rect">
            <a:avLst/>
          </a:prstGeom>
          <a:noFill/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9607">
            <a:off x="8135939" y="5849940"/>
            <a:ext cx="1008062" cy="1008063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9210">
            <a:off x="6732590" y="4941890"/>
            <a:ext cx="1008062" cy="1008063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5796">
            <a:off x="5364164" y="3860803"/>
            <a:ext cx="1008064" cy="1008063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1115">
            <a:off x="4284664" y="2924178"/>
            <a:ext cx="1008064" cy="1008063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524">
            <a:off x="2916239" y="2060577"/>
            <a:ext cx="1008064" cy="1008063"/>
          </a:xfrm>
          <a:prstGeom prst="rect">
            <a:avLst/>
          </a:prstGeom>
          <a:noFill/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024">
            <a:off x="1619254" y="1125539"/>
            <a:ext cx="1008062" cy="1008063"/>
          </a:xfrm>
          <a:prstGeom prst="rect">
            <a:avLst/>
          </a:prstGeom>
          <a:noFill/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5289">
            <a:off x="323853" y="188915"/>
            <a:ext cx="1008062" cy="1008063"/>
          </a:xfrm>
          <a:prstGeom prst="rect">
            <a:avLst/>
          </a:prstGeom>
          <a:noFill/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7" y="4149727"/>
            <a:ext cx="2374899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4" y="230189"/>
            <a:ext cx="2736851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2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8" y="476251"/>
            <a:ext cx="1657351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40" y="2420940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1427" tIns="45713" rIns="91427" bIns="45713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90" y="260350"/>
            <a:ext cx="1619250" cy="1728788"/>
          </a:xfrm>
          <a:prstGeom prst="rect">
            <a:avLst/>
          </a:prstGeom>
          <a:noFill/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199" y="4149727"/>
            <a:ext cx="1341438" cy="1698625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40" y="2205039"/>
            <a:ext cx="4764088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2" y="2781302"/>
            <a:ext cx="1341440" cy="1698625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2"/>
            <a:ext cx="1955801" cy="2087563"/>
          </a:xfrm>
          <a:prstGeom prst="rect">
            <a:avLst/>
          </a:prstGeom>
          <a:noFill/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2" y="6381751"/>
            <a:ext cx="304800" cy="304800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1747840" y="2579691"/>
            <a:ext cx="2162175" cy="2951162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135315" y="4232276"/>
            <a:ext cx="1644651" cy="2232025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059239" y="4233863"/>
            <a:ext cx="1714500" cy="2303462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6048375" y="2660651"/>
            <a:ext cx="2476500" cy="3455988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6" y="4437065"/>
            <a:ext cx="1265237" cy="1871662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6" y="1844676"/>
            <a:ext cx="1265237" cy="2028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3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Самостоятельная работа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</a:t>
            </a:r>
          </a:p>
          <a:p>
            <a:pPr marL="0" indent="0">
              <a:buNone/>
            </a:pPr>
            <a:r>
              <a:rPr lang="ru-RU" b="1" dirty="0" smtClean="0"/>
              <a:t>Белая </a:t>
            </a:r>
            <a:r>
              <a:rPr lang="ru-RU" b="1" dirty="0"/>
              <a:t>п…л…</a:t>
            </a:r>
            <a:r>
              <a:rPr lang="ru-RU" b="1" dirty="0" err="1"/>
              <a:t>са</a:t>
            </a:r>
            <a:r>
              <a:rPr lang="ru-RU" b="1" dirty="0" smtClean="0"/>
              <a:t>,(…, …) </a:t>
            </a:r>
            <a:r>
              <a:rPr lang="ru-RU" b="1" dirty="0"/>
              <a:t>с…к…</a:t>
            </a:r>
            <a:r>
              <a:rPr lang="ru-RU" b="1" dirty="0" err="1"/>
              <a:t>линая</a:t>
            </a:r>
            <a:r>
              <a:rPr lang="ru-RU" b="1" dirty="0"/>
              <a:t> (…, …) </a:t>
            </a:r>
            <a:r>
              <a:rPr lang="ru-RU" b="1" dirty="0" smtClean="0"/>
              <a:t>охота</a:t>
            </a:r>
            <a:r>
              <a:rPr lang="ru-RU" b="1" dirty="0"/>
              <a:t>, м…л…</a:t>
            </a:r>
            <a:r>
              <a:rPr lang="ru-RU" b="1" dirty="0" err="1"/>
              <a:t>дой</a:t>
            </a:r>
            <a:r>
              <a:rPr lang="ru-RU" b="1" dirty="0"/>
              <a:t> (…, …) </a:t>
            </a:r>
            <a:r>
              <a:rPr lang="ru-RU" b="1" dirty="0" smtClean="0"/>
              <a:t>месяц</a:t>
            </a:r>
            <a:r>
              <a:rPr lang="ru-RU" b="1" dirty="0"/>
              <a:t>, спелый </a:t>
            </a:r>
            <a:r>
              <a:rPr lang="ru-RU" b="1" dirty="0" smtClean="0"/>
              <a:t>к…л…сок</a:t>
            </a:r>
            <a:r>
              <a:rPr lang="ru-RU" b="1" dirty="0"/>
              <a:t>(…, …) </a:t>
            </a:r>
            <a:r>
              <a:rPr lang="ru-RU" b="1" dirty="0" smtClean="0"/>
              <a:t>, </a:t>
            </a:r>
            <a:r>
              <a:rPr lang="ru-RU" b="1" dirty="0"/>
              <a:t>теплый </a:t>
            </a:r>
            <a:r>
              <a:rPr lang="ru-RU" b="1" dirty="0" smtClean="0"/>
              <a:t>в…ч…рок</a:t>
            </a:r>
            <a:r>
              <a:rPr lang="ru-RU" b="1" dirty="0"/>
              <a:t>(…, …) 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9" descr="nuNMyNa0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8292" y="404664"/>
            <a:ext cx="1440160" cy="1030292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картинки к уроку р.я\буратино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75856" y="4005064"/>
            <a:ext cx="1776830" cy="1776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0193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0661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Добра, тепла, солнца и </a:t>
            </a:r>
            <a:r>
              <a:rPr lang="ru-RU" b="1" dirty="0" smtClean="0">
                <a:solidFill>
                  <a:srgbClr val="FF0000"/>
                </a:solidFill>
              </a:rPr>
              <a:t>радости!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5589240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Хорошего настроения на весь день!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" name="Picture 2" descr="C:\Documents and Settings\User\Рабочий стол\Картинки у уроку\солнышко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3309" y="1196752"/>
            <a:ext cx="5688632" cy="4266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1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7776864" cy="543346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Белая </a:t>
            </a:r>
            <a:r>
              <a:rPr lang="ru-RU" b="1" dirty="0" smtClean="0">
                <a:solidFill>
                  <a:srgbClr val="0000FF"/>
                </a:solidFill>
              </a:rPr>
              <a:t>п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л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са(полосы, полоска),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с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к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линая (сокол, соколик) </a:t>
            </a:r>
            <a:r>
              <a:rPr lang="ru-RU" b="1" dirty="0">
                <a:solidFill>
                  <a:srgbClr val="0000FF"/>
                </a:solidFill>
              </a:rPr>
              <a:t>охота, </a:t>
            </a:r>
            <a:endParaRPr lang="ru-RU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м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л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дой (молод, молоденький) </a:t>
            </a:r>
            <a:r>
              <a:rPr lang="ru-RU" b="1" dirty="0">
                <a:solidFill>
                  <a:srgbClr val="0000FF"/>
                </a:solidFill>
              </a:rPr>
              <a:t>месяц, </a:t>
            </a:r>
            <a:endParaRPr lang="ru-RU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спелый к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л</a:t>
            </a:r>
            <a:r>
              <a:rPr lang="ru-RU" b="1" u="sng" dirty="0" smtClean="0">
                <a:solidFill>
                  <a:srgbClr val="0000FF"/>
                </a:solidFill>
              </a:rPr>
              <a:t>о</a:t>
            </a:r>
            <a:r>
              <a:rPr lang="ru-RU" b="1" dirty="0" smtClean="0">
                <a:solidFill>
                  <a:srgbClr val="0000FF"/>
                </a:solidFill>
              </a:rPr>
              <a:t>сок(колос, колосья),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теплый в</a:t>
            </a:r>
            <a:r>
              <a:rPr lang="ru-RU" b="1" u="sng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ч</a:t>
            </a:r>
            <a:r>
              <a:rPr lang="ru-RU" b="1" u="sng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0000FF"/>
                </a:solidFill>
              </a:rPr>
              <a:t>рок(вечер, вечерний).</a:t>
            </a:r>
          </a:p>
          <a:p>
            <a:pPr marL="0" indent="0"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625316" y="620688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190528" y="621618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148064" y="63144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639161" y="1264613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853396" y="1196752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516598" y="1235410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691680" y="1700808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650661" y="1845433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432767" y="1825453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417625" y="300915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629232" y="2141623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875055" y="2467937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3633720" y="2467937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324989" y="2394154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983067" y="3009156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3737244" y="3061731"/>
            <a:ext cx="108012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rot="13312970" flipV="1">
            <a:off x="1548903" y="736618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Дуга 35"/>
          <p:cNvSpPr/>
          <p:nvPr/>
        </p:nvSpPr>
        <p:spPr>
          <a:xfrm rot="13312970" flipV="1">
            <a:off x="2865082" y="778520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Дуга 44"/>
          <p:cNvSpPr/>
          <p:nvPr/>
        </p:nvSpPr>
        <p:spPr>
          <a:xfrm rot="13312970" flipV="1">
            <a:off x="3638486" y="1182722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6" name="Дуга 45"/>
          <p:cNvSpPr/>
          <p:nvPr/>
        </p:nvSpPr>
        <p:spPr>
          <a:xfrm rot="13312970" flipV="1">
            <a:off x="2512709" y="1230095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Дуга 46"/>
          <p:cNvSpPr/>
          <p:nvPr/>
        </p:nvSpPr>
        <p:spPr>
          <a:xfrm rot="13312970" flipV="1">
            <a:off x="1930762" y="3036295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8" name="Дуга 47"/>
          <p:cNvSpPr/>
          <p:nvPr/>
        </p:nvSpPr>
        <p:spPr>
          <a:xfrm rot="13312970" flipV="1">
            <a:off x="3362411" y="2468054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9" name="Дуга 48"/>
          <p:cNvSpPr/>
          <p:nvPr/>
        </p:nvSpPr>
        <p:spPr>
          <a:xfrm rot="13312970" flipV="1">
            <a:off x="4582052" y="2498536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0" name="Дуга 49"/>
          <p:cNvSpPr/>
          <p:nvPr/>
        </p:nvSpPr>
        <p:spPr>
          <a:xfrm rot="13312970" flipV="1">
            <a:off x="4364912" y="692409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Дуга 50"/>
          <p:cNvSpPr/>
          <p:nvPr/>
        </p:nvSpPr>
        <p:spPr>
          <a:xfrm rot="13312970" flipV="1">
            <a:off x="4688739" y="3036293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Дуга 51"/>
          <p:cNvSpPr/>
          <p:nvPr/>
        </p:nvSpPr>
        <p:spPr>
          <a:xfrm rot="13312970" flipV="1">
            <a:off x="3459834" y="3036291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3" name="Дуга 52"/>
          <p:cNvSpPr/>
          <p:nvPr/>
        </p:nvSpPr>
        <p:spPr>
          <a:xfrm rot="13312970" flipV="1">
            <a:off x="1795140" y="2517028"/>
            <a:ext cx="1132022" cy="913780"/>
          </a:xfrm>
          <a:prstGeom prst="arc">
            <a:avLst>
              <a:gd name="adj1" fmla="val 15535848"/>
              <a:gd name="adj2" fmla="val 96170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4" name="Дуга 53"/>
          <p:cNvSpPr/>
          <p:nvPr/>
        </p:nvSpPr>
        <p:spPr>
          <a:xfrm rot="13312970" flipV="1">
            <a:off x="1947482" y="1951684"/>
            <a:ext cx="1690771" cy="1432907"/>
          </a:xfrm>
          <a:prstGeom prst="arc">
            <a:avLst>
              <a:gd name="adj1" fmla="val 16544614"/>
              <a:gd name="adj2" fmla="val 41722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Дуга 54"/>
          <p:cNvSpPr/>
          <p:nvPr/>
        </p:nvSpPr>
        <p:spPr>
          <a:xfrm rot="13312970" flipV="1">
            <a:off x="3464529" y="1904721"/>
            <a:ext cx="1690771" cy="1432907"/>
          </a:xfrm>
          <a:prstGeom prst="arc">
            <a:avLst>
              <a:gd name="adj1" fmla="val 16544614"/>
              <a:gd name="adj2" fmla="val 41722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Дуга 55"/>
          <p:cNvSpPr/>
          <p:nvPr/>
        </p:nvSpPr>
        <p:spPr>
          <a:xfrm rot="13312970" flipV="1">
            <a:off x="262325" y="1920263"/>
            <a:ext cx="1690771" cy="1432907"/>
          </a:xfrm>
          <a:prstGeom prst="arc">
            <a:avLst>
              <a:gd name="adj1" fmla="val 16544614"/>
              <a:gd name="adj2" fmla="val 41722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Дуга 56"/>
          <p:cNvSpPr/>
          <p:nvPr/>
        </p:nvSpPr>
        <p:spPr>
          <a:xfrm rot="13312970" flipV="1">
            <a:off x="161818" y="1302919"/>
            <a:ext cx="1690771" cy="1432907"/>
          </a:xfrm>
          <a:prstGeom prst="arc">
            <a:avLst>
              <a:gd name="adj1" fmla="val 16544614"/>
              <a:gd name="adj2" fmla="val 2120791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087577" y="1174585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087577" y="1264613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037019" y="1149299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037019" y="1222368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727382" y="1700808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719167" y="1808820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342757" y="1726816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348304" y="1808820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21471" y="2334037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524647" y="2411517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250377" y="3024237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669207" y="3516379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687726" y="3628358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316957" y="3493185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289301" y="3624168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331627" y="2334037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340762" y="2405020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557224" y="2924944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570534" y="2990601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230242" y="2924944"/>
            <a:ext cx="1800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D:\Ирина\анимация\картинки1\cute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29" y="3933056"/>
            <a:ext cx="3032595" cy="198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«Редакторы»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560840" cy="4785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Утро.</a:t>
            </a:r>
            <a:endParaRPr lang="ru-RU" b="1" dirty="0"/>
          </a:p>
          <a:p>
            <a:pPr marL="0" indent="0" algn="just"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Бабушка </a:t>
            </a:r>
            <a:r>
              <a:rPr lang="ru-RU" b="1" dirty="0"/>
              <a:t>разбудила меня рано утром. Деревня еще тихо </a:t>
            </a:r>
            <a:r>
              <a:rPr lang="ru-RU" b="1" dirty="0" err="1"/>
              <a:t>спола</a:t>
            </a:r>
            <a:r>
              <a:rPr lang="ru-RU" b="1" dirty="0"/>
              <a:t>. Над </a:t>
            </a:r>
            <a:r>
              <a:rPr lang="ru-RU" b="1" dirty="0" err="1"/>
              <a:t>рикой</a:t>
            </a:r>
            <a:r>
              <a:rPr lang="ru-RU" b="1" dirty="0"/>
              <a:t> </a:t>
            </a:r>
            <a:r>
              <a:rPr lang="ru-RU" b="1" dirty="0" err="1"/>
              <a:t>стилился</a:t>
            </a:r>
            <a:r>
              <a:rPr lang="ru-RU" b="1" dirty="0"/>
              <a:t> туман. </a:t>
            </a:r>
            <a:r>
              <a:rPr lang="ru-RU" b="1" dirty="0" err="1"/>
              <a:t>Трова</a:t>
            </a:r>
            <a:r>
              <a:rPr lang="ru-RU" b="1" dirty="0"/>
              <a:t> от него была мокрая. Мы </a:t>
            </a:r>
            <a:r>
              <a:rPr lang="ru-RU" b="1" dirty="0" err="1"/>
              <a:t>спишили</a:t>
            </a:r>
            <a:r>
              <a:rPr lang="ru-RU" b="1" dirty="0"/>
              <a:t> навстречу солнцу. Под </a:t>
            </a:r>
            <a:r>
              <a:rPr lang="ru-RU" b="1" dirty="0" err="1"/>
              <a:t>нагами</a:t>
            </a:r>
            <a:r>
              <a:rPr lang="ru-RU" b="1" dirty="0"/>
              <a:t> шуршала мелкая пушистая травка. В ней </a:t>
            </a:r>
            <a:r>
              <a:rPr lang="ru-RU" b="1" dirty="0" err="1"/>
              <a:t>жилтели</a:t>
            </a:r>
            <a:r>
              <a:rPr lang="ru-RU" b="1" dirty="0"/>
              <a:t> шляпки маслят и </a:t>
            </a:r>
            <a:r>
              <a:rPr lang="ru-RU" b="1" dirty="0" err="1"/>
              <a:t>кроснели</a:t>
            </a:r>
            <a:r>
              <a:rPr lang="ru-RU" b="1" dirty="0"/>
              <a:t> рыхлые сыроежки. В </a:t>
            </a:r>
            <a:r>
              <a:rPr lang="ru-RU" b="1" dirty="0" err="1"/>
              <a:t>расистой</a:t>
            </a:r>
            <a:r>
              <a:rPr lang="ru-RU" b="1" dirty="0"/>
              <a:t> </a:t>
            </a:r>
            <a:r>
              <a:rPr lang="ru-RU" b="1" dirty="0" err="1"/>
              <a:t>трове</a:t>
            </a:r>
            <a:r>
              <a:rPr lang="ru-RU" b="1" dirty="0"/>
              <a:t> загорелись от солнца </a:t>
            </a:r>
            <a:r>
              <a:rPr lang="ru-RU" b="1" dirty="0" err="1"/>
              <a:t>оганьки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5" name="Рисунок 2" descr="книга и карандаш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2016223" cy="171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User\Рабочий стол\Картинки у уроку\работа в группе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16216" y="399367"/>
            <a:ext cx="1944216" cy="1579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2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7776864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Утро.</a:t>
            </a:r>
          </a:p>
          <a:p>
            <a:pPr marL="0" indent="0" algn="just">
              <a:buNone/>
            </a:pPr>
            <a:r>
              <a:rPr lang="ru-RU" dirty="0"/>
              <a:t>        Бабушка разбудила меня рано утром. Деревня еще тихо </a:t>
            </a:r>
            <a:r>
              <a:rPr lang="ru-RU" b="1" dirty="0" smtClean="0"/>
              <a:t>сп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ла</a:t>
            </a:r>
            <a:r>
              <a:rPr lang="ru-RU" dirty="0"/>
              <a:t>. Над </a:t>
            </a:r>
            <a:r>
              <a:rPr lang="ru-RU" b="1" dirty="0" smtClean="0"/>
              <a:t>р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кой ст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лился</a:t>
            </a:r>
            <a:r>
              <a:rPr lang="ru-RU" dirty="0" smtClean="0"/>
              <a:t> </a:t>
            </a:r>
            <a:r>
              <a:rPr lang="ru-RU" dirty="0"/>
              <a:t>туман. </a:t>
            </a:r>
            <a:r>
              <a:rPr lang="ru-RU" b="1" dirty="0" smtClean="0"/>
              <a:t>Тр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ва</a:t>
            </a:r>
            <a:r>
              <a:rPr lang="ru-RU" dirty="0" smtClean="0"/>
              <a:t> </a:t>
            </a:r>
            <a:r>
              <a:rPr lang="ru-RU" dirty="0"/>
              <a:t>от него была мокрая. Мы</a:t>
            </a:r>
            <a:r>
              <a:rPr lang="ru-RU" b="1" dirty="0"/>
              <a:t> </a:t>
            </a:r>
            <a:r>
              <a:rPr lang="ru-RU" b="1" dirty="0" smtClean="0"/>
              <a:t>сп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шили</a:t>
            </a:r>
            <a:r>
              <a:rPr lang="ru-RU" dirty="0" smtClean="0"/>
              <a:t> </a:t>
            </a:r>
            <a:r>
              <a:rPr lang="ru-RU" dirty="0"/>
              <a:t>навстречу солнцу. Под </a:t>
            </a:r>
            <a:r>
              <a:rPr lang="ru-RU" b="1" dirty="0" smtClean="0"/>
              <a:t>н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гам</a:t>
            </a:r>
            <a:r>
              <a:rPr lang="ru-RU" dirty="0" smtClean="0"/>
              <a:t>и </a:t>
            </a:r>
            <a:r>
              <a:rPr lang="ru-RU" dirty="0"/>
              <a:t>шуршала мелкая </a:t>
            </a:r>
            <a:r>
              <a:rPr lang="ru-RU" b="1" dirty="0"/>
              <a:t>пушистая </a:t>
            </a:r>
            <a:r>
              <a:rPr lang="ru-RU" dirty="0"/>
              <a:t>травка. В ней </a:t>
            </a:r>
            <a:r>
              <a:rPr lang="ru-RU" b="1" dirty="0" smtClean="0"/>
              <a:t>ж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лтели</a:t>
            </a:r>
            <a:r>
              <a:rPr lang="ru-RU" dirty="0" smtClean="0"/>
              <a:t> </a:t>
            </a:r>
            <a:r>
              <a:rPr lang="ru-RU" dirty="0"/>
              <a:t>шляпки маслят и </a:t>
            </a:r>
            <a:r>
              <a:rPr lang="ru-RU" b="1" dirty="0" smtClean="0"/>
              <a:t>кр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снели</a:t>
            </a:r>
            <a:r>
              <a:rPr lang="ru-RU" dirty="0" smtClean="0"/>
              <a:t> </a:t>
            </a:r>
            <a:r>
              <a:rPr lang="ru-RU" dirty="0"/>
              <a:t>рыхлые сыроежки. В </a:t>
            </a:r>
            <a:r>
              <a:rPr lang="ru-RU" b="1" dirty="0" smtClean="0"/>
              <a:t>р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систой тр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r>
              <a:rPr lang="ru-RU" b="1" dirty="0" smtClean="0"/>
              <a:t>ве</a:t>
            </a:r>
            <a:r>
              <a:rPr lang="ru-RU" dirty="0" smtClean="0"/>
              <a:t> </a:t>
            </a:r>
            <a:r>
              <a:rPr lang="ru-RU" dirty="0"/>
              <a:t>загорелись от солнца </a:t>
            </a:r>
            <a:r>
              <a:rPr lang="ru-RU" b="1" dirty="0" smtClean="0"/>
              <a:t>ог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/>
              <a:t>ньки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0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«Выбирай-ка»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/>
              <a:t>м(е, и)ста             </a:t>
            </a:r>
            <a:r>
              <a:rPr lang="ru-RU" sz="2800" b="1" dirty="0" smtClean="0"/>
              <a:t>   к(</a:t>
            </a:r>
            <a:r>
              <a:rPr lang="ru-RU" sz="2800" b="1" dirty="0" err="1" smtClean="0"/>
              <a:t>о,а</a:t>
            </a:r>
            <a:r>
              <a:rPr lang="ru-RU" sz="2800" b="1" dirty="0" smtClean="0"/>
              <a:t>)</a:t>
            </a:r>
            <a:r>
              <a:rPr lang="ru-RU" sz="2800" b="1" dirty="0" err="1" smtClean="0"/>
              <a:t>тята</a:t>
            </a:r>
            <a:r>
              <a:rPr lang="ru-RU" sz="2800" b="1" dirty="0" smtClean="0"/>
              <a:t>                     </a:t>
            </a:r>
            <a:r>
              <a:rPr lang="ru-RU" sz="2800" b="1" dirty="0" err="1"/>
              <a:t>пр</a:t>
            </a:r>
            <a:r>
              <a:rPr lang="ru-RU" sz="2800" b="1" dirty="0"/>
              <a:t>(и, я)</a:t>
            </a:r>
            <a:r>
              <a:rPr lang="ru-RU" sz="2800" b="1" dirty="0" err="1"/>
              <a:t>мые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err="1"/>
              <a:t>сл</a:t>
            </a:r>
            <a:r>
              <a:rPr lang="ru-RU" sz="2800" b="1" dirty="0"/>
              <a:t>(</a:t>
            </a:r>
            <a:r>
              <a:rPr lang="ru-RU" sz="2800" b="1" dirty="0" err="1"/>
              <a:t>и,е</a:t>
            </a:r>
            <a:r>
              <a:rPr lang="ru-RU" sz="2800" b="1" dirty="0"/>
              <a:t>)</a:t>
            </a:r>
            <a:r>
              <a:rPr lang="ru-RU" sz="2800" b="1" dirty="0" err="1"/>
              <a:t>ды</a:t>
            </a:r>
            <a:r>
              <a:rPr lang="ru-RU" sz="2800" b="1" dirty="0"/>
              <a:t>              </a:t>
            </a:r>
            <a:r>
              <a:rPr lang="ru-RU" sz="2800" b="1" dirty="0" smtClean="0"/>
              <a:t>   в(</a:t>
            </a:r>
            <a:r>
              <a:rPr lang="ru-RU" sz="2800" b="1" dirty="0" err="1" smtClean="0"/>
              <a:t>и,я</a:t>
            </a:r>
            <a:r>
              <a:rPr lang="ru-RU" sz="2800" b="1" dirty="0" smtClean="0"/>
              <a:t>)</a:t>
            </a:r>
            <a:r>
              <a:rPr lang="ru-RU" sz="2800" b="1" dirty="0" err="1" smtClean="0"/>
              <a:t>жу</a:t>
            </a:r>
            <a:r>
              <a:rPr lang="ru-RU" sz="2800" b="1" dirty="0" smtClean="0"/>
              <a:t>                       р(</a:t>
            </a:r>
            <a:r>
              <a:rPr lang="ru-RU" sz="2800" b="1" dirty="0" err="1" smtClean="0"/>
              <a:t>о,а</a:t>
            </a:r>
            <a:r>
              <a:rPr lang="ru-RU" sz="2800" b="1" dirty="0" smtClean="0"/>
              <a:t>)</a:t>
            </a:r>
            <a:r>
              <a:rPr lang="ru-RU" sz="2800" b="1" dirty="0" err="1" smtClean="0"/>
              <a:t>синка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л(</a:t>
            </a:r>
            <a:r>
              <a:rPr lang="ru-RU" sz="2800" b="1" dirty="0" err="1"/>
              <a:t>а,о</a:t>
            </a:r>
            <a:r>
              <a:rPr lang="ru-RU" sz="2800" b="1" dirty="0"/>
              <a:t>)вить             </a:t>
            </a:r>
            <a:r>
              <a:rPr lang="ru-RU" sz="2800" b="1" dirty="0" smtClean="0"/>
              <a:t>   </a:t>
            </a:r>
            <a:r>
              <a:rPr lang="ru-RU" sz="2800" b="1" dirty="0" err="1" smtClean="0"/>
              <a:t>кр</a:t>
            </a:r>
            <a:r>
              <a:rPr lang="ru-RU" sz="2800" b="1" dirty="0" smtClean="0"/>
              <a:t>(</a:t>
            </a:r>
            <a:r>
              <a:rPr lang="ru-RU" sz="2800" b="1" dirty="0" err="1" smtClean="0"/>
              <a:t>а,о</a:t>
            </a:r>
            <a:r>
              <a:rPr lang="ru-RU" sz="2800" b="1" dirty="0" smtClean="0"/>
              <a:t>)ты                      м(</a:t>
            </a:r>
            <a:r>
              <a:rPr lang="ru-RU" sz="2800" b="1" dirty="0" err="1" smtClean="0"/>
              <a:t>и,е</a:t>
            </a:r>
            <a:r>
              <a:rPr lang="ru-RU" sz="2800" b="1" dirty="0" smtClean="0"/>
              <a:t>)док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err="1"/>
              <a:t>кр</a:t>
            </a:r>
            <a:r>
              <a:rPr lang="ru-RU" sz="2800" b="1" dirty="0"/>
              <a:t>(</a:t>
            </a:r>
            <a:r>
              <a:rPr lang="ru-RU" sz="2800" b="1" dirty="0" err="1"/>
              <a:t>и,е</a:t>
            </a:r>
            <a:r>
              <a:rPr lang="ru-RU" sz="2800" b="1" dirty="0"/>
              <a:t>)чат             </a:t>
            </a:r>
            <a:r>
              <a:rPr lang="ru-RU" sz="2800" b="1" dirty="0" smtClean="0"/>
              <a:t>   </a:t>
            </a:r>
            <a:r>
              <a:rPr lang="ru-RU" sz="2800" b="1" dirty="0" err="1" smtClean="0"/>
              <a:t>зв</a:t>
            </a:r>
            <a:r>
              <a:rPr lang="ru-RU" sz="2800" b="1" dirty="0" smtClean="0"/>
              <a:t>(</a:t>
            </a:r>
            <a:r>
              <a:rPr lang="ru-RU" sz="2800" b="1" dirty="0" err="1" smtClean="0"/>
              <a:t>е,и</a:t>
            </a:r>
            <a:r>
              <a:rPr lang="ru-RU" sz="2800" b="1" dirty="0" smtClean="0"/>
              <a:t>)рюшки              </a:t>
            </a:r>
            <a:r>
              <a:rPr lang="ru-RU" sz="2800" b="1" dirty="0" err="1" smtClean="0"/>
              <a:t>скв</a:t>
            </a:r>
            <a:r>
              <a:rPr lang="ru-RU" sz="2800" b="1" dirty="0" smtClean="0"/>
              <a:t>(</a:t>
            </a:r>
            <a:r>
              <a:rPr lang="ru-RU" sz="2800" b="1" dirty="0" err="1" smtClean="0"/>
              <a:t>а,о</a:t>
            </a:r>
            <a:r>
              <a:rPr lang="ru-RU" sz="2800" b="1" dirty="0" smtClean="0"/>
              <a:t>)</a:t>
            </a:r>
            <a:r>
              <a:rPr lang="ru-RU" sz="2800" b="1" dirty="0" err="1" smtClean="0"/>
              <a:t>рец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л(</a:t>
            </a:r>
            <a:r>
              <a:rPr lang="ru-RU" sz="2800" b="1" dirty="0" err="1"/>
              <a:t>е,и</a:t>
            </a:r>
            <a:r>
              <a:rPr lang="ru-RU" sz="2800" b="1" dirty="0"/>
              <a:t>)</a:t>
            </a:r>
            <a:r>
              <a:rPr lang="ru-RU" sz="2800" b="1" dirty="0" err="1"/>
              <a:t>дяная</a:t>
            </a:r>
            <a:r>
              <a:rPr lang="ru-RU" sz="2800" b="1" dirty="0"/>
              <a:t>           </a:t>
            </a:r>
            <a:r>
              <a:rPr lang="ru-RU" sz="2800" b="1" dirty="0" smtClean="0"/>
              <a:t> л(</a:t>
            </a:r>
            <a:r>
              <a:rPr lang="ru-RU" sz="2800" b="1" dirty="0" err="1" smtClean="0"/>
              <a:t>и,е</a:t>
            </a:r>
            <a:r>
              <a:rPr lang="ru-RU" sz="2800" b="1" dirty="0" smtClean="0"/>
              <a:t>)тает                      в(</a:t>
            </a:r>
            <a:r>
              <a:rPr lang="ru-RU" sz="2800" b="1" dirty="0" err="1" smtClean="0"/>
              <a:t>е,и</a:t>
            </a:r>
            <a:r>
              <a:rPr lang="ru-RU" sz="2800" b="1" dirty="0" smtClean="0"/>
              <a:t>)</a:t>
            </a:r>
            <a:r>
              <a:rPr lang="ru-RU" sz="2800" b="1" dirty="0" err="1" smtClean="0"/>
              <a:t>сной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err="1"/>
              <a:t>вып</a:t>
            </a:r>
            <a:r>
              <a:rPr lang="ru-RU" sz="2800" b="1" dirty="0"/>
              <a:t>(</a:t>
            </a:r>
            <a:r>
              <a:rPr lang="ru-RU" sz="2800" b="1" dirty="0" err="1"/>
              <a:t>о,а</a:t>
            </a:r>
            <a:r>
              <a:rPr lang="ru-RU" sz="2800" b="1" dirty="0"/>
              <a:t>)</a:t>
            </a:r>
            <a:r>
              <a:rPr lang="ru-RU" sz="2800" b="1" dirty="0" err="1"/>
              <a:t>лзли</a:t>
            </a:r>
            <a:r>
              <a:rPr lang="ru-RU" sz="2800" b="1" dirty="0"/>
              <a:t>         </a:t>
            </a:r>
            <a:r>
              <a:rPr lang="ru-RU" sz="2800" b="1" dirty="0" smtClean="0"/>
              <a:t> б(</a:t>
            </a:r>
            <a:r>
              <a:rPr lang="ru-RU" sz="2800" b="1" dirty="0" err="1" smtClean="0"/>
              <a:t>а,о</a:t>
            </a:r>
            <a:r>
              <a:rPr lang="ru-RU" sz="2800" b="1" dirty="0" smtClean="0"/>
              <a:t>)</a:t>
            </a:r>
            <a:r>
              <a:rPr lang="ru-RU" sz="2800" b="1" dirty="0" err="1" smtClean="0"/>
              <a:t>льшой</a:t>
            </a:r>
            <a:r>
              <a:rPr lang="ru-RU" sz="2800" b="1" dirty="0" smtClean="0"/>
              <a:t>                 м(</a:t>
            </a:r>
            <a:r>
              <a:rPr lang="ru-RU" sz="2800" b="1" dirty="0" err="1" smtClean="0"/>
              <a:t>а,о</a:t>
            </a:r>
            <a:r>
              <a:rPr lang="ru-RU" sz="2800" b="1" dirty="0" smtClean="0"/>
              <a:t>)</a:t>
            </a:r>
            <a:r>
              <a:rPr lang="ru-RU" sz="2800" b="1" dirty="0" err="1" smtClean="0"/>
              <a:t>лчит</a:t>
            </a:r>
            <a:endParaRPr lang="ru-RU" sz="2800" b="1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C:\Documents and Settings\User\Рабочий стол\Картинки у уроку\работа в группе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3848" y="4077072"/>
            <a:ext cx="2592288" cy="2105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171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       «Секрет-ответ»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632848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1.В </a:t>
            </a:r>
            <a:r>
              <a:rPr lang="ru-RU" b="1" dirty="0">
                <a:solidFill>
                  <a:srgbClr val="0070C0"/>
                </a:solidFill>
              </a:rPr>
              <a:t>каком слове есть безударная гласная в корне? </a:t>
            </a:r>
          </a:p>
          <a:p>
            <a:pPr marL="0" indent="0">
              <a:buNone/>
            </a:pPr>
            <a:r>
              <a:rPr lang="ru-RU" dirty="0" smtClean="0"/>
              <a:t>   1</a:t>
            </a:r>
            <a:r>
              <a:rPr lang="ru-RU" dirty="0"/>
              <a:t>) стёклышко</a:t>
            </a:r>
            <a:br>
              <a:rPr lang="ru-RU" dirty="0"/>
            </a:br>
            <a:r>
              <a:rPr lang="ru-RU" dirty="0" smtClean="0"/>
              <a:t>   2</a:t>
            </a:r>
            <a:r>
              <a:rPr lang="ru-RU" dirty="0"/>
              <a:t>) кормушка</a:t>
            </a:r>
            <a:br>
              <a:rPr lang="ru-RU" dirty="0"/>
            </a:br>
            <a:r>
              <a:rPr lang="ru-RU" dirty="0" smtClean="0"/>
              <a:t>   3</a:t>
            </a:r>
            <a:r>
              <a:rPr lang="ru-RU" dirty="0"/>
              <a:t>) сладкий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2</a:t>
            </a:r>
            <a:r>
              <a:rPr lang="ru-RU" b="1" dirty="0">
                <a:solidFill>
                  <a:srgbClr val="0070C0"/>
                </a:solidFill>
              </a:rPr>
              <a:t>. В каком слове две безударные гласные?</a:t>
            </a:r>
          </a:p>
          <a:p>
            <a:pPr marL="0" indent="0">
              <a:buNone/>
            </a:pPr>
            <a:r>
              <a:rPr lang="ru-RU" dirty="0" smtClean="0"/>
              <a:t>   1</a:t>
            </a:r>
            <a:r>
              <a:rPr lang="ru-RU" dirty="0"/>
              <a:t>) зеленеть</a:t>
            </a:r>
            <a:br>
              <a:rPr lang="ru-RU" dirty="0"/>
            </a:br>
            <a:r>
              <a:rPr lang="ru-RU" dirty="0" smtClean="0"/>
              <a:t>   2</a:t>
            </a:r>
            <a:r>
              <a:rPr lang="ru-RU" dirty="0"/>
              <a:t>) осень</a:t>
            </a:r>
            <a:br>
              <a:rPr lang="ru-RU" dirty="0"/>
            </a:br>
            <a:r>
              <a:rPr lang="ru-RU" dirty="0" smtClean="0"/>
              <a:t>   3</a:t>
            </a:r>
            <a:r>
              <a:rPr lang="ru-RU" dirty="0"/>
              <a:t>) </a:t>
            </a:r>
            <a:r>
              <a:rPr lang="ru-RU" dirty="0" smtClean="0"/>
              <a:t>травинка</a:t>
            </a:r>
            <a:endParaRPr lang="ru-RU" dirty="0"/>
          </a:p>
        </p:txBody>
      </p:sp>
      <p:pic>
        <p:nvPicPr>
          <p:cNvPr id="5" name="Picture 2" descr="C:\Documents and Settings\User\Рабочий стол\цифры 12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64088" y="1772816"/>
            <a:ext cx="2830251" cy="2039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1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4600" b="1" dirty="0" smtClean="0">
                <a:solidFill>
                  <a:srgbClr val="0070C0"/>
                </a:solidFill>
              </a:rPr>
              <a:t>3</a:t>
            </a:r>
            <a:r>
              <a:rPr lang="ru-RU" sz="4600" b="1" dirty="0">
                <a:solidFill>
                  <a:srgbClr val="0070C0"/>
                </a:solidFill>
              </a:rPr>
              <a:t>. Под какой цифрой проверочное слово для слова “кленовый”</a:t>
            </a:r>
          </a:p>
          <a:p>
            <a:pPr marL="0" indent="0">
              <a:buNone/>
            </a:pPr>
            <a:r>
              <a:rPr lang="ru-RU" sz="4600" dirty="0" smtClean="0"/>
              <a:t>   1</a:t>
            </a:r>
            <a:r>
              <a:rPr lang="ru-RU" sz="4600" dirty="0"/>
              <a:t>) кленовая</a:t>
            </a:r>
            <a:br>
              <a:rPr lang="ru-RU" sz="4600" dirty="0"/>
            </a:br>
            <a:r>
              <a:rPr lang="ru-RU" sz="4600" dirty="0" smtClean="0"/>
              <a:t>   2</a:t>
            </a:r>
            <a:r>
              <a:rPr lang="ru-RU" sz="4600" dirty="0"/>
              <a:t>) клиника</a:t>
            </a:r>
            <a:br>
              <a:rPr lang="ru-RU" sz="4600" dirty="0"/>
            </a:br>
            <a:r>
              <a:rPr lang="ru-RU" sz="4600" dirty="0" smtClean="0"/>
              <a:t>   3</a:t>
            </a:r>
            <a:r>
              <a:rPr lang="ru-RU" sz="4600" dirty="0"/>
              <a:t>) клёны</a:t>
            </a:r>
          </a:p>
          <a:p>
            <a:pPr marL="0" indent="0">
              <a:buNone/>
            </a:pPr>
            <a:endParaRPr lang="ru-RU" sz="4600" dirty="0"/>
          </a:p>
          <a:p>
            <a:pPr marL="0" indent="0">
              <a:buNone/>
            </a:pPr>
            <a:r>
              <a:rPr lang="ru-RU" sz="4600" dirty="0" smtClean="0">
                <a:solidFill>
                  <a:srgbClr val="0070C0"/>
                </a:solidFill>
              </a:rPr>
              <a:t>  </a:t>
            </a:r>
            <a:r>
              <a:rPr lang="ru-RU" sz="4600" b="1" dirty="0" smtClean="0">
                <a:solidFill>
                  <a:srgbClr val="0070C0"/>
                </a:solidFill>
              </a:rPr>
              <a:t>4</a:t>
            </a:r>
            <a:r>
              <a:rPr lang="ru-RU" sz="4600" b="1" dirty="0">
                <a:solidFill>
                  <a:srgbClr val="0070C0"/>
                </a:solidFill>
              </a:rPr>
              <a:t>. В какой строчке во всех словах пропущена буква “О”:</a:t>
            </a:r>
          </a:p>
          <a:p>
            <a:pPr marL="0" indent="0">
              <a:buNone/>
            </a:pPr>
            <a:r>
              <a:rPr lang="ru-RU" sz="4600" dirty="0" smtClean="0"/>
              <a:t>     1) </a:t>
            </a:r>
            <a:r>
              <a:rPr lang="ru-RU" sz="4600" dirty="0"/>
              <a:t>В. </a:t>
            </a:r>
            <a:r>
              <a:rPr lang="ru-RU" sz="4600" dirty="0" err="1"/>
              <a:t>лчата</a:t>
            </a:r>
            <a:r>
              <a:rPr lang="ru-RU" sz="4600" dirty="0"/>
              <a:t>, г. </a:t>
            </a:r>
            <a:r>
              <a:rPr lang="ru-RU" sz="4600" dirty="0" err="1"/>
              <a:t>лчата</a:t>
            </a:r>
            <a:r>
              <a:rPr lang="ru-RU" sz="4600" dirty="0"/>
              <a:t>, з. </a:t>
            </a:r>
            <a:r>
              <a:rPr lang="ru-RU" sz="4600" dirty="0" err="1"/>
              <a:t>йчата</a:t>
            </a:r>
            <a:r>
              <a:rPr lang="ru-RU" sz="4600" dirty="0"/>
              <a:t>, к. </a:t>
            </a:r>
            <a:r>
              <a:rPr lang="ru-RU" sz="4600" dirty="0" err="1"/>
              <a:t>злята</a:t>
            </a:r>
            <a:r>
              <a:rPr lang="ru-RU" sz="4600" dirty="0"/>
              <a:t>.</a:t>
            </a:r>
            <a:br>
              <a:rPr lang="ru-RU" sz="4600" dirty="0"/>
            </a:br>
            <a:r>
              <a:rPr lang="ru-RU" sz="4600" dirty="0" smtClean="0"/>
              <a:t>     2) </a:t>
            </a:r>
            <a:r>
              <a:rPr lang="ru-RU" sz="4600" dirty="0"/>
              <a:t>Р. </a:t>
            </a:r>
            <a:r>
              <a:rPr lang="ru-RU" sz="4600" dirty="0" err="1"/>
              <a:t>дник</a:t>
            </a:r>
            <a:r>
              <a:rPr lang="ru-RU" sz="4600" dirty="0"/>
              <a:t>, п. </a:t>
            </a:r>
            <a:r>
              <a:rPr lang="ru-RU" sz="4600" dirty="0" err="1"/>
              <a:t>рник</a:t>
            </a:r>
            <a:r>
              <a:rPr lang="ru-RU" sz="4600" dirty="0"/>
              <a:t>, н. </a:t>
            </a:r>
            <a:r>
              <a:rPr lang="ru-RU" sz="4600" dirty="0" err="1"/>
              <a:t>чник</a:t>
            </a:r>
            <a:r>
              <a:rPr lang="ru-RU" sz="4600" dirty="0"/>
              <a:t>, т. </a:t>
            </a:r>
            <a:r>
              <a:rPr lang="ru-RU" sz="4600" dirty="0" err="1"/>
              <a:t>йник</a:t>
            </a:r>
            <a:r>
              <a:rPr lang="ru-RU" sz="4600" dirty="0"/>
              <a:t>.</a:t>
            </a:r>
            <a:br>
              <a:rPr lang="ru-RU" sz="4600" dirty="0"/>
            </a:br>
            <a:r>
              <a:rPr lang="ru-RU" sz="4600" dirty="0" smtClean="0"/>
              <a:t>     3) </a:t>
            </a:r>
            <a:r>
              <a:rPr lang="ru-RU" sz="4600" dirty="0"/>
              <a:t>С. </a:t>
            </a:r>
            <a:r>
              <a:rPr lang="ru-RU" sz="4600" dirty="0" err="1"/>
              <a:t>сновый</a:t>
            </a:r>
            <a:r>
              <a:rPr lang="ru-RU" sz="4600" dirty="0"/>
              <a:t>, с. </a:t>
            </a:r>
            <a:r>
              <a:rPr lang="ru-RU" sz="4600" dirty="0" err="1"/>
              <a:t>лёный</a:t>
            </a:r>
            <a:r>
              <a:rPr lang="ru-RU" sz="4600" dirty="0"/>
              <a:t>, б. </a:t>
            </a:r>
            <a:r>
              <a:rPr lang="ru-RU" sz="4600" dirty="0" err="1"/>
              <a:t>льной</a:t>
            </a:r>
            <a:endParaRPr lang="ru-RU" sz="4600" dirty="0"/>
          </a:p>
          <a:p>
            <a:pPr marL="0" indent="0">
              <a:buNone/>
            </a:pPr>
            <a:r>
              <a:rPr lang="ru-RU" sz="4600" dirty="0"/>
              <a:t> </a:t>
            </a:r>
          </a:p>
          <a:p>
            <a:pPr marL="0" indent="0">
              <a:buNone/>
            </a:pPr>
            <a:r>
              <a:rPr lang="ru-RU" sz="4600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4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3"/>
            <a:ext cx="829126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5. Под какой цифрой указаны слова с непроверяемой безударной гласной?</a:t>
            </a:r>
          </a:p>
          <a:p>
            <a:pPr marL="0" indent="0">
              <a:buNone/>
            </a:pPr>
            <a:r>
              <a:rPr lang="ru-RU" dirty="0"/>
              <a:t>    1) ветер, сапог, одежда</a:t>
            </a:r>
            <a:br>
              <a:rPr lang="ru-RU" dirty="0"/>
            </a:br>
            <a:r>
              <a:rPr lang="ru-RU" dirty="0"/>
              <a:t>    2) осенние, дождливый, холодные;</a:t>
            </a:r>
            <a:br>
              <a:rPr lang="ru-RU" dirty="0"/>
            </a:br>
            <a:r>
              <a:rPr lang="ru-RU" dirty="0"/>
              <a:t>    3) покраснели, смастерили, </a:t>
            </a:r>
            <a:r>
              <a:rPr lang="ru-RU" dirty="0" smtClean="0"/>
              <a:t>слетелись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6.Буква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 пишется в слове:</a:t>
            </a:r>
          </a:p>
          <a:p>
            <a:pPr marL="514350" indent="-514350">
              <a:buAutoNum type="arabicParenR"/>
            </a:pPr>
            <a:r>
              <a:rPr lang="ru-RU" dirty="0" smtClean="0"/>
              <a:t> </a:t>
            </a:r>
            <a:r>
              <a:rPr lang="ru-RU" dirty="0" err="1" smtClean="0"/>
              <a:t>веч</a:t>
            </a:r>
            <a:r>
              <a:rPr lang="ru-RU" dirty="0" smtClean="0"/>
              <a:t>-рок </a:t>
            </a:r>
          </a:p>
          <a:p>
            <a:pPr marL="514350" indent="-514350">
              <a:buAutoNum type="arabicParenR"/>
            </a:pPr>
            <a:r>
              <a:rPr lang="ru-RU" dirty="0" err="1" smtClean="0"/>
              <a:t>леб-диный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вел-</a:t>
            </a:r>
            <a:r>
              <a:rPr lang="ru-RU" dirty="0" err="1" smtClean="0"/>
              <a:t>кан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55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632848" cy="5649491"/>
          </a:xfrm>
        </p:spPr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«Зелёные» </a:t>
            </a:r>
            <a:r>
              <a:rPr lang="ru-RU" b="1" i="1" dirty="0" smtClean="0"/>
              <a:t>-</a:t>
            </a:r>
            <a:r>
              <a:rPr lang="ru-RU" sz="2400" b="1" i="1" dirty="0" smtClean="0"/>
              <a:t>звукобуквенный анализ слова    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      НА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0000FF"/>
                </a:solidFill>
              </a:rPr>
              <a:t>СТЕКЛЕ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rgbClr val="FFFF00"/>
                </a:solidFill>
              </a:rPr>
              <a:t>«Жёлтые» </a:t>
            </a:r>
            <a:r>
              <a:rPr lang="ru-RU" b="1" dirty="0" smtClean="0"/>
              <a:t>-</a:t>
            </a:r>
            <a:r>
              <a:rPr lang="ru-RU" sz="2400" b="1" dirty="0" smtClean="0"/>
              <a:t>подобрать однокоренные слова к слову   </a:t>
            </a:r>
            <a:r>
              <a:rPr lang="ru-RU" sz="2400" b="1" dirty="0" smtClean="0">
                <a:solidFill>
                  <a:srgbClr val="0000FF"/>
                </a:solidFill>
              </a:rPr>
              <a:t>МОРОЗ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«Красные» </a:t>
            </a:r>
            <a:r>
              <a:rPr lang="ru-RU" b="1" dirty="0" smtClean="0"/>
              <a:t>-</a:t>
            </a:r>
            <a:r>
              <a:rPr lang="ru-RU" sz="2400" b="1" dirty="0" smtClean="0"/>
              <a:t>составить предложение, подчеркнуть        подлежащее и сказуемое.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НА, КРАСИВЫЕ,  НАРИСОВАЛ, ОКОННОМ, УЗОРЫ, СТЕКЛЕ, МОРОЗ.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92211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Я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48883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</a:t>
            </a:r>
            <a:r>
              <a:rPr lang="ru-RU" sz="4400" b="1" dirty="0" smtClean="0">
                <a:solidFill>
                  <a:srgbClr val="0000FF"/>
                </a:solidFill>
              </a:rPr>
              <a:t>узнал …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00FF"/>
                </a:solidFill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</a:rPr>
              <a:t>                            повторил…  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00FF"/>
                </a:solidFill>
              </a:rPr>
              <a:t>    запомнил….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00FF"/>
                </a:solidFill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</a:rPr>
              <a:t>                       смогу…</a:t>
            </a:r>
          </a:p>
          <a:p>
            <a:pPr marL="0" indent="0">
              <a:buNone/>
            </a:pPr>
            <a:r>
              <a:rPr lang="ru-RU" sz="4400" b="1" dirty="0">
                <a:solidFill>
                  <a:srgbClr val="0000FF"/>
                </a:solidFill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</a:rPr>
              <a:t>         похвалил бы себя за…</a:t>
            </a:r>
            <a:endParaRPr lang="ru-RU" sz="4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00FF"/>
                </a:solidFill>
              </a:rPr>
              <a:t>    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5" name="WordArt 36"/>
          <p:cNvSpPr>
            <a:spLocks noChangeArrowheads="1" noChangeShapeType="1" noTextEdit="1"/>
          </p:cNvSpPr>
          <p:nvPr/>
        </p:nvSpPr>
        <p:spPr bwMode="auto">
          <a:xfrm>
            <a:off x="6300788" y="3284538"/>
            <a:ext cx="504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36"/>
          <p:cNvSpPr>
            <a:spLocks noChangeArrowheads="1" noChangeShapeType="1" noTextEdit="1"/>
          </p:cNvSpPr>
          <p:nvPr/>
        </p:nvSpPr>
        <p:spPr bwMode="auto">
          <a:xfrm>
            <a:off x="6453188" y="3436938"/>
            <a:ext cx="504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9" descr="nuNMyNa0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637" y="404664"/>
            <a:ext cx="2315043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2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                                             Я </a:t>
            </a:r>
            <a:r>
              <a:rPr lang="ru-RU" b="1" dirty="0">
                <a:solidFill>
                  <a:srgbClr val="000099"/>
                </a:solidFill>
              </a:rPr>
              <a:t>отлично </a:t>
            </a:r>
            <a:r>
              <a:rPr lang="ru-RU" b="1" dirty="0" smtClean="0">
                <a:solidFill>
                  <a:srgbClr val="000099"/>
                </a:solidFill>
              </a:rPr>
              <a:t>работал,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                                              всё </a:t>
            </a:r>
            <a:r>
              <a:rPr lang="ru-RU" b="1" dirty="0">
                <a:solidFill>
                  <a:srgbClr val="000099"/>
                </a:solidFill>
              </a:rPr>
              <a:t>понял, 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                                    могу </a:t>
            </a:r>
            <a:r>
              <a:rPr lang="ru-RU" b="1" dirty="0">
                <a:solidFill>
                  <a:srgbClr val="000099"/>
                </a:solidFill>
              </a:rPr>
              <a:t>объяснить другим</a:t>
            </a:r>
            <a:endParaRPr lang="ru-RU" dirty="0">
              <a:solidFill>
                <a:srgbClr val="000099"/>
              </a:solidFill>
            </a:endParaRPr>
          </a:p>
          <a:p>
            <a:endParaRPr lang="ru-RU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           Я </a:t>
            </a:r>
            <a:r>
              <a:rPr lang="ru-RU" b="1" dirty="0">
                <a:solidFill>
                  <a:srgbClr val="000099"/>
                </a:solidFill>
              </a:rPr>
              <a:t>хорошо </a:t>
            </a:r>
            <a:r>
              <a:rPr lang="ru-RU" b="1" dirty="0" smtClean="0">
                <a:solidFill>
                  <a:srgbClr val="000099"/>
                </a:solidFill>
              </a:rPr>
              <a:t>                                                           Мне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       работал                                                           нужна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  и </a:t>
            </a:r>
            <a:r>
              <a:rPr lang="ru-RU" b="1" dirty="0">
                <a:solidFill>
                  <a:srgbClr val="000099"/>
                </a:solidFill>
              </a:rPr>
              <a:t>всё </a:t>
            </a:r>
            <a:r>
              <a:rPr lang="ru-RU" b="1" dirty="0" smtClean="0">
                <a:solidFill>
                  <a:srgbClr val="000099"/>
                </a:solidFill>
              </a:rPr>
              <a:t>понял                                                       помощ</a:t>
            </a:r>
            <a:r>
              <a:rPr lang="ru-RU" b="1" dirty="0">
                <a:solidFill>
                  <a:srgbClr val="000099"/>
                </a:solidFill>
              </a:rPr>
              <a:t>ь</a:t>
            </a: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                                                                          </a:t>
            </a:r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1059948" y="2780928"/>
            <a:ext cx="1428750" cy="1298575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3635896" y="332656"/>
            <a:ext cx="1428750" cy="1298575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869780" y="2782515"/>
            <a:ext cx="1357313" cy="1296988"/>
          </a:xfrm>
          <a:prstGeom prst="smileyFace">
            <a:avLst>
              <a:gd name="adj" fmla="val -22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20" rIns="91438" bIns="45720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Интеллектуальная игра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«ГРМТЙ»</a:t>
            </a:r>
          </a:p>
          <a:p>
            <a:endParaRPr lang="ru-RU" dirty="0"/>
          </a:p>
        </p:txBody>
      </p:sp>
      <p:pic>
        <p:nvPicPr>
          <p:cNvPr id="5" name="Picture 2" descr="D:\Ирина\анимация\картинки1\cute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74" y="2616004"/>
            <a:ext cx="4341006" cy="28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nuNMyNa0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274997" cy="1627535"/>
          </a:xfrm>
          <a:prstGeom prst="rect">
            <a:avLst/>
          </a:prstGeom>
          <a:noFill/>
        </p:spPr>
      </p:pic>
      <p:pic>
        <p:nvPicPr>
          <p:cNvPr id="7" name="Picture 2" descr="D:\Ирина\анимация\картинки1\cute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74" y="2768404"/>
            <a:ext cx="4341006" cy="28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Ирина\анимация\картинки1\cute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74" y="2920804"/>
            <a:ext cx="4341006" cy="28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015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I:\su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5515" y="332656"/>
            <a:ext cx="6441442" cy="5472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3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Домашнее задание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560840" cy="4453955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Написать 10 </a:t>
            </a:r>
            <a:r>
              <a:rPr lang="ru-RU" dirty="0">
                <a:solidFill>
                  <a:srgbClr val="0000FF"/>
                </a:solidFill>
              </a:rPr>
              <a:t>слов с </a:t>
            </a:r>
            <a:r>
              <a:rPr lang="ru-RU" dirty="0" smtClean="0">
                <a:solidFill>
                  <a:srgbClr val="0000FF"/>
                </a:solidFill>
              </a:rPr>
              <a:t> двумя безударными </a:t>
            </a:r>
            <a:r>
              <a:rPr lang="ru-RU" dirty="0">
                <a:solidFill>
                  <a:srgbClr val="0000FF"/>
                </a:solidFill>
              </a:rPr>
              <a:t>гласными в </a:t>
            </a:r>
            <a:r>
              <a:rPr lang="ru-RU" dirty="0" smtClean="0">
                <a:solidFill>
                  <a:srgbClr val="0000FF"/>
                </a:solidFill>
              </a:rPr>
              <a:t>корне, записать проверочные слова, выделить орфограмму.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Выполнить упр. 7, с. 104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0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Спасибо! Молодцы!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Спасибо! </a:t>
            </a:r>
            <a:r>
              <a:rPr lang="ru-RU" b="1" dirty="0" smtClean="0">
                <a:solidFill>
                  <a:srgbClr val="FF0000"/>
                </a:solidFill>
              </a:rPr>
              <a:t>Молодцы!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Все на славу потрудились!</a:t>
            </a: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54140"/>
            <a:ext cx="4248472" cy="4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04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821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</a:t>
            </a:r>
            <a:r>
              <a:rPr lang="ru-RU" sz="4900" b="1" dirty="0" smtClean="0">
                <a:solidFill>
                  <a:srgbClr val="0070C0"/>
                </a:solidFill>
              </a:rPr>
              <a:t>«Г  Р   М   Т   Й»</a:t>
            </a:r>
            <a:r>
              <a:rPr lang="ru-RU" sz="4900" b="1" dirty="0" smtClean="0">
                <a:solidFill>
                  <a:srgbClr val="FF0000"/>
                </a:solidFill>
              </a:rPr>
              <a:t/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                       А    О     Е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              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«</a:t>
            </a:r>
            <a:r>
              <a:rPr lang="ru-RU" sz="4400" b="1" dirty="0">
                <a:solidFill>
                  <a:srgbClr val="0070C0"/>
                </a:solidFill>
              </a:rPr>
              <a:t>Гр</a:t>
            </a:r>
            <a:r>
              <a:rPr lang="ru-RU" sz="4400" b="1" dirty="0">
                <a:solidFill>
                  <a:srgbClr val="FF0000"/>
                </a:solidFill>
              </a:rPr>
              <a:t>а</a:t>
            </a:r>
            <a:r>
              <a:rPr lang="ru-RU" sz="4400" b="1" dirty="0">
                <a:solidFill>
                  <a:srgbClr val="0070C0"/>
                </a:solidFill>
              </a:rPr>
              <a:t>м</a:t>
            </a:r>
            <a:r>
              <a:rPr lang="ru-RU" sz="4400" b="1" dirty="0">
                <a:solidFill>
                  <a:srgbClr val="FF0000"/>
                </a:solidFill>
              </a:rPr>
              <a:t>о</a:t>
            </a:r>
            <a:r>
              <a:rPr lang="ru-RU" sz="4400" b="1" dirty="0">
                <a:solidFill>
                  <a:srgbClr val="0070C0"/>
                </a:solidFill>
              </a:rPr>
              <a:t>т</a:t>
            </a:r>
            <a:r>
              <a:rPr lang="ru-RU" sz="4400" b="1" dirty="0">
                <a:solidFill>
                  <a:srgbClr val="FF0000"/>
                </a:solidFill>
              </a:rPr>
              <a:t>е</a:t>
            </a:r>
            <a:r>
              <a:rPr lang="ru-RU" sz="4400" b="1" dirty="0">
                <a:solidFill>
                  <a:srgbClr val="0070C0"/>
                </a:solidFill>
              </a:rPr>
              <a:t>й»</a:t>
            </a:r>
            <a:br>
              <a:rPr lang="ru-RU" sz="4400" b="1" dirty="0">
                <a:solidFill>
                  <a:srgbClr val="0070C0"/>
                </a:solidFill>
              </a:rPr>
            </a:b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5" name="Picture 2" descr="D:\Ирина\анимация\картинки1\cute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6" y="2935376"/>
            <a:ext cx="4519016" cy="29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nuNMyNa0y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80728"/>
            <a:ext cx="2274997" cy="162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Минутка чистописания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1"/>
            <a:ext cx="7643192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 smtClean="0"/>
              <a:t>аое</a:t>
            </a:r>
            <a:r>
              <a:rPr lang="ru-RU" sz="4000" dirty="0"/>
              <a:t> </a:t>
            </a:r>
            <a:r>
              <a:rPr lang="ru-RU" sz="4000" dirty="0" smtClean="0"/>
              <a:t>   </a:t>
            </a:r>
            <a:r>
              <a:rPr lang="ru-RU" sz="4000" dirty="0" err="1" smtClean="0"/>
              <a:t>аео</a:t>
            </a:r>
            <a:r>
              <a:rPr lang="ru-RU" sz="4000" dirty="0" smtClean="0"/>
              <a:t>   </a:t>
            </a:r>
            <a:r>
              <a:rPr lang="ru-RU" sz="4000" dirty="0" err="1" smtClean="0"/>
              <a:t>оае</a:t>
            </a:r>
            <a:r>
              <a:rPr lang="ru-RU" sz="4000" dirty="0" smtClean="0"/>
              <a:t>   </a:t>
            </a:r>
            <a:r>
              <a:rPr lang="ru-RU" sz="4000" dirty="0" err="1" smtClean="0"/>
              <a:t>оеа</a:t>
            </a:r>
            <a:r>
              <a:rPr lang="ru-RU" sz="4000" dirty="0" smtClean="0"/>
              <a:t>   </a:t>
            </a:r>
            <a:r>
              <a:rPr lang="ru-RU" sz="4000" dirty="0" err="1" smtClean="0"/>
              <a:t>еао</a:t>
            </a:r>
            <a:r>
              <a:rPr lang="ru-RU" sz="4000" dirty="0" smtClean="0"/>
              <a:t>   </a:t>
            </a:r>
            <a:r>
              <a:rPr lang="ru-RU" sz="4000" dirty="0" err="1" smtClean="0"/>
              <a:t>еоа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    </a:t>
            </a:r>
            <a:r>
              <a:rPr lang="ru-RU" sz="6000" dirty="0" smtClean="0"/>
              <a:t> </a:t>
            </a:r>
            <a:r>
              <a:rPr lang="ru-RU" sz="4000" dirty="0" smtClean="0"/>
              <a:t>               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Picture 7" descr="coll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16070"/>
            <a:ext cx="3538603" cy="30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rgbClr val="7030A0"/>
                </a:solidFill>
              </a:rPr>
              <a:t/>
            </a:r>
            <a:br>
              <a:rPr lang="ru-RU" sz="4900" b="1" dirty="0" smtClean="0">
                <a:solidFill>
                  <a:srgbClr val="7030A0"/>
                </a:solidFill>
              </a:rPr>
            </a:br>
            <a:r>
              <a:rPr lang="ru-RU" sz="4900" b="1" dirty="0">
                <a:solidFill>
                  <a:srgbClr val="7030A0"/>
                </a:solidFill>
              </a:rPr>
              <a:t> </a:t>
            </a:r>
            <a:r>
              <a:rPr lang="ru-RU" sz="4900" b="1" dirty="0" smtClean="0">
                <a:solidFill>
                  <a:srgbClr val="7030A0"/>
                </a:solidFill>
              </a:rPr>
              <a:t>                  </a:t>
            </a:r>
            <a:r>
              <a:rPr lang="ru-RU" sz="4900" b="1" dirty="0" smtClean="0">
                <a:solidFill>
                  <a:srgbClr val="FF0000"/>
                </a:solidFill>
              </a:rPr>
              <a:t> Словарь 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04856" cy="449736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sz="5100" b="1" dirty="0" smtClean="0">
                <a:solidFill>
                  <a:srgbClr val="0000FF"/>
                </a:solidFill>
              </a:rPr>
              <a:t>стул             повар           </a:t>
            </a:r>
            <a:r>
              <a:rPr lang="ru-RU" sz="5100" b="1" dirty="0">
                <a:solidFill>
                  <a:srgbClr val="0000FF"/>
                </a:solidFill>
              </a:rPr>
              <a:t>путь</a:t>
            </a:r>
          </a:p>
          <a:p>
            <a:pPr marL="0" indent="0">
              <a:buNone/>
            </a:pPr>
            <a:r>
              <a:rPr lang="ru-RU" sz="4000" dirty="0" smtClean="0"/>
              <a:t>                  </a:t>
            </a:r>
            <a:r>
              <a:rPr lang="ru-RU" sz="5200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5200" b="1" dirty="0" smtClean="0">
                <a:solidFill>
                  <a:srgbClr val="7030A0"/>
                </a:solidFill>
              </a:rPr>
              <a:t>    </a:t>
            </a:r>
            <a:r>
              <a:rPr lang="ru-RU" sz="3100" b="1" dirty="0" smtClean="0">
                <a:solidFill>
                  <a:srgbClr val="7030A0"/>
                </a:solidFill>
              </a:rPr>
              <a:t>*толковый словарь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7030A0"/>
                </a:solidFill>
              </a:rPr>
              <a:t>        *орфографический словарь 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7030A0"/>
                </a:solidFill>
              </a:rPr>
              <a:t>        *орфоэпический словарь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7030A0"/>
                </a:solidFill>
              </a:rPr>
              <a:t>        * морфологический словарь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7030A0"/>
                </a:solidFill>
              </a:rPr>
              <a:t>         *фонетический словарь</a:t>
            </a:r>
          </a:p>
          <a:p>
            <a:pPr marL="0" indent="0">
              <a:buNone/>
            </a:pP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</a:rPr>
              <a:t>                   *фразеологический словарь</a:t>
            </a:r>
          </a:p>
          <a:p>
            <a:pPr marL="0" indent="0">
              <a:buNone/>
            </a:pPr>
            <a:r>
              <a:rPr lang="ru-RU" sz="3100" b="1" dirty="0">
                <a:solidFill>
                  <a:srgbClr val="7030A0"/>
                </a:solidFill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</a:rPr>
              <a:t>                     *словарь синонимов </a:t>
            </a:r>
          </a:p>
          <a:p>
            <a:pPr marL="0" indent="0">
              <a:buNone/>
            </a:pPr>
            <a:r>
              <a:rPr lang="ru-RU" sz="3100" b="1" dirty="0" smtClean="0">
                <a:solidFill>
                  <a:srgbClr val="7030A0"/>
                </a:solidFill>
              </a:rPr>
              <a:t>                       *англо-русский словарь 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    </a:t>
            </a:r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2554287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2" descr="C:\Documents and Settings\User\Рабочий стол\Картинки у уроку\Работа в паре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552" y="476672"/>
            <a:ext cx="2180653" cy="1609936"/>
          </a:xfrm>
          <a:prstGeom prst="rect">
            <a:avLst/>
          </a:prstGeom>
          <a:noFill/>
        </p:spPr>
      </p:pic>
      <p:pic>
        <p:nvPicPr>
          <p:cNvPr id="2050" name="Picture 2" descr="C:\Users\215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94" y="260648"/>
            <a:ext cx="2138834" cy="166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56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Словарная работа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>
                <a:solidFill>
                  <a:srgbClr val="0000FF"/>
                </a:solidFill>
              </a:rPr>
              <a:t>Отвар бузины.</a:t>
            </a:r>
            <a:r>
              <a:rPr lang="ru-RU" b="1" dirty="0" smtClean="0">
                <a:solidFill>
                  <a:srgbClr val="FF0000"/>
                </a:solidFill>
              </a:rPr>
              <a:t>*</a:t>
            </a:r>
            <a:r>
              <a:rPr lang="ru-RU" b="1" dirty="0" smtClean="0">
                <a:solidFill>
                  <a:srgbClr val="0000FF"/>
                </a:solidFill>
              </a:rPr>
              <a:t>  Егор охранник.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Пес Яго дал лапу. Коза воду пьёт.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   Банка пуста.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рбуз, г</a:t>
            </a:r>
            <a:r>
              <a:rPr lang="ru-RU" b="1" u="sng" dirty="0" smtClean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рох, яг</a:t>
            </a:r>
            <a:r>
              <a:rPr lang="ru-RU" b="1" u="sng" dirty="0" smtClean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да, з</a:t>
            </a:r>
            <a:r>
              <a:rPr lang="ru-RU" b="1" u="sng" dirty="0" smtClean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вод, к</a:t>
            </a:r>
            <a:r>
              <a:rPr lang="ru-RU" b="1" u="sng" dirty="0" smtClean="0">
                <a:solidFill>
                  <a:srgbClr val="7030A0"/>
                </a:solidFill>
              </a:rPr>
              <a:t>а</a:t>
            </a:r>
            <a:r>
              <a:rPr lang="ru-RU" b="1" dirty="0" smtClean="0">
                <a:solidFill>
                  <a:srgbClr val="7030A0"/>
                </a:solidFill>
              </a:rPr>
              <a:t>пуста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635"/>
                </a:solidFill>
              </a:rPr>
              <a:t>Кв</a:t>
            </a:r>
            <a:r>
              <a:rPr lang="ru-RU" b="1" u="sng" dirty="0" smtClean="0">
                <a:solidFill>
                  <a:srgbClr val="007635"/>
                </a:solidFill>
              </a:rPr>
              <a:t>а</a:t>
            </a:r>
            <a:r>
              <a:rPr lang="ru-RU" b="1" dirty="0" smtClean="0">
                <a:solidFill>
                  <a:srgbClr val="007635"/>
                </a:solidFill>
              </a:rPr>
              <a:t>ртира, в</a:t>
            </a:r>
            <a:r>
              <a:rPr lang="ru-RU" b="1" u="sng" dirty="0" smtClean="0">
                <a:solidFill>
                  <a:srgbClr val="007635"/>
                </a:solidFill>
              </a:rPr>
              <a:t>о</a:t>
            </a:r>
            <a:r>
              <a:rPr lang="ru-RU" b="1" dirty="0" smtClean="0">
                <a:solidFill>
                  <a:srgbClr val="007635"/>
                </a:solidFill>
              </a:rPr>
              <a:t>кзал, д</a:t>
            </a:r>
            <a:r>
              <a:rPr lang="ru-RU" b="1" u="sng" dirty="0" smtClean="0">
                <a:solidFill>
                  <a:srgbClr val="007635"/>
                </a:solidFill>
              </a:rPr>
              <a:t>е</a:t>
            </a:r>
            <a:r>
              <a:rPr lang="ru-RU" b="1" dirty="0" smtClean="0">
                <a:solidFill>
                  <a:srgbClr val="007635"/>
                </a:solidFill>
              </a:rPr>
              <a:t>льфин, пр</a:t>
            </a:r>
            <a:r>
              <a:rPr lang="ru-RU" b="1" u="sng" dirty="0" smtClean="0">
                <a:solidFill>
                  <a:srgbClr val="007635"/>
                </a:solidFill>
              </a:rPr>
              <a:t>и</a:t>
            </a:r>
            <a:r>
              <a:rPr lang="ru-RU" b="1" dirty="0" smtClean="0">
                <a:solidFill>
                  <a:srgbClr val="007635"/>
                </a:solidFill>
              </a:rPr>
              <a:t>вет, </a:t>
            </a:r>
            <a:r>
              <a:rPr lang="ru-RU" b="1" u="sng" dirty="0" smtClean="0">
                <a:solidFill>
                  <a:srgbClr val="007635"/>
                </a:solidFill>
              </a:rPr>
              <a:t>я</a:t>
            </a:r>
            <a:r>
              <a:rPr lang="ru-RU" b="1" dirty="0" smtClean="0">
                <a:solidFill>
                  <a:srgbClr val="007635"/>
                </a:solidFill>
              </a:rPr>
              <a:t>зык.</a:t>
            </a:r>
            <a:endParaRPr lang="ru-RU" b="1" dirty="0">
              <a:solidFill>
                <a:srgbClr val="007635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610960" y="4725144"/>
            <a:ext cx="14401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203848" y="4725144"/>
            <a:ext cx="144016" cy="1513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010211" y="4764826"/>
            <a:ext cx="72008" cy="1129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496994" y="4764826"/>
            <a:ext cx="72008" cy="1053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969401" y="3583544"/>
            <a:ext cx="144016" cy="1472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452320" y="4725144"/>
            <a:ext cx="144016" cy="1526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259632" y="3509392"/>
            <a:ext cx="144016" cy="2025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084168" y="3509392"/>
            <a:ext cx="144016" cy="1419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788024" y="3580381"/>
            <a:ext cx="144016" cy="1231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411760" y="3509392"/>
            <a:ext cx="144016" cy="1665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215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71" y="2269311"/>
            <a:ext cx="1870360" cy="14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            «Путаница»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b="1" dirty="0" err="1" smtClean="0">
                <a:solidFill>
                  <a:srgbClr val="0070C0"/>
                </a:solidFill>
              </a:rPr>
              <a:t>Варат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арос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члепа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седыл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имза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ячим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Тр</a:t>
            </a:r>
            <a:r>
              <a:rPr lang="ru-RU" b="1" u="sng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ва, р</a:t>
            </a:r>
            <a:r>
              <a:rPr lang="ru-RU" b="1" u="sng" dirty="0" smtClean="0">
                <a:solidFill>
                  <a:srgbClr val="00B050"/>
                </a:solidFill>
              </a:rPr>
              <a:t>о</a:t>
            </a:r>
            <a:r>
              <a:rPr lang="ru-RU" b="1" dirty="0" smtClean="0">
                <a:solidFill>
                  <a:srgbClr val="00B050"/>
                </a:solidFill>
              </a:rPr>
              <a:t>са, пч</a:t>
            </a:r>
            <a:r>
              <a:rPr lang="ru-RU" b="1" u="sng" dirty="0" smtClean="0">
                <a:solidFill>
                  <a:srgbClr val="00B050"/>
                </a:solidFill>
              </a:rPr>
              <a:t>е</a:t>
            </a:r>
            <a:r>
              <a:rPr lang="ru-RU" b="1" dirty="0" smtClean="0">
                <a:solidFill>
                  <a:srgbClr val="00B050"/>
                </a:solidFill>
              </a:rPr>
              <a:t>ла,  сл</a:t>
            </a:r>
            <a:r>
              <a:rPr lang="ru-RU" b="1" u="sng" dirty="0" smtClean="0">
                <a:solidFill>
                  <a:srgbClr val="00B050"/>
                </a:solidFill>
              </a:rPr>
              <a:t>е</a:t>
            </a:r>
            <a:r>
              <a:rPr lang="ru-RU" b="1" dirty="0" smtClean="0">
                <a:solidFill>
                  <a:srgbClr val="00B050"/>
                </a:solidFill>
              </a:rPr>
              <a:t>ды, з</a:t>
            </a:r>
            <a:r>
              <a:rPr lang="ru-RU" b="1" u="sng" dirty="0" smtClean="0">
                <a:solidFill>
                  <a:srgbClr val="00B050"/>
                </a:solidFill>
              </a:rPr>
              <a:t>и</a:t>
            </a:r>
            <a:r>
              <a:rPr lang="ru-RU" b="1" dirty="0" smtClean="0">
                <a:solidFill>
                  <a:srgbClr val="00B050"/>
                </a:solidFill>
              </a:rPr>
              <a:t>ма, м</a:t>
            </a:r>
            <a:r>
              <a:rPr lang="ru-RU" b="1" u="sng" dirty="0" smtClean="0">
                <a:solidFill>
                  <a:srgbClr val="00B050"/>
                </a:solidFill>
              </a:rPr>
              <a:t>я</a:t>
            </a:r>
            <a:r>
              <a:rPr lang="ru-RU" b="1" dirty="0" smtClean="0">
                <a:solidFill>
                  <a:srgbClr val="00B050"/>
                </a:solidFill>
              </a:rPr>
              <a:t>чи.</a:t>
            </a:r>
          </a:p>
          <a:p>
            <a:pPr marL="0" indent="0">
              <a:buNone/>
            </a:pPr>
            <a:endParaRPr lang="ru-RU" sz="4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     </a:t>
            </a:r>
            <a:r>
              <a:rPr lang="ru-RU" sz="4400" b="1" dirty="0" smtClean="0">
                <a:solidFill>
                  <a:srgbClr val="FF0000"/>
                </a:solidFill>
              </a:rPr>
              <a:t>А О  Е И Я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C:\Documents and Settings\User\Рабочий стол\бук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0968"/>
            <a:ext cx="2876330" cy="247616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716832" y="2204863"/>
            <a:ext cx="144016" cy="2025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699792" y="2235160"/>
            <a:ext cx="144016" cy="2025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999926" y="2204863"/>
            <a:ext cx="144016" cy="2025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363701" y="2201757"/>
            <a:ext cx="144016" cy="2025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444208" y="2204863"/>
            <a:ext cx="144016" cy="2025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524328" y="2230098"/>
            <a:ext cx="144016" cy="2025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User\Рабочий стол\Картинки у уроку\Работа в паре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0965" y="332656"/>
            <a:ext cx="1714598" cy="1265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4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Тема: </a:t>
            </a:r>
            <a:r>
              <a:rPr lang="ru-RU" b="1" i="1" dirty="0" smtClean="0">
                <a:solidFill>
                  <a:srgbClr val="FF0000"/>
                </a:solidFill>
              </a:rPr>
              <a:t>«Правописание </a:t>
            </a:r>
            <a:r>
              <a:rPr lang="ru-RU" b="1" i="1" dirty="0">
                <a:solidFill>
                  <a:srgbClr val="FF0000"/>
                </a:solidFill>
              </a:rPr>
              <a:t>безударных </a:t>
            </a:r>
            <a:r>
              <a:rPr lang="ru-RU" b="1" i="1" dirty="0" smtClean="0">
                <a:solidFill>
                  <a:srgbClr val="FF0000"/>
                </a:solidFill>
              </a:rPr>
              <a:t>гласных </a:t>
            </a:r>
            <a:r>
              <a:rPr lang="ru-RU" b="1" i="1" dirty="0">
                <a:solidFill>
                  <a:srgbClr val="FF0000"/>
                </a:solidFill>
              </a:rPr>
              <a:t>в корне слова»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4973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b="1" dirty="0" smtClean="0">
                <a:solidFill>
                  <a:srgbClr val="7030A0"/>
                </a:solidFill>
              </a:rPr>
              <a:t>формировать умения распознавать                                   орфограмму,  писать слова с безударными гласными, подбирать проверочные слова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0c026b8d728e1484766f43e5cb667ad8fdd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897</Words>
  <Application>Microsoft Office PowerPoint</Application>
  <PresentationFormat>Экран (4:3)</PresentationFormat>
  <Paragraphs>228</Paragraphs>
  <Slides>32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«Правописание безударных гласных в корне слова»</vt:lpstr>
      <vt:lpstr>Добра, тепла, солнца и радости!</vt:lpstr>
      <vt:lpstr>Интеллектуальная игра</vt:lpstr>
      <vt:lpstr>                  «Г  Р   М   Т   Й»                        А    О     Е </vt:lpstr>
      <vt:lpstr> Минутка чистописания  </vt:lpstr>
      <vt:lpstr>                     Словарь  </vt:lpstr>
      <vt:lpstr>Словарная работа</vt:lpstr>
      <vt:lpstr>            «Путаница»</vt:lpstr>
      <vt:lpstr>Тема: «Правописание безударных гласных в корне слова»</vt:lpstr>
      <vt:lpstr>  сп – шите            не   сп - ши  </vt:lpstr>
      <vt:lpstr>Правило</vt:lpstr>
      <vt:lpstr>«Рассуждалки»</vt:lpstr>
      <vt:lpstr>Презентация PowerPoint</vt:lpstr>
      <vt:lpstr>«Обгонялки»</vt:lpstr>
      <vt:lpstr>Презентация PowerPoint</vt:lpstr>
      <vt:lpstr>«Думай-ка»</vt:lpstr>
      <vt:lpstr>Алгоритм правописания безударных  гласных в корне слова.</vt:lpstr>
      <vt:lpstr>Презентация PowerPoint</vt:lpstr>
      <vt:lpstr>Самостоятельная работа</vt:lpstr>
      <vt:lpstr>Презентация PowerPoint</vt:lpstr>
      <vt:lpstr>«Редакторы»</vt:lpstr>
      <vt:lpstr>Презентация PowerPoint</vt:lpstr>
      <vt:lpstr>«Выбирай-ка»</vt:lpstr>
      <vt:lpstr>       «Секрет-ответ»</vt:lpstr>
      <vt:lpstr>Презентация PowerPoint</vt:lpstr>
      <vt:lpstr>Презентация PowerPoint</vt:lpstr>
      <vt:lpstr>Презентация PowerPoint</vt:lpstr>
      <vt:lpstr>Я</vt:lpstr>
      <vt:lpstr>Презентация PowerPoint</vt:lpstr>
      <vt:lpstr>Презентация PowerPoint</vt:lpstr>
      <vt:lpstr>Домашнее задание</vt:lpstr>
      <vt:lpstr>Спасибо! Молодцы!    Спасибо! Молодцы!  Все на славу потрудились!  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215</cp:lastModifiedBy>
  <cp:revision>104</cp:revision>
  <dcterms:created xsi:type="dcterms:W3CDTF">2012-07-04T11:40:32Z</dcterms:created>
  <dcterms:modified xsi:type="dcterms:W3CDTF">2015-12-04T08:05:58Z</dcterms:modified>
</cp:coreProperties>
</file>