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BD"/>
    <a:srgbClr val="FFE593"/>
    <a:srgbClr val="F98792"/>
    <a:srgbClr val="F9D5BD"/>
    <a:srgbClr val="F7C5A3"/>
    <a:srgbClr val="233616"/>
    <a:srgbClr val="D4F0BA"/>
    <a:srgbClr val="E5ECBE"/>
    <a:srgbClr val="F2F9CF"/>
    <a:srgbClr val="2A13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672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700" y="479424"/>
            <a:ext cx="7251700" cy="1122363"/>
          </a:xfrm>
          <a:noFill/>
          <a:ln>
            <a:noFill/>
          </a:ln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4"/>
          </a:effectRef>
          <a:fontRef idx="none"/>
        </p:style>
        <p:txBody>
          <a:bodyPr anchor="b"/>
          <a:lstStyle>
            <a:lvl1pPr algn="ctr">
              <a:defRPr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8550" y="1601787"/>
            <a:ext cx="6858000" cy="703262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 algn="ctr">
              <a:buNone/>
              <a:defRPr sz="2400" b="1" cap="none" spc="0">
                <a:ln/>
                <a:solidFill>
                  <a:schemeClr val="accent3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358A9-89A3-461F-8B10-0EE4B34D2D84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C7B-8F52-4315-8694-0042D7195B8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87190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66DDE-3CEE-4C33-8A93-78F09756C1AE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37508-F553-40C3-B918-9CC0AA74292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389464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DDCD5-315C-49F1-9C5B-FEF5DF49FE0F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ADF6B-CC3C-402B-B194-7C8634B47E9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94335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725" y="198439"/>
            <a:ext cx="6940550" cy="904874"/>
          </a:xfr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none"/>
        </p:style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725" y="1103313"/>
            <a:ext cx="6940550" cy="37084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F5E9-97D7-4FAA-B1D0-07A6275D9B18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99363-6D13-4483-A264-62B7EB24057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93977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8D246-8284-4935-AAD2-E9CD90C8AA25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2A272-4537-4DFF-BEB0-5EEDB4B4445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76848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57D3F-6224-4F05-8517-6500CFBC206D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7B767-2BB5-4DB2-8646-0327F094310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186289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7C4CA-14E2-45B5-AFDE-3E2BD58980E9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EFBEE-F942-4B68-A7C4-B3AEDD25496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5115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B8A22-A45D-4580-A878-FA2A181C4C02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7D568-30C1-4BE1-9DDF-FC06E7F5A7E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413620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E025-D18C-4F17-8BA1-CD4CCDE1C032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43170-52A7-43B4-B417-B1CB4C4175A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82518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F2722-3A4A-4652-B8B7-69011E965F6E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34C6A-E9D2-442A-8612-0B026ACC6F4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73695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EC220-2A23-48DC-9E6C-8B766B396BD5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EACE8-1738-4157-B441-4100D1647B6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42995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4ED11E-6C36-48BF-84D2-D6A08682DFF1}" type="datetimeFigureOut">
              <a:rPr lang="ru-RU"/>
              <a:pPr>
                <a:defRPr/>
              </a:pPr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3CB56A2-0DA1-4400-8525-3D4F7703E30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1.mp3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54;&#1090;&#1082;&#1088;&#1099;&#1090;&#1099;&#1081;%20&#1091;&#1088;&#1086;&#1082;.%20&#1063;&#1077;&#1088;&#1082;&#1072;&#1089;&#1086;&#1074;&#1072;%20&#1048;.&#1053;\&#1041;&#1080;&#1090;&#1074;&#1072;1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&#1055;&#1086;&#1086;&#1097;&#1088;&#1077;&#1085;&#1080;&#1077;.wmv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7.jpeg"/><Relationship Id="rId17" Type="http://schemas.openxmlformats.org/officeDocument/2006/relationships/image" Target="../media/image34.png"/><Relationship Id="rId2" Type="http://schemas.openxmlformats.org/officeDocument/2006/relationships/image" Target="../media/image23.emf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5" Type="http://schemas.openxmlformats.org/officeDocument/2006/relationships/image" Target="../media/image32.jpeg"/><Relationship Id="rId10" Type="http://schemas.openxmlformats.org/officeDocument/2006/relationships/image" Target="../media/image4.png"/><Relationship Id="rId19" Type="http://schemas.openxmlformats.org/officeDocument/2006/relationships/slide" Target="slide13.xml"/><Relationship Id="rId4" Type="http://schemas.openxmlformats.org/officeDocument/2006/relationships/image" Target="../media/image5.gif"/><Relationship Id="rId9" Type="http://schemas.openxmlformats.org/officeDocument/2006/relationships/image" Target="../media/image29.jpe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3227" y="307975"/>
            <a:ext cx="7304809" cy="11795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effectLst/>
              </a:rPr>
              <a:t>Русские земли в </a:t>
            </a:r>
            <a:r>
              <a:rPr lang="en-US" sz="4400" dirty="0" smtClean="0">
                <a:effectLst/>
              </a:rPr>
              <a:t>XII – XIII </a:t>
            </a:r>
            <a:r>
              <a:rPr lang="ru-RU" sz="4400" dirty="0" smtClean="0">
                <a:effectLst/>
              </a:rPr>
              <a:t>веках.</a:t>
            </a:r>
            <a:endParaRPr lang="ru-RU" sz="44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4727" y="1930400"/>
            <a:ext cx="6858000" cy="9572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/>
              <a:t>Начало раздробленности Древнерусского государства</a:t>
            </a:r>
            <a:endParaRPr lang="ru-RU" i="1" dirty="0"/>
          </a:p>
        </p:txBody>
      </p:sp>
      <p:pic>
        <p:nvPicPr>
          <p:cNvPr id="2052" name="Picture 4" descr="C:\Users\учитель\Documents\дидактика\6 класс\материалы к урокам\Россия\материал для през\96828834_3821971_kolokol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388" y="172699"/>
            <a:ext cx="8402946" cy="54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0149" y="3646583"/>
            <a:ext cx="5089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Черкасова Ирина Николаевна, учитель высшей квалификационной категории. МБОУ СОШ № 50. г. Новосибирск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srgbClr val="C00000"/>
                </a:solidFill>
                <a:latin typeface="+mn-lt"/>
              </a:rPr>
              <a:t>Признаки феодальной раздробленности: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3663" y="1103313"/>
            <a:ext cx="3002973" cy="4164878"/>
          </a:xfrm>
        </p:spPr>
        <p:txBody>
          <a:bodyPr/>
          <a:lstStyle/>
          <a:p>
            <a:r>
              <a:rPr lang="ru-RU" sz="2400" dirty="0" smtClean="0"/>
              <a:t>Территория </a:t>
            </a:r>
            <a:r>
              <a:rPr lang="ru-RU" sz="2400" dirty="0"/>
              <a:t>государства перестала быть единой. Владения крупных феодалов стали настолько самостоятельными, что превратились в «государства в государстве».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124" y="1238223"/>
            <a:ext cx="4020849" cy="34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39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srgbClr val="C00000"/>
                </a:solidFill>
                <a:latin typeface="+mn-lt"/>
              </a:rPr>
              <a:t>Признаки феодальной раздробленности: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3663" y="1371599"/>
            <a:ext cx="3002973" cy="3896591"/>
          </a:xfrm>
        </p:spPr>
        <p:txBody>
          <a:bodyPr/>
          <a:lstStyle/>
          <a:p>
            <a:r>
              <a:rPr lang="ru-RU" sz="2400" dirty="0" smtClean="0"/>
              <a:t>Отсутствие </a:t>
            </a:r>
            <a:r>
              <a:rPr lang="ru-RU" sz="2400" dirty="0"/>
              <a:t>единых законов, налогов, единого войска.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316" y="1163780"/>
            <a:ext cx="4215028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46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srgbClr val="C00000"/>
                </a:solidFill>
                <a:latin typeface="+mn-lt"/>
              </a:rPr>
              <a:t>Признаки феодальной раздробленности: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3663" y="1371599"/>
            <a:ext cx="3002973" cy="3896591"/>
          </a:xfrm>
        </p:spPr>
        <p:txBody>
          <a:bodyPr/>
          <a:lstStyle/>
          <a:p>
            <a:r>
              <a:rPr lang="ru-RU" sz="2400" i="1" dirty="0"/>
              <a:t>Самостоятельная внешняя политика. Междоусобные войны. 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400841" y="1163780"/>
            <a:ext cx="4215028" cy="3578225"/>
            <a:chOff x="1400841" y="1163780"/>
            <a:chExt cx="4215028" cy="35782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841" y="1163780"/>
              <a:ext cx="4215028" cy="357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 descr="C:\Users\учитель\Documents\дидактика\6 класс\материалы к урокам\Россия\материал для през\7545119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597" y="1381989"/>
              <a:ext cx="933065" cy="62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Прямая со стрелкой 4"/>
            <p:cNvCxnSpPr/>
            <p:nvPr/>
          </p:nvCxnSpPr>
          <p:spPr>
            <a:xfrm>
              <a:off x="2533727" y="1714500"/>
              <a:ext cx="374072" cy="124691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49" name="Picture 5" descr="C:\Users\учитель\Documents\дидактика\6 класс\материалы к урокам\Россия\материал для през\i (1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279" r="8996"/>
            <a:stretch/>
          </p:blipFill>
          <p:spPr bwMode="auto">
            <a:xfrm>
              <a:off x="2574597" y="1911927"/>
              <a:ext cx="727365" cy="71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учитель\Documents\дидактика\6 класс\материалы к урокам\Россия\материал для през\7545119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264" y="2812471"/>
              <a:ext cx="933065" cy="62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Прямая со стрелкой 14"/>
            <p:cNvCxnSpPr/>
            <p:nvPr/>
          </p:nvCxnSpPr>
          <p:spPr>
            <a:xfrm flipH="1">
              <a:off x="4112796" y="2952892"/>
              <a:ext cx="466533" cy="254436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V="1">
              <a:off x="3720021" y="3207328"/>
              <a:ext cx="392775" cy="227186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5" descr="C:\Users\учитель\Documents\дидактика\6 класс\материалы к урокам\Россия\материал для през\i (1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279" r="8996"/>
            <a:stretch/>
          </p:blipFill>
          <p:spPr bwMode="auto">
            <a:xfrm>
              <a:off x="4112796" y="3283253"/>
              <a:ext cx="727365" cy="71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Прямая со стрелкой 6"/>
            <p:cNvCxnSpPr/>
            <p:nvPr/>
          </p:nvCxnSpPr>
          <p:spPr>
            <a:xfrm flipH="1">
              <a:off x="2898372" y="1839191"/>
              <a:ext cx="543790" cy="0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7332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Заголовок 1"/>
          <p:cNvSpPr>
            <a:spLocks noGrp="1"/>
          </p:cNvSpPr>
          <p:nvPr>
            <p:ph type="title"/>
          </p:nvPr>
        </p:nvSpPr>
        <p:spPr>
          <a:xfrm>
            <a:off x="872836" y="94530"/>
            <a:ext cx="7471063" cy="747134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+mn-lt"/>
              </a:rPr>
              <a:t>Причины и последствия феодальной раздробленности на Руси (учебник с. 78 – 80):</a:t>
            </a:r>
            <a:endParaRPr lang="ru-RU" sz="2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3207328" y="2681901"/>
            <a:ext cx="2867891" cy="1477328"/>
          </a:xfrm>
          <a:prstGeom prst="rect">
            <a:avLst/>
          </a:prstGeom>
          <a:solidFill>
            <a:srgbClr val="ED7A2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Распад Руси на уделы</a:t>
            </a:r>
            <a:r>
              <a:rPr lang="ru-RU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Середина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XII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в.–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15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уделов.</a:t>
            </a: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Начало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XIII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в.  -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50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уделов</a:t>
            </a:r>
            <a:endParaRPr lang="ru-RU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4518" y="952500"/>
            <a:ext cx="286789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Рост экономической мощи отдельных хозяйств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02182" y="968356"/>
            <a:ext cx="2867891" cy="1200329"/>
          </a:xfrm>
          <a:prstGeom prst="rect">
            <a:avLst/>
          </a:prstGeom>
          <a:solidFill>
            <a:srgbClr val="F7CAA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Трудность управления огромной территорией. Порядок престолонаследия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62304" y="1405776"/>
            <a:ext cx="1839191" cy="1200329"/>
          </a:xfrm>
          <a:prstGeom prst="rect">
            <a:avLst/>
          </a:prstGeom>
          <a:solidFill>
            <a:srgbClr val="F3AD7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Падение значения пути «из варяг в греки»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9600" y="2220237"/>
            <a:ext cx="2060863" cy="1754326"/>
          </a:xfrm>
          <a:prstGeom prst="rect">
            <a:avLst/>
          </a:prstGeom>
          <a:solidFill>
            <a:srgbClr val="FEF8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Отсутствие устойчивых хозяйственных связей. Натуральное хозяйство.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70073" y="3097400"/>
            <a:ext cx="1724891" cy="646331"/>
          </a:xfrm>
          <a:prstGeom prst="rect">
            <a:avLst/>
          </a:prstGeom>
          <a:solidFill>
            <a:srgbClr val="EF9557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Падение роли Киева</a:t>
            </a:r>
          </a:p>
        </p:txBody>
      </p:sp>
      <p:cxnSp>
        <p:nvCxnSpPr>
          <p:cNvPr id="13" name="Прямая со стрелкой 12"/>
          <p:cNvCxnSpPr>
            <a:stCxn id="45" idx="3"/>
            <a:endCxn id="11" idx="1"/>
          </p:cNvCxnSpPr>
          <p:nvPr/>
        </p:nvCxnSpPr>
        <p:spPr>
          <a:xfrm>
            <a:off x="2670463" y="3097400"/>
            <a:ext cx="536865" cy="323165"/>
          </a:xfrm>
          <a:prstGeom prst="straightConnector1">
            <a:avLst/>
          </a:prstGeom>
          <a:ln w="38100">
            <a:solidFill>
              <a:srgbClr val="2A13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2" idx="2"/>
            <a:endCxn id="11" idx="0"/>
          </p:cNvCxnSpPr>
          <p:nvPr/>
        </p:nvCxnSpPr>
        <p:spPr>
          <a:xfrm>
            <a:off x="1908464" y="1875830"/>
            <a:ext cx="2732810" cy="806071"/>
          </a:xfrm>
          <a:prstGeom prst="straightConnector1">
            <a:avLst/>
          </a:prstGeom>
          <a:ln w="38100">
            <a:solidFill>
              <a:srgbClr val="2A13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43" idx="2"/>
            <a:endCxn id="11" idx="0"/>
          </p:cNvCxnSpPr>
          <p:nvPr/>
        </p:nvCxnSpPr>
        <p:spPr>
          <a:xfrm flipH="1">
            <a:off x="4641274" y="2168685"/>
            <a:ext cx="394854" cy="513216"/>
          </a:xfrm>
          <a:prstGeom prst="straightConnector1">
            <a:avLst/>
          </a:prstGeom>
          <a:ln w="38100">
            <a:solidFill>
              <a:srgbClr val="2A13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44" idx="1"/>
            <a:endCxn id="11" idx="0"/>
          </p:cNvCxnSpPr>
          <p:nvPr/>
        </p:nvCxnSpPr>
        <p:spPr>
          <a:xfrm flipH="1">
            <a:off x="4641274" y="2005941"/>
            <a:ext cx="2021030" cy="675960"/>
          </a:xfrm>
          <a:prstGeom prst="straightConnector1">
            <a:avLst/>
          </a:prstGeom>
          <a:ln w="38100">
            <a:solidFill>
              <a:srgbClr val="2A13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46" idx="1"/>
            <a:endCxn id="11" idx="3"/>
          </p:cNvCxnSpPr>
          <p:nvPr/>
        </p:nvCxnSpPr>
        <p:spPr>
          <a:xfrm flipH="1" flipV="1">
            <a:off x="6075219" y="3420565"/>
            <a:ext cx="394854" cy="1"/>
          </a:xfrm>
          <a:prstGeom prst="straightConnector1">
            <a:avLst/>
          </a:prstGeom>
          <a:ln w="38100">
            <a:solidFill>
              <a:srgbClr val="2A13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127413" y="4481990"/>
            <a:ext cx="3086099" cy="646331"/>
          </a:xfrm>
          <a:prstGeom prst="rect">
            <a:avLst/>
          </a:prstGeom>
          <a:solidFill>
            <a:srgbClr val="D4F0BA"/>
          </a:solidFill>
          <a:ln>
            <a:solidFill>
              <a:srgbClr val="F2F9C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Ослабление военно-политической мощности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66410" y="4481989"/>
            <a:ext cx="3086099" cy="646331"/>
          </a:xfrm>
          <a:prstGeom prst="rect">
            <a:avLst/>
          </a:prstGeom>
          <a:solidFill>
            <a:srgbClr val="D4F0BA"/>
          </a:solidFill>
          <a:ln>
            <a:solidFill>
              <a:srgbClr val="F2F9C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Экономический и культурный расцвет</a:t>
            </a:r>
          </a:p>
        </p:txBody>
      </p:sp>
      <p:cxnSp>
        <p:nvCxnSpPr>
          <p:cNvPr id="63" name="Прямая со стрелкой 62"/>
          <p:cNvCxnSpPr>
            <a:stCxn id="11" idx="2"/>
            <a:endCxn id="61" idx="0"/>
          </p:cNvCxnSpPr>
          <p:nvPr/>
        </p:nvCxnSpPr>
        <p:spPr>
          <a:xfrm flipH="1">
            <a:off x="2670463" y="4159229"/>
            <a:ext cx="1970811" cy="322761"/>
          </a:xfrm>
          <a:prstGeom prst="straightConnector1">
            <a:avLst/>
          </a:prstGeom>
          <a:ln w="57150">
            <a:solidFill>
              <a:srgbClr val="23361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11" idx="2"/>
            <a:endCxn id="62" idx="0"/>
          </p:cNvCxnSpPr>
          <p:nvPr/>
        </p:nvCxnSpPr>
        <p:spPr>
          <a:xfrm>
            <a:off x="4641274" y="4159229"/>
            <a:ext cx="1768186" cy="322760"/>
          </a:xfrm>
          <a:prstGeom prst="straightConnector1">
            <a:avLst/>
          </a:prstGeom>
          <a:ln w="57150">
            <a:solidFill>
              <a:srgbClr val="23361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право 1">
            <a:hlinkClick r:id="rId3" action="ppaction://hlinksldjump"/>
          </p:cNvPr>
          <p:cNvSpPr/>
          <p:nvPr/>
        </p:nvSpPr>
        <p:spPr>
          <a:xfrm>
            <a:off x="7782791" y="6192982"/>
            <a:ext cx="561109" cy="42602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4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61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5745" y="199768"/>
            <a:ext cx="3314411" cy="90487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Ярослав Мудрый (1019-105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4)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8872" y="1194626"/>
            <a:ext cx="3335480" cy="3708400"/>
          </a:xfrm>
        </p:spPr>
        <p:txBody>
          <a:bodyPr/>
          <a:lstStyle/>
          <a:p>
            <a:r>
              <a:rPr lang="ru-RU" sz="2400" b="1" i="1" dirty="0"/>
              <a:t>Как вы думаете, для чего Ярослав поделил земли между своими сыновьями</a:t>
            </a:r>
            <a:r>
              <a:rPr lang="ru-RU" sz="2400" b="1" i="1" dirty="0" smtClean="0"/>
              <a:t>?</a:t>
            </a:r>
          </a:p>
          <a:p>
            <a:r>
              <a:rPr lang="ru-RU" sz="2400" b="1" i="1" dirty="0" smtClean="0"/>
              <a:t>Как </a:t>
            </a:r>
            <a:r>
              <a:rPr lang="ru-RU" sz="2400" b="1" i="1" dirty="0"/>
              <a:t>вы считаете, удалось ли таким решением Ярославу Мудрому сохранить единство русских земель?</a:t>
            </a:r>
            <a:endParaRPr lang="ru-RU" sz="2400" dirty="0"/>
          </a:p>
          <a:p>
            <a:endParaRPr lang="ru-RU" sz="2400" dirty="0"/>
          </a:p>
          <a:p>
            <a:endParaRPr lang="ru-RU" sz="2000" dirty="0"/>
          </a:p>
        </p:txBody>
      </p:sp>
      <p:pic>
        <p:nvPicPr>
          <p:cNvPr id="7170" name="Picture 2" descr="C:\Users\учитель\Documents\дидактика\6 класс\материалы к урокам\Россия\материал для през\IstUkr9-povni3-mud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349"/>
            <a:ext cx="3906981" cy="51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21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Битва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923" y="-1"/>
            <a:ext cx="8822575" cy="6616931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87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5651" y="664523"/>
            <a:ext cx="6039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28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Какая опасность грозила русским землям от половцев? </a:t>
            </a:r>
            <a:endParaRPr lang="ru-RU" sz="2800" b="1" dirty="0" smtClean="0">
              <a:solidFill>
                <a:srgbClr val="C00000"/>
              </a:solidFill>
              <a:latin typeface="Calibri Light" panose="020F0302020204030204"/>
              <a:ea typeface="+mj-ea"/>
              <a:cs typeface="+mj-cs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Что </a:t>
            </a:r>
            <a:r>
              <a:rPr lang="ru-RU" sz="28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нужно было сделать для её предотвращения? </a:t>
            </a:r>
            <a:endParaRPr lang="ru-RU" sz="1400" dirty="0"/>
          </a:p>
        </p:txBody>
      </p:sp>
      <p:pic>
        <p:nvPicPr>
          <p:cNvPr id="8194" name="Picture 2" descr="C:\Users\учитель\Documents\дидактика\6 класс\материалы к урокам\Россия\материал для през\m37sZ7j0QU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9286" y="0"/>
            <a:ext cx="10902053" cy="72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2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учитель\Documents\дидактика\6 класс\материалы к урокам\Россия\материал для през\0_2e392_666b1a91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1109" y="0"/>
            <a:ext cx="10571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8763" y="4551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Учебник с.83-84. Вопросы.</a:t>
            </a:r>
          </a:p>
          <a:p>
            <a:r>
              <a:rPr lang="ru-RU" dirty="0"/>
              <a:t>Какие решения были приняты на </a:t>
            </a:r>
            <a:r>
              <a:rPr lang="ru-RU" dirty="0" smtClean="0"/>
              <a:t>съезде князей в </a:t>
            </a:r>
            <a:r>
              <a:rPr lang="ru-RU" dirty="0" err="1" smtClean="0"/>
              <a:t>Любече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02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1097 г.  - </a:t>
            </a:r>
            <a:r>
              <a:rPr lang="ru-RU" sz="2800" b="1" dirty="0" err="1" smtClean="0">
                <a:solidFill>
                  <a:srgbClr val="C00000"/>
                </a:solidFill>
                <a:latin typeface="+mn-lt"/>
              </a:rPr>
              <a:t>Любечский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съезд князей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7955" y="1153392"/>
            <a:ext cx="5766666" cy="2088572"/>
          </a:xfrm>
        </p:spPr>
        <p:txBody>
          <a:bodyPr/>
          <a:lstStyle/>
          <a:p>
            <a:pPr lvl="0"/>
            <a:r>
              <a:rPr lang="ru-RU" i="1" dirty="0"/>
              <a:t>Защищать русские земли от половцев.</a:t>
            </a:r>
            <a:endParaRPr lang="ru-RU" dirty="0"/>
          </a:p>
          <a:p>
            <a:pPr lvl="0"/>
            <a:r>
              <a:rPr lang="ru-RU" i="1" dirty="0"/>
              <a:t>Сообща бороться с врагом.</a:t>
            </a:r>
            <a:endParaRPr lang="ru-RU" dirty="0"/>
          </a:p>
          <a:p>
            <a:pPr lvl="0"/>
            <a:r>
              <a:rPr lang="ru-RU" i="1" dirty="0"/>
              <a:t>Каждый самостоятельно княжит в своей земле.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2285998" y="1484169"/>
            <a:ext cx="6255327" cy="262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i="1" dirty="0"/>
              <a:t>Русские военные силы объединились для борьбы с половцами.</a:t>
            </a:r>
            <a:endParaRPr lang="ru-RU" sz="3200" dirty="0"/>
          </a:p>
          <a:p>
            <a:r>
              <a:rPr lang="ru-RU" sz="3200" i="1" dirty="0"/>
              <a:t>Была закреплена раздробленность Руси. </a:t>
            </a:r>
            <a:endParaRPr lang="ru-RU" sz="3200" i="1" dirty="0" smtClean="0"/>
          </a:p>
          <a:p>
            <a:r>
              <a:rPr lang="ru-RU" sz="3200" i="1" dirty="0" smtClean="0"/>
              <a:t>Начались </a:t>
            </a:r>
            <a:r>
              <a:rPr lang="ru-RU" sz="3200" i="1" dirty="0"/>
              <a:t>новые кровавые усобицы</a:t>
            </a:r>
            <a:endParaRPr lang="ru-RU" sz="3200" dirty="0"/>
          </a:p>
          <a:p>
            <a:pPr marL="0" indent="0">
              <a:buFont typeface="Arial" charset="0"/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0731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учитель\Documents\дидактика\6 класс\материалы к урокам\Россия\материал для през\36f300c459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283" y="74613"/>
            <a:ext cx="3435944" cy="512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ocuments\дидактика\6 класс\материалы к урокам\Россия\материал для през\s85935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769" y="168420"/>
            <a:ext cx="3883712" cy="4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67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094" y="144460"/>
            <a:ext cx="2986688" cy="50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330036" y="306203"/>
            <a:ext cx="3605649" cy="3525753"/>
            <a:chOff x="1330036" y="306203"/>
            <a:chExt cx="3605649" cy="3525753"/>
          </a:xfrm>
        </p:grpSpPr>
        <p:sp>
          <p:nvSpPr>
            <p:cNvPr id="4" name="Скругленная прямоугольная выноска 3"/>
            <p:cNvSpPr/>
            <p:nvPr/>
          </p:nvSpPr>
          <p:spPr>
            <a:xfrm rot="16200000">
              <a:off x="1529900" y="106339"/>
              <a:ext cx="3205922" cy="3605649"/>
            </a:xfrm>
            <a:prstGeom prst="wedgeRoundRectCallout">
              <a:avLst>
                <a:gd name="adj1" fmla="val 16269"/>
                <a:gd name="adj2" fmla="val 84963"/>
                <a:gd name="adj3" fmla="val 16667"/>
              </a:avLst>
            </a:prstGeom>
            <a:solidFill>
              <a:schemeClr val="accent2">
                <a:lumMod val="60000"/>
                <a:lumOff val="40000"/>
                <a:alpha val="19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14500" y="415636"/>
              <a:ext cx="299258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/>
                <a:t>От усобиц княжьих – гибель Руси!</a:t>
              </a:r>
              <a:r>
                <a:rPr lang="ru-RU" b="1" dirty="0"/>
                <a:t> </a:t>
              </a:r>
              <a:endParaRPr lang="ru-RU" dirty="0"/>
            </a:p>
            <a:p>
              <a:r>
                <a:rPr lang="ru-RU" b="1" i="1" dirty="0"/>
                <a:t>Братья спорят: то моё и это!</a:t>
              </a:r>
              <a:r>
                <a:rPr lang="ru-RU" b="1" dirty="0"/>
                <a:t> </a:t>
              </a:r>
              <a:endParaRPr lang="ru-RU" dirty="0"/>
            </a:p>
            <a:p>
              <a:r>
                <a:rPr lang="ru-RU" b="1" i="1" dirty="0"/>
                <a:t>Зол раздор из малых слов заводят, </a:t>
              </a:r>
              <a:endParaRPr lang="ru-RU" dirty="0"/>
            </a:p>
            <a:p>
              <a:r>
                <a:rPr lang="ru-RU" b="1" i="1" dirty="0"/>
                <a:t>На себя куют крамолу сами,</a:t>
              </a:r>
              <a:r>
                <a:rPr lang="ru-RU" b="1" dirty="0"/>
                <a:t> </a:t>
              </a:r>
              <a:endParaRPr lang="ru-RU" dirty="0"/>
            </a:p>
            <a:p>
              <a:r>
                <a:rPr lang="ru-RU" b="1" i="1" dirty="0"/>
                <a:t>А на Русь с победами приходят</a:t>
              </a:r>
              <a:r>
                <a:rPr lang="ru-RU" b="1" dirty="0"/>
                <a:t> </a:t>
              </a:r>
              <a:endParaRPr lang="ru-RU" dirty="0"/>
            </a:p>
            <a:p>
              <a:r>
                <a:rPr lang="ru-RU" b="1" i="1" dirty="0"/>
                <a:t>Отовсюду вороги лихие!</a:t>
              </a:r>
              <a:endParaRPr lang="ru-RU" dirty="0"/>
            </a:p>
            <a:p>
              <a:endParaRPr lang="ru-RU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71700" y="3917373"/>
            <a:ext cx="2863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О </a:t>
            </a:r>
            <a:r>
              <a:rPr lang="ru-RU" sz="2000" b="1" i="1" dirty="0">
                <a:solidFill>
                  <a:srgbClr val="C00000"/>
                </a:solidFill>
              </a:rPr>
              <a:t>какой  особенности в развитии средневековых государств идёт </a:t>
            </a:r>
            <a:r>
              <a:rPr lang="ru-RU" sz="2000" b="1" i="1" dirty="0" smtClean="0">
                <a:solidFill>
                  <a:srgbClr val="C00000"/>
                </a:solidFill>
              </a:rPr>
              <a:t>речь?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итель\Documents\дидактика\6 класс\материалы к урокам\Россия\материал для през\70710f217a5aa35b308ccd97406c2a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97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«Поучения Владимира Мономаха»</a:t>
            </a:r>
            <a:endParaRPr lang="ru-RU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81" y="1402773"/>
            <a:ext cx="5964093" cy="34089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1.	Как вы считаете, какие цели ставил перед собой Владимир как правитель государства?</a:t>
            </a:r>
          </a:p>
          <a:p>
            <a:pPr marL="0" indent="0">
              <a:buNone/>
            </a:pPr>
            <a:r>
              <a:rPr lang="ru-RU" dirty="0"/>
              <a:t>2.	Какими чертами характера он обладал как человек?</a:t>
            </a:r>
          </a:p>
        </p:txBody>
      </p:sp>
    </p:spTree>
    <p:extLst>
      <p:ext uri="{BB962C8B-B14F-4D97-AF65-F5344CB8AC3E}">
        <p14:creationId xmlns:p14="http://schemas.microsoft.com/office/powerpoint/2010/main" xmlns="" val="39016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2093768" y="135082"/>
            <a:ext cx="2670464" cy="1584562"/>
            <a:chOff x="2093768" y="135082"/>
            <a:chExt cx="2670464" cy="1584562"/>
          </a:xfrm>
        </p:grpSpPr>
        <p:sp>
          <p:nvSpPr>
            <p:cNvPr id="6" name="TextBox 5"/>
            <p:cNvSpPr txBox="1"/>
            <p:nvPr/>
          </p:nvSpPr>
          <p:spPr>
            <a:xfrm>
              <a:off x="2093768" y="135082"/>
              <a:ext cx="2670464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Задачи внешней политики</a:t>
              </a:r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</a:rPr>
                <a:t> Владимира Мономаха:</a:t>
              </a:r>
              <a:endParaRPr lang="ru-RU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93768" y="1073313"/>
              <a:ext cx="2670464" cy="646331"/>
            </a:xfrm>
            <a:prstGeom prst="rect">
              <a:avLst/>
            </a:prstGeom>
            <a:solidFill>
              <a:srgbClr val="F7C5A3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</a:rPr>
                <a:t>Защита Руси от набегов половцев</a:t>
              </a:r>
              <a:endParaRPr lang="ru-RU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37064" y="3224645"/>
            <a:ext cx="2670464" cy="923330"/>
          </a:xfrm>
          <a:prstGeom prst="rect">
            <a:avLst/>
          </a:prstGeom>
          <a:solidFill>
            <a:srgbClr val="F9D5B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Успешные военные походы против половцев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9" name="Прямая со стрелкой 8"/>
          <p:cNvCxnSpPr>
            <a:stCxn id="7" idx="2"/>
            <a:endCxn id="8" idx="0"/>
          </p:cNvCxnSpPr>
          <p:nvPr/>
        </p:nvCxnSpPr>
        <p:spPr>
          <a:xfrm>
            <a:off x="3429000" y="1719644"/>
            <a:ext cx="43296" cy="1505001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5476008" y="135082"/>
            <a:ext cx="2670464" cy="2698024"/>
            <a:chOff x="5476008" y="135082"/>
            <a:chExt cx="2670464" cy="2698024"/>
          </a:xfrm>
        </p:grpSpPr>
        <p:sp>
          <p:nvSpPr>
            <p:cNvPr id="4" name="TextBox 3"/>
            <p:cNvSpPr txBox="1"/>
            <p:nvPr/>
          </p:nvSpPr>
          <p:spPr>
            <a:xfrm>
              <a:off x="5476008" y="135082"/>
              <a:ext cx="26704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Задачи внутренней политики</a:t>
              </a:r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</a:rPr>
                <a:t> Владимира Мономаха:</a:t>
              </a:r>
              <a:endParaRPr lang="ru-RU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76008" y="1078780"/>
              <a:ext cx="2670464" cy="1754326"/>
            </a:xfrm>
            <a:prstGeom prst="rect">
              <a:avLst/>
            </a:prstGeom>
            <a:solidFill>
              <a:srgbClr val="FFE593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</a:rPr>
                <a:t>Сохранение единства древнерусского государства.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b="1" dirty="0" smtClean="0">
                  <a:solidFill>
                    <a:schemeClr val="accent2">
                      <a:lumMod val="50000"/>
                    </a:schemeClr>
                  </a:solidFill>
                </a:rPr>
                <a:t>Наведение порядка внутри страны</a:t>
              </a:r>
              <a:endParaRPr lang="ru-RU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TextBox 20">
            <a:hlinkClick r:id="rId2" action="ppaction://hlinksldjump"/>
          </p:cNvPr>
          <p:cNvSpPr txBox="1"/>
          <p:nvPr/>
        </p:nvSpPr>
        <p:spPr>
          <a:xfrm>
            <a:off x="5368635" y="3200400"/>
            <a:ext cx="2670464" cy="1200329"/>
          </a:xfrm>
          <a:prstGeom prst="rect">
            <a:avLst/>
          </a:prstGeom>
          <a:solidFill>
            <a:srgbClr val="FFEFB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Ввёл новый свод законов.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Подчинил почти всех князей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>
            <a:stCxn id="19" idx="2"/>
            <a:endCxn id="21" idx="0"/>
          </p:cNvCxnSpPr>
          <p:nvPr/>
        </p:nvCxnSpPr>
        <p:spPr>
          <a:xfrm flipH="1">
            <a:off x="6703867" y="2833106"/>
            <a:ext cx="107373" cy="36729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76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37" y="0"/>
            <a:ext cx="4842638" cy="674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346779" y="405246"/>
            <a:ext cx="1050268" cy="985266"/>
            <a:chOff x="2968084" y="1772521"/>
            <a:chExt cx="3415649" cy="2381867"/>
          </a:xfrm>
        </p:grpSpPr>
        <p:pic>
          <p:nvPicPr>
            <p:cNvPr id="17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1563959" y="1952927"/>
            <a:ext cx="501153" cy="533482"/>
            <a:chOff x="2968084" y="1772521"/>
            <a:chExt cx="3415649" cy="2381867"/>
          </a:xfrm>
        </p:grpSpPr>
        <p:pic>
          <p:nvPicPr>
            <p:cNvPr id="23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5240037" y="2101885"/>
            <a:ext cx="2787369" cy="2697772"/>
            <a:chOff x="2968084" y="1772521"/>
            <a:chExt cx="3415649" cy="2381867"/>
          </a:xfrm>
        </p:grpSpPr>
        <p:pic>
          <p:nvPicPr>
            <p:cNvPr id="28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2376001" y="1870889"/>
            <a:ext cx="461587" cy="461991"/>
            <a:chOff x="2968084" y="1772521"/>
            <a:chExt cx="3415649" cy="2381867"/>
          </a:xfrm>
        </p:grpSpPr>
        <p:pic>
          <p:nvPicPr>
            <p:cNvPr id="33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Группа 46"/>
          <p:cNvGrpSpPr/>
          <p:nvPr/>
        </p:nvGrpSpPr>
        <p:grpSpPr>
          <a:xfrm>
            <a:off x="2895140" y="2273204"/>
            <a:ext cx="732163" cy="740143"/>
            <a:chOff x="2968084" y="1772521"/>
            <a:chExt cx="3415649" cy="2381867"/>
          </a:xfrm>
        </p:grpSpPr>
        <p:pic>
          <p:nvPicPr>
            <p:cNvPr id="48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1260678" y="2852306"/>
            <a:ext cx="732163" cy="740143"/>
            <a:chOff x="2968084" y="1772521"/>
            <a:chExt cx="3415649" cy="2381867"/>
          </a:xfrm>
        </p:grpSpPr>
        <p:pic>
          <p:nvPicPr>
            <p:cNvPr id="53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/>
          <p:cNvGrpSpPr/>
          <p:nvPr/>
        </p:nvGrpSpPr>
        <p:grpSpPr>
          <a:xfrm>
            <a:off x="372469" y="3177809"/>
            <a:ext cx="732163" cy="740143"/>
            <a:chOff x="2968084" y="1772521"/>
            <a:chExt cx="3415649" cy="2381867"/>
          </a:xfrm>
        </p:grpSpPr>
        <p:pic>
          <p:nvPicPr>
            <p:cNvPr id="58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Группа 61"/>
          <p:cNvGrpSpPr/>
          <p:nvPr/>
        </p:nvGrpSpPr>
        <p:grpSpPr>
          <a:xfrm>
            <a:off x="2346778" y="3177809"/>
            <a:ext cx="732163" cy="740143"/>
            <a:chOff x="2968084" y="1772521"/>
            <a:chExt cx="3415649" cy="2381867"/>
          </a:xfrm>
        </p:grpSpPr>
        <p:pic>
          <p:nvPicPr>
            <p:cNvPr id="63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9" name="Picture 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406" y="220191"/>
            <a:ext cx="3048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" name="Группа 67"/>
          <p:cNvGrpSpPr/>
          <p:nvPr/>
        </p:nvGrpSpPr>
        <p:grpSpPr>
          <a:xfrm>
            <a:off x="3314821" y="1130746"/>
            <a:ext cx="732163" cy="740143"/>
            <a:chOff x="2968084" y="1772521"/>
            <a:chExt cx="3415649" cy="2381867"/>
          </a:xfrm>
        </p:grpSpPr>
        <p:pic>
          <p:nvPicPr>
            <p:cNvPr id="69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227" y="1772521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84" y="2437580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901" y="2391553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5" y="3117895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04318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§ 9, ответить на вопросы устно.</a:t>
            </a:r>
          </a:p>
          <a:p>
            <a:r>
              <a:rPr lang="ru-RU" dirty="0" smtClean="0"/>
              <a:t>Выполнить задания в маршрутном листе.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85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Вопросы темы: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7626" y="1103313"/>
            <a:ext cx="6380019" cy="3708400"/>
          </a:xfrm>
        </p:spPr>
        <p:txBody>
          <a:bodyPr/>
          <a:lstStyle/>
          <a:p>
            <a:r>
              <a:rPr lang="ru-RU" dirty="0" smtClean="0"/>
              <a:t>Понятие, причины и признаки феодальной раздробленности в Западной Европе и на Руси.</a:t>
            </a:r>
          </a:p>
          <a:p>
            <a:r>
              <a:rPr lang="ru-RU" dirty="0" smtClean="0"/>
              <a:t>Начало распада Киевской Руси. Любечский съезд князей.</a:t>
            </a:r>
          </a:p>
          <a:p>
            <a:r>
              <a:rPr lang="ru-RU" dirty="0" smtClean="0"/>
              <a:t>Правление Владимира Мономаха.</a:t>
            </a:r>
          </a:p>
          <a:p>
            <a:r>
              <a:rPr lang="ru-RU" dirty="0" smtClean="0"/>
              <a:t>Государственное правление в период раздробленности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31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25" y="198438"/>
            <a:ext cx="6940550" cy="1429639"/>
          </a:xfrm>
        </p:spPr>
        <p:txBody>
          <a:bodyPr/>
          <a:lstStyle/>
          <a:p>
            <a:pPr lvl="0"/>
            <a:r>
              <a:rPr lang="ru-RU" sz="3200" b="1" dirty="0" smtClean="0"/>
              <a:t>Что называют феодальной раздробленностью?</a:t>
            </a:r>
            <a:br>
              <a:rPr lang="ru-RU" sz="3200" b="1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2760" y="1672024"/>
            <a:ext cx="6369627" cy="37084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C00000"/>
                </a:solidFill>
              </a:rPr>
              <a:t>Феодальная </a:t>
            </a:r>
            <a:r>
              <a:rPr lang="ru-RU" b="1" i="1" u="sng" dirty="0">
                <a:solidFill>
                  <a:srgbClr val="C00000"/>
                </a:solidFill>
              </a:rPr>
              <a:t>раздробленность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i="1" dirty="0"/>
              <a:t>– период в развитии средневековых государств, </a:t>
            </a:r>
            <a:r>
              <a:rPr lang="ru-RU" i="1" dirty="0" smtClean="0"/>
              <a:t>когда, </a:t>
            </a:r>
            <a:r>
              <a:rPr lang="ru-RU" i="1" dirty="0"/>
              <a:t>единое </a:t>
            </a:r>
            <a:r>
              <a:rPr lang="ru-RU" i="1" dirty="0" smtClean="0"/>
              <a:t>прежде, </a:t>
            </a:r>
            <a:r>
              <a:rPr lang="ru-RU" i="1" dirty="0"/>
              <a:t>оно распадается на отдельные части.</a:t>
            </a:r>
            <a:endParaRPr lang="ru-RU" dirty="0"/>
          </a:p>
          <a:p>
            <a:pPr marL="0" lv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8567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2358736" y="384464"/>
            <a:ext cx="4634346" cy="3917372"/>
          </a:xfrm>
          <a:custGeom>
            <a:avLst/>
            <a:gdLst>
              <a:gd name="connsiteX0" fmla="*/ 852055 w 4634346"/>
              <a:gd name="connsiteY0" fmla="*/ 145472 h 3917372"/>
              <a:gd name="connsiteX1" fmla="*/ 800100 w 4634346"/>
              <a:gd name="connsiteY1" fmla="*/ 166254 h 3917372"/>
              <a:gd name="connsiteX2" fmla="*/ 768928 w 4634346"/>
              <a:gd name="connsiteY2" fmla="*/ 187036 h 3917372"/>
              <a:gd name="connsiteX3" fmla="*/ 685800 w 4634346"/>
              <a:gd name="connsiteY3" fmla="*/ 207818 h 3917372"/>
              <a:gd name="connsiteX4" fmla="*/ 581891 w 4634346"/>
              <a:gd name="connsiteY4" fmla="*/ 259772 h 3917372"/>
              <a:gd name="connsiteX5" fmla="*/ 540328 w 4634346"/>
              <a:gd name="connsiteY5" fmla="*/ 270163 h 3917372"/>
              <a:gd name="connsiteX6" fmla="*/ 488373 w 4634346"/>
              <a:gd name="connsiteY6" fmla="*/ 290945 h 3917372"/>
              <a:gd name="connsiteX7" fmla="*/ 436419 w 4634346"/>
              <a:gd name="connsiteY7" fmla="*/ 301336 h 3917372"/>
              <a:gd name="connsiteX8" fmla="*/ 363682 w 4634346"/>
              <a:gd name="connsiteY8" fmla="*/ 332509 h 3917372"/>
              <a:gd name="connsiteX9" fmla="*/ 332509 w 4634346"/>
              <a:gd name="connsiteY9" fmla="*/ 353291 h 3917372"/>
              <a:gd name="connsiteX10" fmla="*/ 301337 w 4634346"/>
              <a:gd name="connsiteY10" fmla="*/ 363681 h 3917372"/>
              <a:gd name="connsiteX11" fmla="*/ 228600 w 4634346"/>
              <a:gd name="connsiteY11" fmla="*/ 415636 h 3917372"/>
              <a:gd name="connsiteX12" fmla="*/ 197428 w 4634346"/>
              <a:gd name="connsiteY12" fmla="*/ 436418 h 3917372"/>
              <a:gd name="connsiteX13" fmla="*/ 124691 w 4634346"/>
              <a:gd name="connsiteY13" fmla="*/ 498763 h 3917372"/>
              <a:gd name="connsiteX14" fmla="*/ 83128 w 4634346"/>
              <a:gd name="connsiteY14" fmla="*/ 561109 h 3917372"/>
              <a:gd name="connsiteX15" fmla="*/ 72737 w 4634346"/>
              <a:gd name="connsiteY15" fmla="*/ 592281 h 3917372"/>
              <a:gd name="connsiteX16" fmla="*/ 31173 w 4634346"/>
              <a:gd name="connsiteY16" fmla="*/ 696191 h 3917372"/>
              <a:gd name="connsiteX17" fmla="*/ 20782 w 4634346"/>
              <a:gd name="connsiteY17" fmla="*/ 727363 h 3917372"/>
              <a:gd name="connsiteX18" fmla="*/ 0 w 4634346"/>
              <a:gd name="connsiteY18" fmla="*/ 810491 h 3917372"/>
              <a:gd name="connsiteX19" fmla="*/ 10391 w 4634346"/>
              <a:gd name="connsiteY19" fmla="*/ 955963 h 3917372"/>
              <a:gd name="connsiteX20" fmla="*/ 31173 w 4634346"/>
              <a:gd name="connsiteY20" fmla="*/ 1018309 h 3917372"/>
              <a:gd name="connsiteX21" fmla="*/ 51955 w 4634346"/>
              <a:gd name="connsiteY21" fmla="*/ 1091045 h 3917372"/>
              <a:gd name="connsiteX22" fmla="*/ 62346 w 4634346"/>
              <a:gd name="connsiteY22" fmla="*/ 1174172 h 3917372"/>
              <a:gd name="connsiteX23" fmla="*/ 83128 w 4634346"/>
              <a:gd name="connsiteY23" fmla="*/ 1361209 h 3917372"/>
              <a:gd name="connsiteX24" fmla="*/ 72737 w 4634346"/>
              <a:gd name="connsiteY24" fmla="*/ 1631372 h 3917372"/>
              <a:gd name="connsiteX25" fmla="*/ 51955 w 4634346"/>
              <a:gd name="connsiteY25" fmla="*/ 1683327 h 3917372"/>
              <a:gd name="connsiteX26" fmla="*/ 31173 w 4634346"/>
              <a:gd name="connsiteY26" fmla="*/ 1756063 h 3917372"/>
              <a:gd name="connsiteX27" fmla="*/ 0 w 4634346"/>
              <a:gd name="connsiteY27" fmla="*/ 1922318 h 3917372"/>
              <a:gd name="connsiteX28" fmla="*/ 10391 w 4634346"/>
              <a:gd name="connsiteY28" fmla="*/ 2202872 h 3917372"/>
              <a:gd name="connsiteX29" fmla="*/ 31173 w 4634346"/>
              <a:gd name="connsiteY29" fmla="*/ 2244436 h 3917372"/>
              <a:gd name="connsiteX30" fmla="*/ 41564 w 4634346"/>
              <a:gd name="connsiteY30" fmla="*/ 2337954 h 3917372"/>
              <a:gd name="connsiteX31" fmla="*/ 62346 w 4634346"/>
              <a:gd name="connsiteY31" fmla="*/ 2441863 h 3917372"/>
              <a:gd name="connsiteX32" fmla="*/ 93519 w 4634346"/>
              <a:gd name="connsiteY32" fmla="*/ 2504209 h 3917372"/>
              <a:gd name="connsiteX33" fmla="*/ 124691 w 4634346"/>
              <a:gd name="connsiteY33" fmla="*/ 2545772 h 3917372"/>
              <a:gd name="connsiteX34" fmla="*/ 145473 w 4634346"/>
              <a:gd name="connsiteY34" fmla="*/ 2587336 h 3917372"/>
              <a:gd name="connsiteX35" fmla="*/ 187037 w 4634346"/>
              <a:gd name="connsiteY35" fmla="*/ 2649681 h 3917372"/>
              <a:gd name="connsiteX36" fmla="*/ 197428 w 4634346"/>
              <a:gd name="connsiteY36" fmla="*/ 2680854 h 3917372"/>
              <a:gd name="connsiteX37" fmla="*/ 238991 w 4634346"/>
              <a:gd name="connsiteY37" fmla="*/ 2753591 h 3917372"/>
              <a:gd name="connsiteX38" fmla="*/ 311728 w 4634346"/>
              <a:gd name="connsiteY38" fmla="*/ 2826327 h 3917372"/>
              <a:gd name="connsiteX39" fmla="*/ 426028 w 4634346"/>
              <a:gd name="connsiteY39" fmla="*/ 2909454 h 3917372"/>
              <a:gd name="connsiteX40" fmla="*/ 488373 w 4634346"/>
              <a:gd name="connsiteY40" fmla="*/ 2930236 h 3917372"/>
              <a:gd name="connsiteX41" fmla="*/ 592282 w 4634346"/>
              <a:gd name="connsiteY41" fmla="*/ 2971800 h 3917372"/>
              <a:gd name="connsiteX42" fmla="*/ 623455 w 4634346"/>
              <a:gd name="connsiteY42" fmla="*/ 2992581 h 3917372"/>
              <a:gd name="connsiteX43" fmla="*/ 685800 w 4634346"/>
              <a:gd name="connsiteY43" fmla="*/ 3013363 h 3917372"/>
              <a:gd name="connsiteX44" fmla="*/ 737755 w 4634346"/>
              <a:gd name="connsiteY44" fmla="*/ 3034145 h 3917372"/>
              <a:gd name="connsiteX45" fmla="*/ 789709 w 4634346"/>
              <a:gd name="connsiteY45" fmla="*/ 3044536 h 3917372"/>
              <a:gd name="connsiteX46" fmla="*/ 820882 w 4634346"/>
              <a:gd name="connsiteY46" fmla="*/ 3054927 h 3917372"/>
              <a:gd name="connsiteX47" fmla="*/ 997528 w 4634346"/>
              <a:gd name="connsiteY47" fmla="*/ 3044536 h 3917372"/>
              <a:gd name="connsiteX48" fmla="*/ 1028700 w 4634346"/>
              <a:gd name="connsiteY48" fmla="*/ 3034145 h 3917372"/>
              <a:gd name="connsiteX49" fmla="*/ 1184564 w 4634346"/>
              <a:gd name="connsiteY49" fmla="*/ 3054927 h 3917372"/>
              <a:gd name="connsiteX50" fmla="*/ 1298864 w 4634346"/>
              <a:gd name="connsiteY50" fmla="*/ 3127663 h 3917372"/>
              <a:gd name="connsiteX51" fmla="*/ 1330037 w 4634346"/>
              <a:gd name="connsiteY51" fmla="*/ 3138054 h 3917372"/>
              <a:gd name="connsiteX52" fmla="*/ 1392382 w 4634346"/>
              <a:gd name="connsiteY52" fmla="*/ 3190009 h 3917372"/>
              <a:gd name="connsiteX53" fmla="*/ 1454728 w 4634346"/>
              <a:gd name="connsiteY53" fmla="*/ 3241963 h 3917372"/>
              <a:gd name="connsiteX54" fmla="*/ 1485900 w 4634346"/>
              <a:gd name="connsiteY54" fmla="*/ 3273136 h 3917372"/>
              <a:gd name="connsiteX55" fmla="*/ 1558637 w 4634346"/>
              <a:gd name="connsiteY55" fmla="*/ 3304309 h 3917372"/>
              <a:gd name="connsiteX56" fmla="*/ 1641764 w 4634346"/>
              <a:gd name="connsiteY56" fmla="*/ 3366654 h 3917372"/>
              <a:gd name="connsiteX57" fmla="*/ 1662546 w 4634346"/>
              <a:gd name="connsiteY57" fmla="*/ 3418609 h 3917372"/>
              <a:gd name="connsiteX58" fmla="*/ 1724891 w 4634346"/>
              <a:gd name="connsiteY58" fmla="*/ 3491345 h 3917372"/>
              <a:gd name="connsiteX59" fmla="*/ 1745673 w 4634346"/>
              <a:gd name="connsiteY59" fmla="*/ 3522518 h 3917372"/>
              <a:gd name="connsiteX60" fmla="*/ 1808019 w 4634346"/>
              <a:gd name="connsiteY60" fmla="*/ 3543300 h 3917372"/>
              <a:gd name="connsiteX61" fmla="*/ 1901537 w 4634346"/>
              <a:gd name="connsiteY61" fmla="*/ 3595254 h 3917372"/>
              <a:gd name="connsiteX62" fmla="*/ 1974273 w 4634346"/>
              <a:gd name="connsiteY62" fmla="*/ 3636818 h 3917372"/>
              <a:gd name="connsiteX63" fmla="*/ 2036619 w 4634346"/>
              <a:gd name="connsiteY63" fmla="*/ 3678381 h 3917372"/>
              <a:gd name="connsiteX64" fmla="*/ 2192482 w 4634346"/>
              <a:gd name="connsiteY64" fmla="*/ 3751118 h 3917372"/>
              <a:gd name="connsiteX65" fmla="*/ 2275609 w 4634346"/>
              <a:gd name="connsiteY65" fmla="*/ 3803072 h 3917372"/>
              <a:gd name="connsiteX66" fmla="*/ 2358737 w 4634346"/>
              <a:gd name="connsiteY66" fmla="*/ 3834245 h 3917372"/>
              <a:gd name="connsiteX67" fmla="*/ 2400300 w 4634346"/>
              <a:gd name="connsiteY67" fmla="*/ 3865418 h 3917372"/>
              <a:gd name="connsiteX68" fmla="*/ 2462646 w 4634346"/>
              <a:gd name="connsiteY68" fmla="*/ 3886200 h 3917372"/>
              <a:gd name="connsiteX69" fmla="*/ 2493819 w 4634346"/>
              <a:gd name="connsiteY69" fmla="*/ 3896591 h 3917372"/>
              <a:gd name="connsiteX70" fmla="*/ 2524991 w 4634346"/>
              <a:gd name="connsiteY70" fmla="*/ 3917372 h 3917372"/>
              <a:gd name="connsiteX71" fmla="*/ 3304309 w 4634346"/>
              <a:gd name="connsiteY71" fmla="*/ 3906981 h 3917372"/>
              <a:gd name="connsiteX72" fmla="*/ 3366655 w 4634346"/>
              <a:gd name="connsiteY72" fmla="*/ 3886200 h 3917372"/>
              <a:gd name="connsiteX73" fmla="*/ 3429000 w 4634346"/>
              <a:gd name="connsiteY73" fmla="*/ 3875809 h 3917372"/>
              <a:gd name="connsiteX74" fmla="*/ 3553691 w 4634346"/>
              <a:gd name="connsiteY74" fmla="*/ 3782291 h 3917372"/>
              <a:gd name="connsiteX75" fmla="*/ 3584864 w 4634346"/>
              <a:gd name="connsiteY75" fmla="*/ 3751118 h 3917372"/>
              <a:gd name="connsiteX76" fmla="*/ 3605646 w 4634346"/>
              <a:gd name="connsiteY76" fmla="*/ 3719945 h 3917372"/>
              <a:gd name="connsiteX77" fmla="*/ 3626428 w 4634346"/>
              <a:gd name="connsiteY77" fmla="*/ 3647209 h 3917372"/>
              <a:gd name="connsiteX78" fmla="*/ 3657600 w 4634346"/>
              <a:gd name="connsiteY78" fmla="*/ 3564081 h 3917372"/>
              <a:gd name="connsiteX79" fmla="*/ 3688773 w 4634346"/>
              <a:gd name="connsiteY79" fmla="*/ 3543300 h 3917372"/>
              <a:gd name="connsiteX80" fmla="*/ 3740728 w 4634346"/>
              <a:gd name="connsiteY80" fmla="*/ 3491345 h 3917372"/>
              <a:gd name="connsiteX81" fmla="*/ 3792682 w 4634346"/>
              <a:gd name="connsiteY81" fmla="*/ 3480954 h 3917372"/>
              <a:gd name="connsiteX82" fmla="*/ 3865419 w 4634346"/>
              <a:gd name="connsiteY82" fmla="*/ 3460172 h 3917372"/>
              <a:gd name="connsiteX83" fmla="*/ 3927764 w 4634346"/>
              <a:gd name="connsiteY83" fmla="*/ 3439391 h 3917372"/>
              <a:gd name="connsiteX84" fmla="*/ 3990109 w 4634346"/>
              <a:gd name="connsiteY84" fmla="*/ 3429000 h 3917372"/>
              <a:gd name="connsiteX85" fmla="*/ 4052455 w 4634346"/>
              <a:gd name="connsiteY85" fmla="*/ 3397827 h 3917372"/>
              <a:gd name="connsiteX86" fmla="*/ 4083628 w 4634346"/>
              <a:gd name="connsiteY86" fmla="*/ 3387436 h 3917372"/>
              <a:gd name="connsiteX87" fmla="*/ 4125191 w 4634346"/>
              <a:gd name="connsiteY87" fmla="*/ 3366654 h 3917372"/>
              <a:gd name="connsiteX88" fmla="*/ 4166755 w 4634346"/>
              <a:gd name="connsiteY88" fmla="*/ 3356263 h 3917372"/>
              <a:gd name="connsiteX89" fmla="*/ 4197928 w 4634346"/>
              <a:gd name="connsiteY89" fmla="*/ 3345872 h 3917372"/>
              <a:gd name="connsiteX90" fmla="*/ 4322619 w 4634346"/>
              <a:gd name="connsiteY90" fmla="*/ 3252354 h 3917372"/>
              <a:gd name="connsiteX91" fmla="*/ 4364182 w 4634346"/>
              <a:gd name="connsiteY91" fmla="*/ 3221181 h 3917372"/>
              <a:gd name="connsiteX92" fmla="*/ 4416137 w 4634346"/>
              <a:gd name="connsiteY92" fmla="*/ 3179618 h 3917372"/>
              <a:gd name="connsiteX93" fmla="*/ 4457700 w 4634346"/>
              <a:gd name="connsiteY93" fmla="*/ 3148445 h 3917372"/>
              <a:gd name="connsiteX94" fmla="*/ 4520046 w 4634346"/>
              <a:gd name="connsiteY94" fmla="*/ 3075709 h 3917372"/>
              <a:gd name="connsiteX95" fmla="*/ 4540828 w 4634346"/>
              <a:gd name="connsiteY95" fmla="*/ 3044536 h 3917372"/>
              <a:gd name="connsiteX96" fmla="*/ 4561609 w 4634346"/>
              <a:gd name="connsiteY96" fmla="*/ 2992581 h 3917372"/>
              <a:gd name="connsiteX97" fmla="*/ 4603173 w 4634346"/>
              <a:gd name="connsiteY97" fmla="*/ 2909454 h 3917372"/>
              <a:gd name="connsiteX98" fmla="*/ 4613564 w 4634346"/>
              <a:gd name="connsiteY98" fmla="*/ 2867891 h 3917372"/>
              <a:gd name="connsiteX99" fmla="*/ 4634346 w 4634346"/>
              <a:gd name="connsiteY99" fmla="*/ 2805545 h 3917372"/>
              <a:gd name="connsiteX100" fmla="*/ 4613564 w 4634346"/>
              <a:gd name="connsiteY100" fmla="*/ 2608118 h 3917372"/>
              <a:gd name="connsiteX101" fmla="*/ 4592782 w 4634346"/>
              <a:gd name="connsiteY101" fmla="*/ 2545772 h 3917372"/>
              <a:gd name="connsiteX102" fmla="*/ 4540828 w 4634346"/>
              <a:gd name="connsiteY102" fmla="*/ 2452254 h 3917372"/>
              <a:gd name="connsiteX103" fmla="*/ 4468091 w 4634346"/>
              <a:gd name="connsiteY103" fmla="*/ 2317172 h 3917372"/>
              <a:gd name="connsiteX104" fmla="*/ 4395355 w 4634346"/>
              <a:gd name="connsiteY104" fmla="*/ 2244436 h 3917372"/>
              <a:gd name="connsiteX105" fmla="*/ 4364182 w 4634346"/>
              <a:gd name="connsiteY105" fmla="*/ 2213263 h 3917372"/>
              <a:gd name="connsiteX106" fmla="*/ 4281055 w 4634346"/>
              <a:gd name="connsiteY106" fmla="*/ 2150918 h 3917372"/>
              <a:gd name="connsiteX107" fmla="*/ 4229100 w 4634346"/>
              <a:gd name="connsiteY107" fmla="*/ 2088572 h 3917372"/>
              <a:gd name="connsiteX108" fmla="*/ 4166755 w 4634346"/>
              <a:gd name="connsiteY108" fmla="*/ 2005445 h 3917372"/>
              <a:gd name="connsiteX109" fmla="*/ 4156364 w 4634346"/>
              <a:gd name="connsiteY109" fmla="*/ 1974272 h 3917372"/>
              <a:gd name="connsiteX110" fmla="*/ 4114800 w 4634346"/>
              <a:gd name="connsiteY110" fmla="*/ 1870363 h 3917372"/>
              <a:gd name="connsiteX111" fmla="*/ 4114800 w 4634346"/>
              <a:gd name="connsiteY111" fmla="*/ 1330036 h 3917372"/>
              <a:gd name="connsiteX112" fmla="*/ 4125191 w 4634346"/>
              <a:gd name="connsiteY112" fmla="*/ 1298863 h 3917372"/>
              <a:gd name="connsiteX113" fmla="*/ 4114800 w 4634346"/>
              <a:gd name="connsiteY113" fmla="*/ 1091045 h 3917372"/>
              <a:gd name="connsiteX114" fmla="*/ 4083628 w 4634346"/>
              <a:gd name="connsiteY114" fmla="*/ 976745 h 3917372"/>
              <a:gd name="connsiteX115" fmla="*/ 4062846 w 4634346"/>
              <a:gd name="connsiteY115" fmla="*/ 945572 h 3917372"/>
              <a:gd name="connsiteX116" fmla="*/ 4042064 w 4634346"/>
              <a:gd name="connsiteY116" fmla="*/ 904009 h 3917372"/>
              <a:gd name="connsiteX117" fmla="*/ 3969328 w 4634346"/>
              <a:gd name="connsiteY117" fmla="*/ 820881 h 3917372"/>
              <a:gd name="connsiteX118" fmla="*/ 3875809 w 4634346"/>
              <a:gd name="connsiteY118" fmla="*/ 758536 h 3917372"/>
              <a:gd name="connsiteX119" fmla="*/ 3813464 w 4634346"/>
              <a:gd name="connsiteY119" fmla="*/ 716972 h 3917372"/>
              <a:gd name="connsiteX120" fmla="*/ 3771900 w 4634346"/>
              <a:gd name="connsiteY120" fmla="*/ 675409 h 3917372"/>
              <a:gd name="connsiteX121" fmla="*/ 3730337 w 4634346"/>
              <a:gd name="connsiteY121" fmla="*/ 654627 h 3917372"/>
              <a:gd name="connsiteX122" fmla="*/ 3688773 w 4634346"/>
              <a:gd name="connsiteY122" fmla="*/ 623454 h 3917372"/>
              <a:gd name="connsiteX123" fmla="*/ 3657600 w 4634346"/>
              <a:gd name="connsiteY123" fmla="*/ 613063 h 3917372"/>
              <a:gd name="connsiteX124" fmla="*/ 3283528 w 4634346"/>
              <a:gd name="connsiteY124" fmla="*/ 592281 h 3917372"/>
              <a:gd name="connsiteX125" fmla="*/ 3190009 w 4634346"/>
              <a:gd name="connsiteY125" fmla="*/ 561109 h 3917372"/>
              <a:gd name="connsiteX126" fmla="*/ 3096491 w 4634346"/>
              <a:gd name="connsiteY126" fmla="*/ 519545 h 3917372"/>
              <a:gd name="connsiteX127" fmla="*/ 3054928 w 4634346"/>
              <a:gd name="connsiteY127" fmla="*/ 509154 h 3917372"/>
              <a:gd name="connsiteX128" fmla="*/ 2951019 w 4634346"/>
              <a:gd name="connsiteY128" fmla="*/ 467591 h 3917372"/>
              <a:gd name="connsiteX129" fmla="*/ 2867891 w 4634346"/>
              <a:gd name="connsiteY129" fmla="*/ 436418 h 3917372"/>
              <a:gd name="connsiteX130" fmla="*/ 2836719 w 4634346"/>
              <a:gd name="connsiteY130" fmla="*/ 415636 h 3917372"/>
              <a:gd name="connsiteX131" fmla="*/ 2795155 w 4634346"/>
              <a:gd name="connsiteY131" fmla="*/ 394854 h 3917372"/>
              <a:gd name="connsiteX132" fmla="*/ 2722419 w 4634346"/>
              <a:gd name="connsiteY132" fmla="*/ 342900 h 3917372"/>
              <a:gd name="connsiteX133" fmla="*/ 2691246 w 4634346"/>
              <a:gd name="connsiteY133" fmla="*/ 301336 h 3917372"/>
              <a:gd name="connsiteX134" fmla="*/ 2670464 w 4634346"/>
              <a:gd name="connsiteY134" fmla="*/ 259772 h 3917372"/>
              <a:gd name="connsiteX135" fmla="*/ 2660073 w 4634346"/>
              <a:gd name="connsiteY135" fmla="*/ 228600 h 3917372"/>
              <a:gd name="connsiteX136" fmla="*/ 2597728 w 4634346"/>
              <a:gd name="connsiteY136" fmla="*/ 166254 h 3917372"/>
              <a:gd name="connsiteX137" fmla="*/ 2504209 w 4634346"/>
              <a:gd name="connsiteY137" fmla="*/ 62345 h 3917372"/>
              <a:gd name="connsiteX138" fmla="*/ 2473037 w 4634346"/>
              <a:gd name="connsiteY138" fmla="*/ 41563 h 3917372"/>
              <a:gd name="connsiteX139" fmla="*/ 2410691 w 4634346"/>
              <a:gd name="connsiteY139" fmla="*/ 20781 h 3917372"/>
              <a:gd name="connsiteX140" fmla="*/ 2369128 w 4634346"/>
              <a:gd name="connsiteY140" fmla="*/ 0 h 3917372"/>
              <a:gd name="connsiteX141" fmla="*/ 2036619 w 4634346"/>
              <a:gd name="connsiteY141" fmla="*/ 20781 h 3917372"/>
              <a:gd name="connsiteX142" fmla="*/ 1911928 w 4634346"/>
              <a:gd name="connsiteY142" fmla="*/ 41563 h 3917372"/>
              <a:gd name="connsiteX143" fmla="*/ 1839191 w 4634346"/>
              <a:gd name="connsiteY143" fmla="*/ 62345 h 3917372"/>
              <a:gd name="connsiteX144" fmla="*/ 1766455 w 4634346"/>
              <a:gd name="connsiteY144" fmla="*/ 72736 h 3917372"/>
              <a:gd name="connsiteX145" fmla="*/ 1735282 w 4634346"/>
              <a:gd name="connsiteY145" fmla="*/ 83127 h 3917372"/>
              <a:gd name="connsiteX146" fmla="*/ 1631373 w 4634346"/>
              <a:gd name="connsiteY146" fmla="*/ 103909 h 3917372"/>
              <a:gd name="connsiteX147" fmla="*/ 1413164 w 4634346"/>
              <a:gd name="connsiteY147" fmla="*/ 93518 h 3917372"/>
              <a:gd name="connsiteX148" fmla="*/ 1340428 w 4634346"/>
              <a:gd name="connsiteY148" fmla="*/ 72736 h 3917372"/>
              <a:gd name="connsiteX149" fmla="*/ 1298864 w 4634346"/>
              <a:gd name="connsiteY149" fmla="*/ 62345 h 3917372"/>
              <a:gd name="connsiteX150" fmla="*/ 1267691 w 4634346"/>
              <a:gd name="connsiteY150" fmla="*/ 51954 h 3917372"/>
              <a:gd name="connsiteX151" fmla="*/ 1205346 w 4634346"/>
              <a:gd name="connsiteY151" fmla="*/ 41563 h 3917372"/>
              <a:gd name="connsiteX152" fmla="*/ 1163782 w 4634346"/>
              <a:gd name="connsiteY152" fmla="*/ 20781 h 3917372"/>
              <a:gd name="connsiteX153" fmla="*/ 1039091 w 4634346"/>
              <a:gd name="connsiteY153" fmla="*/ 51954 h 3917372"/>
              <a:gd name="connsiteX154" fmla="*/ 976746 w 4634346"/>
              <a:gd name="connsiteY154" fmla="*/ 93518 h 3917372"/>
              <a:gd name="connsiteX155" fmla="*/ 914400 w 4634346"/>
              <a:gd name="connsiteY155" fmla="*/ 114300 h 3917372"/>
              <a:gd name="connsiteX156" fmla="*/ 852055 w 4634346"/>
              <a:gd name="connsiteY156" fmla="*/ 145472 h 3917372"/>
              <a:gd name="connsiteX157" fmla="*/ 852055 w 4634346"/>
              <a:gd name="connsiteY157" fmla="*/ 145472 h 391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634346" h="3917372">
                <a:moveTo>
                  <a:pt x="852055" y="145472"/>
                </a:moveTo>
                <a:cubicBezTo>
                  <a:pt x="843396" y="148936"/>
                  <a:pt x="816783" y="157912"/>
                  <a:pt x="800100" y="166254"/>
                </a:cubicBezTo>
                <a:cubicBezTo>
                  <a:pt x="788930" y="171839"/>
                  <a:pt x="780664" y="182768"/>
                  <a:pt x="768928" y="187036"/>
                </a:cubicBezTo>
                <a:cubicBezTo>
                  <a:pt x="742086" y="196797"/>
                  <a:pt x="685800" y="207818"/>
                  <a:pt x="685800" y="207818"/>
                </a:cubicBezTo>
                <a:cubicBezTo>
                  <a:pt x="651164" y="225136"/>
                  <a:pt x="619459" y="250380"/>
                  <a:pt x="581891" y="259772"/>
                </a:cubicBezTo>
                <a:cubicBezTo>
                  <a:pt x="568037" y="263236"/>
                  <a:pt x="553876" y="265647"/>
                  <a:pt x="540328" y="270163"/>
                </a:cubicBezTo>
                <a:cubicBezTo>
                  <a:pt x="522633" y="276061"/>
                  <a:pt x="506239" y="285585"/>
                  <a:pt x="488373" y="290945"/>
                </a:cubicBezTo>
                <a:cubicBezTo>
                  <a:pt x="471457" y="296020"/>
                  <a:pt x="453737" y="297872"/>
                  <a:pt x="436419" y="301336"/>
                </a:cubicBezTo>
                <a:cubicBezTo>
                  <a:pt x="358157" y="353510"/>
                  <a:pt x="457621" y="292249"/>
                  <a:pt x="363682" y="332509"/>
                </a:cubicBezTo>
                <a:cubicBezTo>
                  <a:pt x="352203" y="337428"/>
                  <a:pt x="343679" y="347706"/>
                  <a:pt x="332509" y="353291"/>
                </a:cubicBezTo>
                <a:cubicBezTo>
                  <a:pt x="322713" y="358189"/>
                  <a:pt x="311728" y="360218"/>
                  <a:pt x="301337" y="363681"/>
                </a:cubicBezTo>
                <a:cubicBezTo>
                  <a:pt x="227885" y="412649"/>
                  <a:pt x="318802" y="351205"/>
                  <a:pt x="228600" y="415636"/>
                </a:cubicBezTo>
                <a:cubicBezTo>
                  <a:pt x="218438" y="422895"/>
                  <a:pt x="206910" y="428291"/>
                  <a:pt x="197428" y="436418"/>
                </a:cubicBezTo>
                <a:cubicBezTo>
                  <a:pt x="109243" y="512005"/>
                  <a:pt x="196254" y="451055"/>
                  <a:pt x="124691" y="498763"/>
                </a:cubicBezTo>
                <a:cubicBezTo>
                  <a:pt x="99984" y="572883"/>
                  <a:pt x="135017" y="483275"/>
                  <a:pt x="83128" y="561109"/>
                </a:cubicBezTo>
                <a:cubicBezTo>
                  <a:pt x="77053" y="570222"/>
                  <a:pt x="76669" y="582058"/>
                  <a:pt x="72737" y="592281"/>
                </a:cubicBezTo>
                <a:cubicBezTo>
                  <a:pt x="59345" y="627099"/>
                  <a:pt x="42970" y="660801"/>
                  <a:pt x="31173" y="696191"/>
                </a:cubicBezTo>
                <a:cubicBezTo>
                  <a:pt x="27709" y="706582"/>
                  <a:pt x="23664" y="716796"/>
                  <a:pt x="20782" y="727363"/>
                </a:cubicBezTo>
                <a:cubicBezTo>
                  <a:pt x="13267" y="754919"/>
                  <a:pt x="0" y="810491"/>
                  <a:pt x="0" y="810491"/>
                </a:cubicBezTo>
                <a:cubicBezTo>
                  <a:pt x="3464" y="858982"/>
                  <a:pt x="3179" y="907887"/>
                  <a:pt x="10391" y="955963"/>
                </a:cubicBezTo>
                <a:cubicBezTo>
                  <a:pt x="13641" y="977627"/>
                  <a:pt x="25860" y="997057"/>
                  <a:pt x="31173" y="1018309"/>
                </a:cubicBezTo>
                <a:cubicBezTo>
                  <a:pt x="44221" y="1070498"/>
                  <a:pt x="37048" y="1046324"/>
                  <a:pt x="51955" y="1091045"/>
                </a:cubicBezTo>
                <a:cubicBezTo>
                  <a:pt x="55419" y="1118754"/>
                  <a:pt x="59818" y="1146362"/>
                  <a:pt x="62346" y="1174172"/>
                </a:cubicBezTo>
                <a:cubicBezTo>
                  <a:pt x="78644" y="1353447"/>
                  <a:pt x="59510" y="1266737"/>
                  <a:pt x="83128" y="1361209"/>
                </a:cubicBezTo>
                <a:cubicBezTo>
                  <a:pt x="79664" y="1451263"/>
                  <a:pt x="81418" y="1541670"/>
                  <a:pt x="72737" y="1631372"/>
                </a:cubicBezTo>
                <a:cubicBezTo>
                  <a:pt x="70940" y="1649938"/>
                  <a:pt x="57853" y="1665632"/>
                  <a:pt x="51955" y="1683327"/>
                </a:cubicBezTo>
                <a:cubicBezTo>
                  <a:pt x="43981" y="1707249"/>
                  <a:pt x="37670" y="1731699"/>
                  <a:pt x="31173" y="1756063"/>
                </a:cubicBezTo>
                <a:cubicBezTo>
                  <a:pt x="5239" y="1853314"/>
                  <a:pt x="12349" y="1823528"/>
                  <a:pt x="0" y="1922318"/>
                </a:cubicBezTo>
                <a:cubicBezTo>
                  <a:pt x="3464" y="2015836"/>
                  <a:pt x="1377" y="2109725"/>
                  <a:pt x="10391" y="2202872"/>
                </a:cubicBezTo>
                <a:cubicBezTo>
                  <a:pt x="11883" y="2218290"/>
                  <a:pt x="27690" y="2229343"/>
                  <a:pt x="31173" y="2244436"/>
                </a:cubicBezTo>
                <a:cubicBezTo>
                  <a:pt x="38226" y="2274997"/>
                  <a:pt x="36672" y="2306973"/>
                  <a:pt x="41564" y="2337954"/>
                </a:cubicBezTo>
                <a:cubicBezTo>
                  <a:pt x="47073" y="2372844"/>
                  <a:pt x="42753" y="2412473"/>
                  <a:pt x="62346" y="2441863"/>
                </a:cubicBezTo>
                <a:cubicBezTo>
                  <a:pt x="170948" y="2604766"/>
                  <a:pt x="7484" y="2353646"/>
                  <a:pt x="93519" y="2504209"/>
                </a:cubicBezTo>
                <a:cubicBezTo>
                  <a:pt x="102111" y="2519245"/>
                  <a:pt x="115513" y="2531086"/>
                  <a:pt x="124691" y="2545772"/>
                </a:cubicBezTo>
                <a:cubicBezTo>
                  <a:pt x="132901" y="2558908"/>
                  <a:pt x="137503" y="2574053"/>
                  <a:pt x="145473" y="2587336"/>
                </a:cubicBezTo>
                <a:cubicBezTo>
                  <a:pt x="158323" y="2608753"/>
                  <a:pt x="187037" y="2649681"/>
                  <a:pt x="187037" y="2649681"/>
                </a:cubicBezTo>
                <a:cubicBezTo>
                  <a:pt x="190501" y="2660072"/>
                  <a:pt x="193113" y="2670786"/>
                  <a:pt x="197428" y="2680854"/>
                </a:cubicBezTo>
                <a:cubicBezTo>
                  <a:pt x="205012" y="2698551"/>
                  <a:pt x="224759" y="2737778"/>
                  <a:pt x="238991" y="2753591"/>
                </a:cubicBezTo>
                <a:cubicBezTo>
                  <a:pt x="261929" y="2779077"/>
                  <a:pt x="285387" y="2804376"/>
                  <a:pt x="311728" y="2826327"/>
                </a:cubicBezTo>
                <a:cubicBezTo>
                  <a:pt x="350935" y="2859000"/>
                  <a:pt x="379734" y="2888411"/>
                  <a:pt x="426028" y="2909454"/>
                </a:cubicBezTo>
                <a:cubicBezTo>
                  <a:pt x="445970" y="2918519"/>
                  <a:pt x="467862" y="2922544"/>
                  <a:pt x="488373" y="2930236"/>
                </a:cubicBezTo>
                <a:cubicBezTo>
                  <a:pt x="523302" y="2943335"/>
                  <a:pt x="561242" y="2951108"/>
                  <a:pt x="592282" y="2971800"/>
                </a:cubicBezTo>
                <a:cubicBezTo>
                  <a:pt x="602673" y="2978727"/>
                  <a:pt x="612043" y="2987509"/>
                  <a:pt x="623455" y="2992581"/>
                </a:cubicBezTo>
                <a:cubicBezTo>
                  <a:pt x="643473" y="3001478"/>
                  <a:pt x="665461" y="3005227"/>
                  <a:pt x="685800" y="3013363"/>
                </a:cubicBezTo>
                <a:cubicBezTo>
                  <a:pt x="703118" y="3020290"/>
                  <a:pt x="719889" y="3028785"/>
                  <a:pt x="737755" y="3034145"/>
                </a:cubicBezTo>
                <a:cubicBezTo>
                  <a:pt x="754671" y="3039220"/>
                  <a:pt x="772575" y="3040253"/>
                  <a:pt x="789709" y="3044536"/>
                </a:cubicBezTo>
                <a:cubicBezTo>
                  <a:pt x="800335" y="3047193"/>
                  <a:pt x="810491" y="3051463"/>
                  <a:pt x="820882" y="3054927"/>
                </a:cubicBezTo>
                <a:cubicBezTo>
                  <a:pt x="879764" y="3051463"/>
                  <a:pt x="938837" y="3050405"/>
                  <a:pt x="997528" y="3044536"/>
                </a:cubicBezTo>
                <a:cubicBezTo>
                  <a:pt x="1008426" y="3043446"/>
                  <a:pt x="1017764" y="3033537"/>
                  <a:pt x="1028700" y="3034145"/>
                </a:cubicBezTo>
                <a:cubicBezTo>
                  <a:pt x="1081034" y="3037052"/>
                  <a:pt x="1132609" y="3048000"/>
                  <a:pt x="1184564" y="3054927"/>
                </a:cubicBezTo>
                <a:cubicBezTo>
                  <a:pt x="1209281" y="3071405"/>
                  <a:pt x="1269506" y="3112984"/>
                  <a:pt x="1298864" y="3127663"/>
                </a:cubicBezTo>
                <a:cubicBezTo>
                  <a:pt x="1308661" y="3132561"/>
                  <a:pt x="1319646" y="3134590"/>
                  <a:pt x="1330037" y="3138054"/>
                </a:cubicBezTo>
                <a:cubicBezTo>
                  <a:pt x="1350819" y="3155372"/>
                  <a:pt x="1373253" y="3170880"/>
                  <a:pt x="1392382" y="3190009"/>
                </a:cubicBezTo>
                <a:cubicBezTo>
                  <a:pt x="1448998" y="3246625"/>
                  <a:pt x="1395191" y="3222117"/>
                  <a:pt x="1454728" y="3241963"/>
                </a:cubicBezTo>
                <a:cubicBezTo>
                  <a:pt x="1465119" y="3252354"/>
                  <a:pt x="1473942" y="3264595"/>
                  <a:pt x="1485900" y="3273136"/>
                </a:cubicBezTo>
                <a:cubicBezTo>
                  <a:pt x="1508370" y="3289186"/>
                  <a:pt x="1533198" y="3295829"/>
                  <a:pt x="1558637" y="3304309"/>
                </a:cubicBezTo>
                <a:cubicBezTo>
                  <a:pt x="1586346" y="3325091"/>
                  <a:pt x="1628900" y="3334495"/>
                  <a:pt x="1641764" y="3366654"/>
                </a:cubicBezTo>
                <a:cubicBezTo>
                  <a:pt x="1648691" y="3383972"/>
                  <a:pt x="1653488" y="3402304"/>
                  <a:pt x="1662546" y="3418609"/>
                </a:cubicBezTo>
                <a:cubicBezTo>
                  <a:pt x="1688486" y="3465301"/>
                  <a:pt x="1693395" y="3453549"/>
                  <a:pt x="1724891" y="3491345"/>
                </a:cubicBezTo>
                <a:cubicBezTo>
                  <a:pt x="1732886" y="3500939"/>
                  <a:pt x="1735083" y="3515899"/>
                  <a:pt x="1745673" y="3522518"/>
                </a:cubicBezTo>
                <a:cubicBezTo>
                  <a:pt x="1764249" y="3534128"/>
                  <a:pt x="1789792" y="3531149"/>
                  <a:pt x="1808019" y="3543300"/>
                </a:cubicBezTo>
                <a:cubicBezTo>
                  <a:pt x="1870380" y="3584873"/>
                  <a:pt x="1805962" y="3543790"/>
                  <a:pt x="1901537" y="3595254"/>
                </a:cubicBezTo>
                <a:cubicBezTo>
                  <a:pt x="1926124" y="3608493"/>
                  <a:pt x="1950491" y="3622183"/>
                  <a:pt x="1974273" y="3636818"/>
                </a:cubicBezTo>
                <a:cubicBezTo>
                  <a:pt x="1995545" y="3649908"/>
                  <a:pt x="2014581" y="3666627"/>
                  <a:pt x="2036619" y="3678381"/>
                </a:cubicBezTo>
                <a:cubicBezTo>
                  <a:pt x="2163500" y="3746051"/>
                  <a:pt x="2091363" y="3693336"/>
                  <a:pt x="2192482" y="3751118"/>
                </a:cubicBezTo>
                <a:cubicBezTo>
                  <a:pt x="2220852" y="3767330"/>
                  <a:pt x="2246383" y="3788459"/>
                  <a:pt x="2275609" y="3803072"/>
                </a:cubicBezTo>
                <a:cubicBezTo>
                  <a:pt x="2395276" y="3862905"/>
                  <a:pt x="2235984" y="3757524"/>
                  <a:pt x="2358737" y="3834245"/>
                </a:cubicBezTo>
                <a:cubicBezTo>
                  <a:pt x="2373423" y="3843424"/>
                  <a:pt x="2384810" y="3857673"/>
                  <a:pt x="2400300" y="3865418"/>
                </a:cubicBezTo>
                <a:cubicBezTo>
                  <a:pt x="2419893" y="3875215"/>
                  <a:pt x="2441864" y="3879273"/>
                  <a:pt x="2462646" y="3886200"/>
                </a:cubicBezTo>
                <a:cubicBezTo>
                  <a:pt x="2473037" y="3889664"/>
                  <a:pt x="2484705" y="3890515"/>
                  <a:pt x="2493819" y="3896591"/>
                </a:cubicBezTo>
                <a:lnTo>
                  <a:pt x="2524991" y="3917372"/>
                </a:lnTo>
                <a:cubicBezTo>
                  <a:pt x="2784764" y="3913908"/>
                  <a:pt x="3044691" y="3916596"/>
                  <a:pt x="3304309" y="3906981"/>
                </a:cubicBezTo>
                <a:cubicBezTo>
                  <a:pt x="3326200" y="3906170"/>
                  <a:pt x="3345047" y="3889801"/>
                  <a:pt x="3366655" y="3886200"/>
                </a:cubicBezTo>
                <a:lnTo>
                  <a:pt x="3429000" y="3875809"/>
                </a:lnTo>
                <a:cubicBezTo>
                  <a:pt x="3495034" y="3831786"/>
                  <a:pt x="3492542" y="3836646"/>
                  <a:pt x="3553691" y="3782291"/>
                </a:cubicBezTo>
                <a:cubicBezTo>
                  <a:pt x="3564674" y="3772528"/>
                  <a:pt x="3575456" y="3762407"/>
                  <a:pt x="3584864" y="3751118"/>
                </a:cubicBezTo>
                <a:cubicBezTo>
                  <a:pt x="3592859" y="3741524"/>
                  <a:pt x="3598719" y="3730336"/>
                  <a:pt x="3605646" y="3719945"/>
                </a:cubicBezTo>
                <a:cubicBezTo>
                  <a:pt x="3638131" y="3590007"/>
                  <a:pt x="3596614" y="3751558"/>
                  <a:pt x="3626428" y="3647209"/>
                </a:cubicBezTo>
                <a:cubicBezTo>
                  <a:pt x="3634938" y="3617423"/>
                  <a:pt x="3636547" y="3589345"/>
                  <a:pt x="3657600" y="3564081"/>
                </a:cubicBezTo>
                <a:cubicBezTo>
                  <a:pt x="3665595" y="3554487"/>
                  <a:pt x="3679375" y="3551524"/>
                  <a:pt x="3688773" y="3543300"/>
                </a:cubicBezTo>
                <a:cubicBezTo>
                  <a:pt x="3707205" y="3527172"/>
                  <a:pt x="3719726" y="3503946"/>
                  <a:pt x="3740728" y="3491345"/>
                </a:cubicBezTo>
                <a:cubicBezTo>
                  <a:pt x="3755872" y="3482258"/>
                  <a:pt x="3775548" y="3485237"/>
                  <a:pt x="3792682" y="3480954"/>
                </a:cubicBezTo>
                <a:cubicBezTo>
                  <a:pt x="3817145" y="3474838"/>
                  <a:pt x="3841318" y="3467588"/>
                  <a:pt x="3865419" y="3460172"/>
                </a:cubicBezTo>
                <a:cubicBezTo>
                  <a:pt x="3886356" y="3453730"/>
                  <a:pt x="3906512" y="3444704"/>
                  <a:pt x="3927764" y="3439391"/>
                </a:cubicBezTo>
                <a:cubicBezTo>
                  <a:pt x="3948203" y="3434281"/>
                  <a:pt x="3969542" y="3433570"/>
                  <a:pt x="3990109" y="3429000"/>
                </a:cubicBezTo>
                <a:cubicBezTo>
                  <a:pt x="4037122" y="3418553"/>
                  <a:pt x="4007617" y="3420246"/>
                  <a:pt x="4052455" y="3397827"/>
                </a:cubicBezTo>
                <a:cubicBezTo>
                  <a:pt x="4062252" y="3392929"/>
                  <a:pt x="4073561" y="3391751"/>
                  <a:pt x="4083628" y="3387436"/>
                </a:cubicBezTo>
                <a:cubicBezTo>
                  <a:pt x="4097865" y="3381334"/>
                  <a:pt x="4110688" y="3372093"/>
                  <a:pt x="4125191" y="3366654"/>
                </a:cubicBezTo>
                <a:cubicBezTo>
                  <a:pt x="4138563" y="3361640"/>
                  <a:pt x="4153023" y="3360186"/>
                  <a:pt x="4166755" y="3356263"/>
                </a:cubicBezTo>
                <a:cubicBezTo>
                  <a:pt x="4177287" y="3353254"/>
                  <a:pt x="4187537" y="3349336"/>
                  <a:pt x="4197928" y="3345872"/>
                </a:cubicBezTo>
                <a:lnTo>
                  <a:pt x="4322619" y="3252354"/>
                </a:lnTo>
                <a:cubicBezTo>
                  <a:pt x="4336473" y="3241963"/>
                  <a:pt x="4350512" y="3231813"/>
                  <a:pt x="4364182" y="3221181"/>
                </a:cubicBezTo>
                <a:cubicBezTo>
                  <a:pt x="4381688" y="3207565"/>
                  <a:pt x="4398631" y="3193234"/>
                  <a:pt x="4416137" y="3179618"/>
                </a:cubicBezTo>
                <a:cubicBezTo>
                  <a:pt x="4429807" y="3168986"/>
                  <a:pt x="4445454" y="3160691"/>
                  <a:pt x="4457700" y="3148445"/>
                </a:cubicBezTo>
                <a:cubicBezTo>
                  <a:pt x="4495462" y="3110683"/>
                  <a:pt x="4486722" y="3122361"/>
                  <a:pt x="4520046" y="3075709"/>
                </a:cubicBezTo>
                <a:cubicBezTo>
                  <a:pt x="4527305" y="3065547"/>
                  <a:pt x="4535243" y="3055706"/>
                  <a:pt x="4540828" y="3044536"/>
                </a:cubicBezTo>
                <a:cubicBezTo>
                  <a:pt x="4549169" y="3027853"/>
                  <a:pt x="4553793" y="3009517"/>
                  <a:pt x="4561609" y="2992581"/>
                </a:cubicBezTo>
                <a:cubicBezTo>
                  <a:pt x="4574591" y="2964453"/>
                  <a:pt x="4595659" y="2939509"/>
                  <a:pt x="4603173" y="2909454"/>
                </a:cubicBezTo>
                <a:cubicBezTo>
                  <a:pt x="4606637" y="2895600"/>
                  <a:pt x="4609460" y="2881569"/>
                  <a:pt x="4613564" y="2867891"/>
                </a:cubicBezTo>
                <a:cubicBezTo>
                  <a:pt x="4619859" y="2846909"/>
                  <a:pt x="4634346" y="2805545"/>
                  <a:pt x="4634346" y="2805545"/>
                </a:cubicBezTo>
                <a:cubicBezTo>
                  <a:pt x="4629773" y="2741530"/>
                  <a:pt x="4630918" y="2671750"/>
                  <a:pt x="4613564" y="2608118"/>
                </a:cubicBezTo>
                <a:cubicBezTo>
                  <a:pt x="4607800" y="2586984"/>
                  <a:pt x="4604053" y="2564556"/>
                  <a:pt x="4592782" y="2545772"/>
                </a:cubicBezTo>
                <a:cubicBezTo>
                  <a:pt x="4579549" y="2523718"/>
                  <a:pt x="4550769" y="2478763"/>
                  <a:pt x="4540828" y="2452254"/>
                </a:cubicBezTo>
                <a:cubicBezTo>
                  <a:pt x="4513805" y="2380191"/>
                  <a:pt x="4558153" y="2407234"/>
                  <a:pt x="4468091" y="2317172"/>
                </a:cubicBezTo>
                <a:lnTo>
                  <a:pt x="4395355" y="2244436"/>
                </a:lnTo>
                <a:cubicBezTo>
                  <a:pt x="4384964" y="2234045"/>
                  <a:pt x="4375938" y="2222080"/>
                  <a:pt x="4364182" y="2213263"/>
                </a:cubicBezTo>
                <a:cubicBezTo>
                  <a:pt x="4336473" y="2192481"/>
                  <a:pt x="4300268" y="2179737"/>
                  <a:pt x="4281055" y="2150918"/>
                </a:cubicBezTo>
                <a:cubicBezTo>
                  <a:pt x="4252122" y="2107518"/>
                  <a:pt x="4269104" y="2128576"/>
                  <a:pt x="4229100" y="2088572"/>
                </a:cubicBezTo>
                <a:cubicBezTo>
                  <a:pt x="4205624" y="2018146"/>
                  <a:pt x="4238394" y="2100966"/>
                  <a:pt x="4166755" y="2005445"/>
                </a:cubicBezTo>
                <a:cubicBezTo>
                  <a:pt x="4160183" y="1996682"/>
                  <a:pt x="4160296" y="1984495"/>
                  <a:pt x="4156364" y="1974272"/>
                </a:cubicBezTo>
                <a:cubicBezTo>
                  <a:pt x="4142972" y="1939454"/>
                  <a:pt x="4114800" y="1870363"/>
                  <a:pt x="4114800" y="1870363"/>
                </a:cubicBezTo>
                <a:cubicBezTo>
                  <a:pt x="4083525" y="1651438"/>
                  <a:pt x="4096457" y="1770259"/>
                  <a:pt x="4114800" y="1330036"/>
                </a:cubicBezTo>
                <a:cubicBezTo>
                  <a:pt x="4115256" y="1319092"/>
                  <a:pt x="4121727" y="1309254"/>
                  <a:pt x="4125191" y="1298863"/>
                </a:cubicBezTo>
                <a:cubicBezTo>
                  <a:pt x="4121727" y="1229590"/>
                  <a:pt x="4120331" y="1160183"/>
                  <a:pt x="4114800" y="1091045"/>
                </a:cubicBezTo>
                <a:cubicBezTo>
                  <a:pt x="4113026" y="1068867"/>
                  <a:pt x="4093977" y="992268"/>
                  <a:pt x="4083628" y="976745"/>
                </a:cubicBezTo>
                <a:cubicBezTo>
                  <a:pt x="4076701" y="966354"/>
                  <a:pt x="4069042" y="956415"/>
                  <a:pt x="4062846" y="945572"/>
                </a:cubicBezTo>
                <a:cubicBezTo>
                  <a:pt x="4055161" y="932123"/>
                  <a:pt x="4049749" y="917458"/>
                  <a:pt x="4042064" y="904009"/>
                </a:cubicBezTo>
                <a:cubicBezTo>
                  <a:pt x="4021674" y="868326"/>
                  <a:pt x="4002702" y="850546"/>
                  <a:pt x="3969328" y="820881"/>
                </a:cubicBezTo>
                <a:cubicBezTo>
                  <a:pt x="3907466" y="765893"/>
                  <a:pt x="3947442" y="812262"/>
                  <a:pt x="3875809" y="758536"/>
                </a:cubicBezTo>
                <a:cubicBezTo>
                  <a:pt x="3813540" y="711834"/>
                  <a:pt x="3875983" y="737812"/>
                  <a:pt x="3813464" y="716972"/>
                </a:cubicBezTo>
                <a:cubicBezTo>
                  <a:pt x="3799609" y="703118"/>
                  <a:pt x="3787575" y="687165"/>
                  <a:pt x="3771900" y="675409"/>
                </a:cubicBezTo>
                <a:cubicBezTo>
                  <a:pt x="3759508" y="666115"/>
                  <a:pt x="3743472" y="662837"/>
                  <a:pt x="3730337" y="654627"/>
                </a:cubicBezTo>
                <a:cubicBezTo>
                  <a:pt x="3715651" y="645448"/>
                  <a:pt x="3703810" y="632046"/>
                  <a:pt x="3688773" y="623454"/>
                </a:cubicBezTo>
                <a:cubicBezTo>
                  <a:pt x="3679263" y="618020"/>
                  <a:pt x="3668521" y="613903"/>
                  <a:pt x="3657600" y="613063"/>
                </a:cubicBezTo>
                <a:cubicBezTo>
                  <a:pt x="3533085" y="603485"/>
                  <a:pt x="3408219" y="599208"/>
                  <a:pt x="3283528" y="592281"/>
                </a:cubicBezTo>
                <a:cubicBezTo>
                  <a:pt x="3235281" y="580220"/>
                  <a:pt x="3240318" y="583469"/>
                  <a:pt x="3190009" y="561109"/>
                </a:cubicBezTo>
                <a:cubicBezTo>
                  <a:pt x="3135687" y="536966"/>
                  <a:pt x="3158102" y="540082"/>
                  <a:pt x="3096491" y="519545"/>
                </a:cubicBezTo>
                <a:cubicBezTo>
                  <a:pt x="3082943" y="515029"/>
                  <a:pt x="3068377" y="513957"/>
                  <a:pt x="3054928" y="509154"/>
                </a:cubicBezTo>
                <a:cubicBezTo>
                  <a:pt x="3019797" y="496607"/>
                  <a:pt x="2986409" y="479388"/>
                  <a:pt x="2951019" y="467591"/>
                </a:cubicBezTo>
                <a:cubicBezTo>
                  <a:pt x="2924040" y="458598"/>
                  <a:pt x="2892740" y="448843"/>
                  <a:pt x="2867891" y="436418"/>
                </a:cubicBezTo>
                <a:cubicBezTo>
                  <a:pt x="2856721" y="430833"/>
                  <a:pt x="2847562" y="421832"/>
                  <a:pt x="2836719" y="415636"/>
                </a:cubicBezTo>
                <a:cubicBezTo>
                  <a:pt x="2823270" y="407951"/>
                  <a:pt x="2807760" y="403857"/>
                  <a:pt x="2795155" y="394854"/>
                </a:cubicBezTo>
                <a:cubicBezTo>
                  <a:pt x="2696865" y="324647"/>
                  <a:pt x="2836327" y="399852"/>
                  <a:pt x="2722419" y="342900"/>
                </a:cubicBezTo>
                <a:cubicBezTo>
                  <a:pt x="2712028" y="329045"/>
                  <a:pt x="2700425" y="316022"/>
                  <a:pt x="2691246" y="301336"/>
                </a:cubicBezTo>
                <a:cubicBezTo>
                  <a:pt x="2683036" y="288201"/>
                  <a:pt x="2676566" y="274010"/>
                  <a:pt x="2670464" y="259772"/>
                </a:cubicBezTo>
                <a:cubicBezTo>
                  <a:pt x="2666149" y="249705"/>
                  <a:pt x="2665507" y="238110"/>
                  <a:pt x="2660073" y="228600"/>
                </a:cubicBezTo>
                <a:cubicBezTo>
                  <a:pt x="2636278" y="186960"/>
                  <a:pt x="2632586" y="189493"/>
                  <a:pt x="2597728" y="166254"/>
                </a:cubicBezTo>
                <a:cubicBezTo>
                  <a:pt x="2569809" y="124375"/>
                  <a:pt x="2553152" y="94975"/>
                  <a:pt x="2504209" y="62345"/>
                </a:cubicBezTo>
                <a:cubicBezTo>
                  <a:pt x="2493818" y="55418"/>
                  <a:pt x="2484449" y="46635"/>
                  <a:pt x="2473037" y="41563"/>
                </a:cubicBezTo>
                <a:cubicBezTo>
                  <a:pt x="2453019" y="32666"/>
                  <a:pt x="2430285" y="30578"/>
                  <a:pt x="2410691" y="20781"/>
                </a:cubicBezTo>
                <a:lnTo>
                  <a:pt x="2369128" y="0"/>
                </a:lnTo>
                <a:cubicBezTo>
                  <a:pt x="2205800" y="6805"/>
                  <a:pt x="2164056" y="1666"/>
                  <a:pt x="2036619" y="20781"/>
                </a:cubicBezTo>
                <a:cubicBezTo>
                  <a:pt x="1994948" y="27031"/>
                  <a:pt x="1951903" y="28238"/>
                  <a:pt x="1911928" y="41563"/>
                </a:cubicBezTo>
                <a:cubicBezTo>
                  <a:pt x="1885219" y="50466"/>
                  <a:pt x="1867896" y="57126"/>
                  <a:pt x="1839191" y="62345"/>
                </a:cubicBezTo>
                <a:cubicBezTo>
                  <a:pt x="1815095" y="66726"/>
                  <a:pt x="1790700" y="69272"/>
                  <a:pt x="1766455" y="72736"/>
                </a:cubicBezTo>
                <a:cubicBezTo>
                  <a:pt x="1756064" y="76200"/>
                  <a:pt x="1745955" y="80664"/>
                  <a:pt x="1735282" y="83127"/>
                </a:cubicBezTo>
                <a:cubicBezTo>
                  <a:pt x="1700864" y="91070"/>
                  <a:pt x="1631373" y="103909"/>
                  <a:pt x="1631373" y="103909"/>
                </a:cubicBezTo>
                <a:cubicBezTo>
                  <a:pt x="1558637" y="100445"/>
                  <a:pt x="1485751" y="99325"/>
                  <a:pt x="1413164" y="93518"/>
                </a:cubicBezTo>
                <a:cubicBezTo>
                  <a:pt x="1390603" y="91713"/>
                  <a:pt x="1362425" y="79021"/>
                  <a:pt x="1340428" y="72736"/>
                </a:cubicBezTo>
                <a:cubicBezTo>
                  <a:pt x="1326696" y="68813"/>
                  <a:pt x="1312596" y="66268"/>
                  <a:pt x="1298864" y="62345"/>
                </a:cubicBezTo>
                <a:cubicBezTo>
                  <a:pt x="1288332" y="59336"/>
                  <a:pt x="1278383" y="54330"/>
                  <a:pt x="1267691" y="51954"/>
                </a:cubicBezTo>
                <a:cubicBezTo>
                  <a:pt x="1247124" y="47384"/>
                  <a:pt x="1226128" y="45027"/>
                  <a:pt x="1205346" y="41563"/>
                </a:cubicBezTo>
                <a:cubicBezTo>
                  <a:pt x="1191491" y="34636"/>
                  <a:pt x="1179218" y="22067"/>
                  <a:pt x="1163782" y="20781"/>
                </a:cubicBezTo>
                <a:cubicBezTo>
                  <a:pt x="1112870" y="16538"/>
                  <a:pt x="1079236" y="27867"/>
                  <a:pt x="1039091" y="51954"/>
                </a:cubicBezTo>
                <a:cubicBezTo>
                  <a:pt x="1017674" y="64804"/>
                  <a:pt x="1000441" y="85620"/>
                  <a:pt x="976746" y="93518"/>
                </a:cubicBezTo>
                <a:cubicBezTo>
                  <a:pt x="955964" y="100445"/>
                  <a:pt x="932627" y="102149"/>
                  <a:pt x="914400" y="114300"/>
                </a:cubicBezTo>
                <a:cubicBezTo>
                  <a:pt x="880246" y="137069"/>
                  <a:pt x="889697" y="134717"/>
                  <a:pt x="852055" y="145472"/>
                </a:cubicBezTo>
                <a:lnTo>
                  <a:pt x="852055" y="145472"/>
                </a:ln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597728" y="725014"/>
            <a:ext cx="3415649" cy="2381867"/>
            <a:chOff x="2597728" y="725014"/>
            <a:chExt cx="3415649" cy="2381867"/>
          </a:xfrm>
        </p:grpSpPr>
        <p:pic>
          <p:nvPicPr>
            <p:cNvPr id="6" name="Picture 4" descr="C:\Users\учитель\Documents\дидактика\6 класс\материалы к урокам\Россия\материал для през\crown-h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871" y="725014"/>
              <a:ext cx="1194810" cy="66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:\Users\учитель\Documents\дидактика\6 класс\материалы к урокам\Россия\материал для през\0_94386_81e9293_XL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728" y="1390073"/>
              <a:ext cx="1236518" cy="7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учитель\Documents\дидактика\6 класс\материалы к урокам\Россия\материал для през\favicon.ic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545" y="1344046"/>
              <a:ext cx="921832" cy="81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 descr="C:\Users\учитель\Documents\дидактика\6 класс\материалы к урокам\Россия\материал для през\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989" y="2070388"/>
              <a:ext cx="1803498" cy="1036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3684" y="259773"/>
            <a:ext cx="5733832" cy="487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571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9191" y="1103313"/>
            <a:ext cx="6203084" cy="3708400"/>
          </a:xfrm>
        </p:spPr>
        <p:txBody>
          <a:bodyPr/>
          <a:lstStyle/>
          <a:p>
            <a:pPr lvl="0"/>
            <a:r>
              <a:rPr lang="ru-RU" b="1" dirty="0"/>
              <a:t>На примере каких средневековых государств мы знакомились с этим явлением</a:t>
            </a:r>
            <a:r>
              <a:rPr lang="ru-RU" b="1" dirty="0" smtClean="0"/>
              <a:t>?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30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899" y="72736"/>
            <a:ext cx="7305675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613" y="66675"/>
            <a:ext cx="7724775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79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7716" y="905886"/>
            <a:ext cx="4221934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4009" y="945574"/>
            <a:ext cx="2992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В 843 году три внука Карла Великого заключили в городе Вердене договор о разделе империи на три </a:t>
            </a:r>
            <a:r>
              <a:rPr lang="ru-RU" i="1" dirty="0" smtClean="0"/>
              <a:t>части.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18310" y="175598"/>
            <a:ext cx="6681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При каких обстоятельствах и почему распалась империя Карла Великого?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5091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25" y="333521"/>
            <a:ext cx="6940550" cy="904874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+mn-lt"/>
              </a:rPr>
              <a:t>Причины феодальной раздробленности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:</a:t>
            </a:r>
            <a:r>
              <a:rPr lang="ru-RU" sz="3200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+mn-lt"/>
              </a:rPr>
            </a:br>
            <a:endParaRPr lang="ru-RU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9191" y="1475509"/>
            <a:ext cx="6629400" cy="333620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Обособленность отдельных частей государства (разные племена живут изолированно друг от друга, их практически ничего не связывает).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i="1" dirty="0"/>
              <a:t>Господство натурального </a:t>
            </a:r>
            <a:r>
              <a:rPr lang="ru-RU" sz="2400" i="1" dirty="0" smtClean="0"/>
              <a:t>хозяйства, слабое развитие внутренней торговли.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i="1" dirty="0" smtClean="0"/>
              <a:t>Ослабление поддержки королевской власти крупными феодалами.</a:t>
            </a:r>
            <a:endParaRPr lang="ru-RU" sz="2400" dirty="0"/>
          </a:p>
          <a:p>
            <a:pPr marL="0" lvl="0" indent="0">
              <a:buNone/>
            </a:pPr>
            <a:endParaRPr lang="ru-RU" sz="2400" i="1" dirty="0" smtClean="0"/>
          </a:p>
          <a:p>
            <a:pPr marL="0" lv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95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blon свеча37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1" id="{A40861D8-65F1-49E8-895E-38D0465CDAE0}" vid="{A9F4279F-7CFA-4EE6-8D9D-8C5BD3B474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 свеча37</Template>
  <TotalTime>599</TotalTime>
  <Words>505</Words>
  <Application>Microsoft Office PowerPoint</Application>
  <PresentationFormat>Экран (4:3)</PresentationFormat>
  <Paragraphs>70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shablon свеча37</vt:lpstr>
      <vt:lpstr>Русские земли в XII – XIII веках.</vt:lpstr>
      <vt:lpstr>Слайд 2</vt:lpstr>
      <vt:lpstr>Вопросы темы:</vt:lpstr>
      <vt:lpstr>Что называют феодальной раздробленностью? </vt:lpstr>
      <vt:lpstr>Слайд 5</vt:lpstr>
      <vt:lpstr>Слайд 6</vt:lpstr>
      <vt:lpstr>Слайд 7</vt:lpstr>
      <vt:lpstr>Слайд 8</vt:lpstr>
      <vt:lpstr> Причины феодальной раздробленности: </vt:lpstr>
      <vt:lpstr>Признаки феодальной раздробленности:</vt:lpstr>
      <vt:lpstr>Признаки феодальной раздробленности:</vt:lpstr>
      <vt:lpstr>Признаки феодальной раздробленности:</vt:lpstr>
      <vt:lpstr>Причины и последствия феодальной раздробленности на Руси (учебник с. 78 – 80):</vt:lpstr>
      <vt:lpstr>Ярослав Мудрый (1019-1054)</vt:lpstr>
      <vt:lpstr>Слайд 15</vt:lpstr>
      <vt:lpstr>Слайд 16</vt:lpstr>
      <vt:lpstr>Слайд 17</vt:lpstr>
      <vt:lpstr>1097 г.  - Любечский съезд князей</vt:lpstr>
      <vt:lpstr>Слайд 19</vt:lpstr>
      <vt:lpstr>Слайд 20</vt:lpstr>
      <vt:lpstr>«Поучения Владимира Мономаха»</vt:lpstr>
      <vt:lpstr>Слайд 22</vt:lpstr>
      <vt:lpstr>Слайд 23</vt:lpstr>
      <vt:lpstr>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User</cp:lastModifiedBy>
  <cp:revision>38</cp:revision>
  <dcterms:created xsi:type="dcterms:W3CDTF">2014-12-03T09:09:17Z</dcterms:created>
  <dcterms:modified xsi:type="dcterms:W3CDTF">2016-01-29T15:22:53Z</dcterms:modified>
</cp:coreProperties>
</file>