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6" r:id="rId2"/>
    <p:sldId id="298" r:id="rId3"/>
    <p:sldId id="321" r:id="rId4"/>
    <p:sldId id="302" r:id="rId5"/>
    <p:sldId id="303" r:id="rId6"/>
    <p:sldId id="312" r:id="rId7"/>
    <p:sldId id="310" r:id="rId8"/>
    <p:sldId id="313" r:id="rId9"/>
    <p:sldId id="324" r:id="rId10"/>
    <p:sldId id="316" r:id="rId11"/>
    <p:sldId id="311" r:id="rId12"/>
    <p:sldId id="317" r:id="rId13"/>
    <p:sldId id="318" r:id="rId14"/>
    <p:sldId id="306" r:id="rId15"/>
    <p:sldId id="305" r:id="rId16"/>
    <p:sldId id="261" r:id="rId17"/>
    <p:sldId id="307" r:id="rId18"/>
    <p:sldId id="30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55" autoAdjust="0"/>
    <p:restoredTop sz="94624" autoAdjust="0"/>
  </p:normalViewPr>
  <p:slideViewPr>
    <p:cSldViewPr>
      <p:cViewPr>
        <p:scale>
          <a:sx n="84" d="100"/>
          <a:sy n="84" d="100"/>
        </p:scale>
        <p:origin x="-73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5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-nomalia.narod.ru/bel2/47.files/image00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педсов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44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920880" cy="5904656"/>
          </a:xfrm>
        </p:spPr>
        <p:txBody>
          <a:bodyPr>
            <a:noAutofit/>
          </a:bodyPr>
          <a:lstStyle/>
          <a:p>
            <a:pPr algn="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b="1" i="1" dirty="0" smtClean="0"/>
              <a:t>«</a:t>
            </a:r>
            <a:r>
              <a:rPr lang="ru-RU" sz="4400" dirty="0" smtClean="0"/>
              <a:t>Формирование </a:t>
            </a:r>
            <a:r>
              <a:rPr lang="ru-RU" sz="4400" dirty="0" err="1" smtClean="0"/>
              <a:t>метапредметных</a:t>
            </a:r>
            <a:r>
              <a:rPr lang="ru-RU" sz="4400" dirty="0" smtClean="0"/>
              <a:t> универсальных действий учащихся в рамках интегрированного обучения </a:t>
            </a:r>
            <a:r>
              <a:rPr lang="ru-RU" sz="4400" b="1" i="1" dirty="0" smtClean="0"/>
              <a:t>» </a:t>
            </a:r>
            <a:r>
              <a:rPr lang="ru-RU" sz="2000" b="1" i="1" dirty="0" smtClean="0"/>
              <a:t>Алексеева О.Д. ,</a:t>
            </a:r>
            <a:br>
              <a:rPr lang="ru-RU" sz="2000" b="1" i="1" dirty="0" smtClean="0"/>
            </a:br>
            <a:r>
              <a:rPr lang="ru-RU" sz="2000" b="1" i="1" dirty="0" smtClean="0"/>
              <a:t>учитель истории</a:t>
            </a:r>
            <a:br>
              <a:rPr lang="ru-RU" sz="2000" b="1" i="1" dirty="0" smtClean="0"/>
            </a:br>
            <a:r>
              <a:rPr lang="ru-RU" sz="2000" b="1" i="1" dirty="0" smtClean="0"/>
              <a:t> высшей квалификационной категории</a:t>
            </a:r>
            <a:r>
              <a:rPr lang="ru-RU" sz="4400" b="1" i="1" dirty="0" smtClean="0"/>
              <a:t/>
            </a:r>
            <a:br>
              <a:rPr lang="ru-RU" sz="4400" b="1" i="1" dirty="0" smtClean="0"/>
            </a:br>
            <a:r>
              <a:rPr lang="ru-RU" sz="4400" b="1" i="1" dirty="0" smtClean="0"/>
              <a:t/>
            </a:r>
            <a:br>
              <a:rPr lang="ru-RU" sz="4400" b="1" i="1" dirty="0" smtClean="0"/>
            </a:br>
            <a:endParaRPr lang="ru-RU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3672408" cy="225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педсов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4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92888" cy="9361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Принципы интегрированного обучения.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771800" y="1412776"/>
            <a:ext cx="6141368" cy="5040560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err="1" smtClean="0"/>
              <a:t>Синтезированность</a:t>
            </a:r>
            <a:r>
              <a:rPr lang="ru-RU" sz="3600" b="1" dirty="0" smtClean="0"/>
              <a:t> знаний.</a:t>
            </a:r>
            <a:r>
              <a:rPr lang="ru-RU" sz="3600" dirty="0" smtClean="0"/>
              <a:t> </a:t>
            </a:r>
          </a:p>
          <a:p>
            <a:pPr lvl="0"/>
            <a:r>
              <a:rPr lang="ru-RU" sz="3600" b="1" dirty="0" smtClean="0"/>
              <a:t>Углублённость изучения</a:t>
            </a:r>
            <a:endParaRPr lang="ru-RU" sz="3600" dirty="0" smtClean="0"/>
          </a:p>
          <a:p>
            <a:pPr lvl="0"/>
            <a:r>
              <a:rPr lang="ru-RU" sz="3600" b="1" dirty="0" smtClean="0"/>
              <a:t>Актуальность или практическая значимость проблемы.</a:t>
            </a:r>
            <a:r>
              <a:rPr lang="ru-RU" sz="3600" dirty="0" smtClean="0"/>
              <a:t> </a:t>
            </a:r>
          </a:p>
          <a:p>
            <a:pPr lvl="0"/>
            <a:r>
              <a:rPr lang="ru-RU" sz="3600" b="1" dirty="0" smtClean="0"/>
              <a:t>Альтернативность решения.</a:t>
            </a:r>
            <a:r>
              <a:rPr lang="ru-RU" sz="3600" dirty="0" smtClean="0"/>
              <a:t> </a:t>
            </a:r>
          </a:p>
          <a:p>
            <a:pPr lvl="0"/>
            <a:r>
              <a:rPr lang="ru-RU" sz="3600" b="1" dirty="0" smtClean="0"/>
              <a:t>Доказательность решения.</a:t>
            </a:r>
            <a:r>
              <a:rPr lang="ru-RU" sz="3600" dirty="0" smtClean="0"/>
              <a:t> </a:t>
            </a:r>
          </a:p>
          <a:p>
            <a:pPr>
              <a:buNone/>
            </a:pP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3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педсов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4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91264" cy="9487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Система оценки метапредметных результатов включает в себя следующие процедуры: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07704" y="1556792"/>
            <a:ext cx="7005464" cy="48965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внешней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независимой оценки в ходе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ГИА как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помощью специальных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КИМов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носящих интегрированных характер, так и в ходе оценки результатов  других видов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(проектной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исследовательской,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творческой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т.п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.) 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298038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512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704851"/>
            <a:ext cx="8229600" cy="9239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программы имеют ряд преимуществ перед учебными программами: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214313" y="1571625"/>
            <a:ext cx="8715375" cy="4752975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Они способствуют формированию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общеучебных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умений и навыков. 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2. Цели и задачи этих программ ориентированы на конкретный практический результат. 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3. На их освоение не требуется дополнительного учебного времени, так как их содержание как бы «накладывается» на содержание учебных курсов. 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4. Процесс разработки и реализации программ способствует формированию команды учителей, объединенных одной целью. 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40829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80349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Педагогическая целесообразность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метапредметнных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программ и их эффективность: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214313" y="1857375"/>
            <a:ext cx="8715375" cy="48577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dirty="0" smtClean="0"/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Обеспечивает единство подходов учителей к достижению общих целей лицейского образования; 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2. Обеспечивает согласование учебных программ лицейского образования;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Это программа поддержки самообразования ученика;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4. Это средство интеграции лицейского образования, дополнительного образования, самообразования ученика. </a:t>
            </a:r>
          </a:p>
          <a:p>
            <a:pPr>
              <a:buFont typeface="Wingdings 2" pitchFamily="18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14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педсов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37"/>
            <a:ext cx="9144000" cy="68714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zh-CN" b="1" dirty="0" err="1" smtClean="0"/>
              <a:t>Метапредмет</a:t>
            </a:r>
            <a:r>
              <a:rPr lang="ru-RU" altLang="zh-CN" b="1" dirty="0" smtClean="0"/>
              <a:t> «Знак»</a:t>
            </a:r>
            <a:r>
              <a:rPr lang="ru-RU" altLang="zh-CN" dirty="0" smtClean="0"/>
              <a:t> 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31640" y="1219200"/>
            <a:ext cx="7355160" cy="4937760"/>
          </a:xfrm>
        </p:spPr>
        <p:txBody>
          <a:bodyPr/>
          <a:lstStyle/>
          <a:p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реализует основную цель - обучение детей технологии схематизации, пониманию, построению и употреблению знаков и символов. </a:t>
            </a:r>
          </a:p>
          <a:p>
            <a:endParaRPr lang="ru-RU" dirty="0" smtClean="0">
              <a:latin typeface="+mj-lt"/>
            </a:endParaRPr>
          </a:p>
          <a:p>
            <a:pPr>
              <a:buNone/>
            </a:pPr>
            <a:endParaRPr lang="ru-RU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8960"/>
            <a:ext cx="4392488" cy="319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педсов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37"/>
            <a:ext cx="9144000" cy="68714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zh-CN" b="1" dirty="0" err="1" smtClean="0"/>
              <a:t>Метапредмет</a:t>
            </a:r>
            <a:r>
              <a:rPr lang="ru-RU" altLang="zh-CN" b="1" dirty="0" smtClean="0"/>
              <a:t> "Знание"</a:t>
            </a:r>
            <a:r>
              <a:rPr lang="ru-RU" altLang="zh-CN" dirty="0" smtClean="0"/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219200"/>
            <a:ext cx="7787208" cy="4937760"/>
          </a:xfrm>
        </p:spPr>
        <p:txBody>
          <a:bodyPr/>
          <a:lstStyle/>
          <a:p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является одной из форм работы, нацеленной на формирование у школьников теоретического мышления посредством введения их в культуру работы со знаниями.</a:t>
            </a:r>
          </a:p>
          <a:p>
            <a:endParaRPr lang="ru-RU" dirty="0" smtClean="0">
              <a:latin typeface="+mj-lt"/>
            </a:endParaRPr>
          </a:p>
          <a:p>
            <a:pPr>
              <a:buNone/>
            </a:pPr>
            <a:endParaRPr lang="ru-RU" dirty="0">
              <a:latin typeface="+mj-lt"/>
            </a:endParaRPr>
          </a:p>
        </p:txBody>
      </p:sp>
      <p:pic>
        <p:nvPicPr>
          <p:cNvPr id="6" name="Picture 2" descr="D:\Алексеева О. Д\Алексеева\моя аттестация\Семинар историков-27-10-2009\SL374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3995936" cy="2996952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979712" y="2996952"/>
            <a:ext cx="227188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педсов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37"/>
            <a:ext cx="9144000" cy="68714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zh-CN" b="1" dirty="0" smtClean="0"/>
              <a:t>Содержание </a:t>
            </a:r>
            <a:r>
              <a:rPr lang="ru-RU" altLang="zh-CN" b="1" dirty="0" err="1" smtClean="0"/>
              <a:t>метапредмета</a:t>
            </a:r>
            <a:r>
              <a:rPr lang="ru-RU" altLang="zh-CN" b="1" dirty="0" smtClean="0"/>
              <a:t> "Проблема"</a:t>
            </a:r>
            <a:r>
              <a:rPr lang="ru-RU" altLang="zh-CN" dirty="0" smtClean="0"/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31640" y="1219200"/>
            <a:ext cx="7355160" cy="4937760"/>
          </a:xfrm>
        </p:spPr>
        <p:txBody>
          <a:bodyPr/>
          <a:lstStyle/>
          <a:p>
            <a:r>
              <a:rPr lang="ru-RU" altLang="zh-CN" sz="2400" b="1" dirty="0" smtClean="0">
                <a:latin typeface="Times New Roman" pitchFamily="18" charset="0"/>
                <a:cs typeface="Times New Roman" pitchFamily="18" charset="0"/>
              </a:rPr>
              <a:t>обеспечивает как развитие способности мышления, так и развитие личности учащегося, поскольку при попадании в проблемную ситуацию человек не только анализирует ее мысленно, но и обязательно вырабатывает свою собственную точку зрения по вопросу, порождающему проблему.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8" name="Picture 2" descr="D:\Алексеева О. Д\Алексеева\моя аттестация\Семинар историков-27-10-2009\SL37423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38328" y="3982752"/>
            <a:ext cx="3065578" cy="2299184"/>
          </a:xfrm>
          <a:prstGeom prst="rect">
            <a:avLst/>
          </a:prstGeom>
          <a:noFill/>
        </p:spPr>
      </p:pic>
      <p:pic>
        <p:nvPicPr>
          <p:cNvPr id="9" name="Picture 2" descr="D:\все лучшее\картинки\20.01.2011\DSC00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12180"/>
            <a:ext cx="3672408" cy="2069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педсов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80" y="116632"/>
            <a:ext cx="9144000" cy="68714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zh-CN" b="1" dirty="0" err="1" smtClean="0"/>
              <a:t>Метапредмет</a:t>
            </a:r>
            <a:r>
              <a:rPr lang="ru-RU" altLang="zh-CN" b="1" dirty="0" smtClean="0"/>
              <a:t> "Задача"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79712" y="1219200"/>
            <a:ext cx="6707088" cy="4937760"/>
          </a:xfrm>
        </p:spPr>
        <p:txBody>
          <a:bodyPr/>
          <a:lstStyle/>
          <a:p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учащиеся осваивают обобщенные способы решения различных типов задач в различных предметных дисциплинах.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96952"/>
            <a:ext cx="5832648" cy="36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педсов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99392"/>
            <a:ext cx="9144000" cy="68714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err="1" smtClean="0"/>
              <a:t>Метапредметные</a:t>
            </a:r>
            <a:r>
              <a:rPr lang="ru-RU" b="1" dirty="0" smtClean="0"/>
              <a:t> программы внеурочной деятельности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7624" y="1219200"/>
            <a:ext cx="7499176" cy="49377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«Основы проектной деятельности»,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Клуб любителей словесности,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«Готовим портфолио»,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«Хочу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личностью»,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Клуб неразгаданных тайн истории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др.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Исторические диалоги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4005064"/>
            <a:ext cx="2628800" cy="1799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S73008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09398"/>
            <a:ext cx="2465784" cy="183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Алексеева\Аттестация\документы для аттестации\ФОТОГРАФИИ ИЗ зс\ПРОР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59760"/>
            <a:ext cx="3398746" cy="2281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педсов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37"/>
            <a:ext cx="9144000" cy="687144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79712" y="332656"/>
            <a:ext cx="6707088" cy="5824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i="1" dirty="0" smtClean="0">
                <a:latin typeface="Arial Black" pitchFamily="34" charset="0"/>
              </a:rPr>
              <a:t>Приохотить ребенка к учению гораздо более</a:t>
            </a:r>
            <a:endParaRPr lang="ru-RU" sz="28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Arial Black" pitchFamily="34" charset="0"/>
              </a:rPr>
              <a:t>достойная задача, чем приневолить.</a:t>
            </a:r>
            <a:endParaRPr lang="ru-RU" sz="28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Arial Black" pitchFamily="34" charset="0"/>
              </a:rPr>
              <a:t>К.Д. Ушинский</a:t>
            </a:r>
          </a:p>
          <a:p>
            <a:pPr algn="ctr">
              <a:buNone/>
            </a:pPr>
            <a:endParaRPr lang="ru-RU" sz="2800" i="1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800" dirty="0" smtClean="0">
              <a:latin typeface="Arial Black" pitchFamily="34" charset="0"/>
            </a:endParaRPr>
          </a:p>
        </p:txBody>
      </p:sp>
      <p:pic>
        <p:nvPicPr>
          <p:cNvPr id="5" name="Рисунок 4" descr="Изображение 7 068.jpg"/>
          <p:cNvPicPr>
            <a:picLocks noChangeAspect="1"/>
          </p:cNvPicPr>
          <p:nvPr/>
        </p:nvPicPr>
        <p:blipFill>
          <a:blip r:embed="rId3" cstate="print">
            <a:lum bright="43000" contrast="48000"/>
          </a:blip>
          <a:srcRect/>
          <a:stretch>
            <a:fillRect/>
          </a:stretch>
        </p:blipFill>
        <p:spPr bwMode="auto">
          <a:xfrm>
            <a:off x="3923928" y="3321812"/>
            <a:ext cx="4248472" cy="3059516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J:\для Агибаловой\Словари\Словарь юного читателя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92696"/>
            <a:ext cx="2038830" cy="2824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педсов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37"/>
            <a:ext cx="9144000" cy="687144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79712" y="332656"/>
            <a:ext cx="6707088" cy="5824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Метапредметы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предметы, отличные от предметов традиционного цикла. Они соединяют в себе идею предметности и одновременно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НАД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предметности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Термины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метапредмет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метапредметность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имеют глубокие исторические корни (Аристотель, в работах Ю.В. Громыко, А.В. Хуторского)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Несмотря на долгую историю понятия, до сих пор нет единого его толкования, различные научные школы трактуют его по-разному.</a:t>
            </a:r>
          </a:p>
          <a:p>
            <a:pPr>
              <a:buNone/>
            </a:pPr>
            <a:endParaRPr lang="ru-RU" dirty="0">
              <a:latin typeface="+mj-lt"/>
            </a:endParaRPr>
          </a:p>
        </p:txBody>
      </p:sp>
      <p:pic>
        <p:nvPicPr>
          <p:cNvPr id="6" name="Picture 2" descr="J:\для Агибаловой\Словари\Формирование речевой компетентности учащихся осн. и ср. школы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1867700" cy="2674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педсов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Метопредметное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содержание 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метапредметный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подход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19672" y="1219200"/>
            <a:ext cx="7067128" cy="393799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деятельность, не относящаяся к конкретному учебному предмету, а, напротив, обеспечивающая процесс обучения в рамках любого учебного предмета.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Метапредметный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подход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увеличение эффективности работы детей.</a:t>
            </a:r>
          </a:p>
          <a:p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302433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J:\для Агибаловой\Словари\Словарь юного журналиста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717032"/>
            <a:ext cx="2016224" cy="2830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педсов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714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Модель выпускника лицея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1219200"/>
            <a:ext cx="7643192" cy="4298032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Умение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учиться- выпускник начальной школы</a:t>
            </a:r>
          </a:p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Умеющий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учиться – выпускник основной школы</a:t>
            </a:r>
          </a:p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Социально активный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выпускник среднего звена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347704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педсов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4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Для достижения этой цели  необходимо решать  ряд основных  </a:t>
            </a:r>
            <a:r>
              <a:rPr lang="ru-RU" b="1" u="sng" dirty="0"/>
              <a:t>педагогических задач.</a:t>
            </a:r>
            <a:r>
              <a:rPr lang="ru-RU" dirty="0"/>
              <a:t>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8219256" cy="5450160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педагогические условия, при которых обучающиеся имели бы возможность опробовать средства и способы действий, освоенные ими в начальной школе, индивидуализировать «инструментарий» учебной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организовать пробы построения учащимися индивидуальных образовательных траекторий в разных видах деятельности;</a:t>
            </a: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помочь каждому  учащемуся определить границы своей «взрослости»;</a:t>
            </a: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создать в совместной  деятельности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учителя возможные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пространства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</a:t>
            </a:r>
          </a:p>
          <a:p>
            <a:pPr marL="0" lv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решения задач развития младших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подростков;</a:t>
            </a:r>
          </a:p>
          <a:p>
            <a:pPr marL="0" lv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 разрушить  учебную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мотивацию</a:t>
            </a:r>
          </a:p>
          <a:p>
            <a:pPr marL="0" lv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критический возрастной период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6004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5925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педсов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4000" cy="68714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91264" cy="108012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Что же такое интегрированное обучение?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1340768"/>
            <a:ext cx="7869560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cs typeface="Aharoni" pitchFamily="2" charset="-79"/>
              </a:rPr>
              <a:t>интегрированное обучение относится к группе технологий «воспитания в процессе жизни», которая представляет собой стремление уйти от школярского подхода к образованию, крайней дифференциации предметного обучения и привести его в естественную органическую связь с жизнью.</a:t>
            </a:r>
            <a:endParaRPr lang="ru-RU" sz="2800" dirty="0">
              <a:latin typeface="+mj-lt"/>
              <a:cs typeface="Aharoni" pitchFamily="2" charset="-79"/>
            </a:endParaRPr>
          </a:p>
        </p:txBody>
      </p:sp>
      <p:pic>
        <p:nvPicPr>
          <p:cNvPr id="5" name="Picture 16" descr="Картинка 4 из 5247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797152"/>
            <a:ext cx="2615643" cy="190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5301209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«Велика </a:t>
            </a:r>
            <a:r>
              <a:rPr lang="ru-RU" sz="16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бо</a:t>
            </a:r>
            <a:r>
              <a:rPr lang="ru-RU" sz="1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бывает польза </a:t>
            </a:r>
          </a:p>
          <a:p>
            <a:pPr algn="ctr">
              <a:defRPr/>
            </a:pPr>
            <a:r>
              <a:rPr lang="ru-RU" sz="1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от ученья книжного».</a:t>
            </a:r>
          </a:p>
          <a:p>
            <a:pPr algn="just">
              <a:defRPr/>
            </a:pP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                                                                            (летопись 1037 года)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2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педсов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4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формы интегрирования</a:t>
            </a:r>
            <a:r>
              <a:rPr lang="ru-RU" sz="4000" dirty="0" smtClean="0"/>
              <a:t> зависят 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fontScale="62500" lnSpcReduction="20000"/>
          </a:bodyPr>
          <a:lstStyle/>
          <a:p>
            <a:r>
              <a:rPr lang="ru-RU" sz="2800" dirty="0" smtClean="0"/>
              <a:t>от цели урока и выбора </a:t>
            </a:r>
            <a:r>
              <a:rPr lang="ru-RU" sz="2800" dirty="0" err="1" smtClean="0"/>
              <a:t>системообразующего</a:t>
            </a:r>
            <a:r>
              <a:rPr lang="ru-RU" sz="2800" dirty="0" smtClean="0"/>
              <a:t> компонента, т.е. от того, вокруг чего будет проводиться интеграция. </a:t>
            </a:r>
          </a:p>
          <a:p>
            <a:r>
              <a:rPr lang="ru-RU" sz="2800" dirty="0" smtClean="0">
                <a:latin typeface="Arial Black" pitchFamily="34" charset="0"/>
              </a:rPr>
              <a:t>Формы :</a:t>
            </a:r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u="sng" dirty="0" smtClean="0"/>
              <a:t>предметно – образная</a:t>
            </a:r>
            <a:r>
              <a:rPr lang="ru-RU" sz="2800" dirty="0" smtClean="0"/>
              <a:t>, используемая при воссоздании более широкого и целостного представления о предмете познания; </a:t>
            </a:r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u="sng" dirty="0" smtClean="0"/>
              <a:t>понятийная</a:t>
            </a:r>
            <a:r>
              <a:rPr lang="ru-RU" sz="2800" dirty="0" smtClean="0"/>
              <a:t>, когда проводится феноменологический анализ явления, составляющего это понятие, и вырабатывается понятийное поле понятия;</a:t>
            </a:r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u="sng" dirty="0" smtClean="0"/>
              <a:t>мировоззренческая, </a:t>
            </a:r>
            <a:r>
              <a:rPr lang="ru-RU" sz="2800" dirty="0" smtClean="0"/>
              <a:t>когда производится духовно -  нравственное обоснование изучаемого наукой явления или духовно- нравственные постулаты доказываются научными фактами; </a:t>
            </a:r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u="sng" dirty="0" err="1" smtClean="0"/>
              <a:t>деятельностная</a:t>
            </a:r>
            <a:r>
              <a:rPr lang="ru-RU" sz="2800" b="1" u="sng" dirty="0" smtClean="0"/>
              <a:t>, </a:t>
            </a:r>
            <a:r>
              <a:rPr lang="ru-RU" sz="2800" dirty="0" smtClean="0"/>
              <a:t>при которой производится процедура обобщения способов деятельности, переноса и их применения в новых условиях; </a:t>
            </a:r>
          </a:p>
          <a:p>
            <a:pPr>
              <a:buNone/>
            </a:pPr>
            <a:r>
              <a:rPr lang="ru-RU" sz="2800" dirty="0" smtClean="0"/>
              <a:t>  </a:t>
            </a:r>
            <a:br>
              <a:rPr lang="ru-RU" sz="2800" dirty="0" smtClean="0"/>
            </a:br>
            <a:r>
              <a:rPr lang="ru-RU" sz="2800" b="1" u="sng" dirty="0" smtClean="0"/>
              <a:t>концептуальная, </a:t>
            </a:r>
            <a:r>
              <a:rPr lang="ru-RU" sz="2800" dirty="0" smtClean="0"/>
              <a:t>при которой учащиеся практикуются в разработке новых идей, предложений, способов решения учебной проблемы.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70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педсов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4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92888" cy="936104"/>
          </a:xfrm>
        </p:spPr>
        <p:txBody>
          <a:bodyPr>
            <a:noAutofit/>
          </a:bodyPr>
          <a:lstStyle/>
          <a:p>
            <a:pPr algn="ctr"/>
            <a:r>
              <a:rPr lang="ru-RU" dirty="0" err="1" smtClean="0"/>
              <a:t>Внутрипредметные</a:t>
            </a:r>
            <a:r>
              <a:rPr lang="ru-RU" dirty="0" smtClean="0"/>
              <a:t>, </a:t>
            </a:r>
            <a:r>
              <a:rPr lang="ru-RU" dirty="0" err="1" smtClean="0"/>
              <a:t>межпредметные</a:t>
            </a:r>
            <a:r>
              <a:rPr lang="ru-RU" dirty="0" smtClean="0"/>
              <a:t> и </a:t>
            </a:r>
            <a:r>
              <a:rPr lang="ru-RU" dirty="0" err="1" smtClean="0"/>
              <a:t>межцикловые</a:t>
            </a:r>
            <a:r>
              <a:rPr lang="ru-RU" dirty="0" smtClean="0"/>
              <a:t> связи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91680" y="2132856"/>
            <a:ext cx="7221488" cy="4320480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опережающие</a:t>
            </a:r>
            <a:r>
              <a:rPr lang="ru-RU" dirty="0" smtClean="0"/>
              <a:t> связи как связи перспективные; </a:t>
            </a:r>
          </a:p>
          <a:p>
            <a:r>
              <a:rPr lang="ru-RU" b="1" u="sng" dirty="0" smtClean="0"/>
              <a:t>предшествующие</a:t>
            </a:r>
            <a:r>
              <a:rPr lang="ru-RU" dirty="0" smtClean="0"/>
              <a:t> связи, при которых в урок включается материал, ранее изученный в другой дисциплине; </a:t>
            </a:r>
          </a:p>
          <a:p>
            <a:r>
              <a:rPr lang="ru-RU" b="1" u="sng" dirty="0" smtClean="0"/>
              <a:t>сопутствующие </a:t>
            </a:r>
            <a:r>
              <a:rPr lang="ru-RU" dirty="0" smtClean="0"/>
              <a:t>связи, при которых материал из разных дисциплин изучается в одно и тоже время.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03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Другая 1">
      <a:dk1>
        <a:sysClr val="windowText" lastClr="000000"/>
      </a:dk1>
      <a:lt1>
        <a:sysClr val="window" lastClr="FFFFFF"/>
      </a:lt1>
      <a:dk2>
        <a:srgbClr val="8857AD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2529</TotalTime>
  <Words>572</Words>
  <Application>Microsoft Office PowerPoint</Application>
  <PresentationFormat>Экран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Начальная</vt:lpstr>
      <vt:lpstr>     «Формирование метапредметных универсальных действий учащихся в рамках интегрированного обучения » Алексеева О.Д. , учитель истории  высшей квалификационной категории  </vt:lpstr>
      <vt:lpstr>Слайд 2</vt:lpstr>
      <vt:lpstr>Слайд 3</vt:lpstr>
      <vt:lpstr>Метопредметное содержание и метапредметный подход</vt:lpstr>
      <vt:lpstr> Модель выпускника лицея </vt:lpstr>
      <vt:lpstr>Для достижения этой цели  необходимо решать  ряд основных  педагогических задач. </vt:lpstr>
      <vt:lpstr>Что же такое интегрированное обучение? </vt:lpstr>
      <vt:lpstr>формы интегрирования зависят </vt:lpstr>
      <vt:lpstr>Внутрипредметные, межпредметные и межцикловые связи </vt:lpstr>
      <vt:lpstr>Принципы интегрированного обучения. </vt:lpstr>
      <vt:lpstr>Система оценки метапредметных результатов включает в себя следующие процедуры: </vt:lpstr>
      <vt:lpstr>Метапредметные программы имеют ряд преимуществ перед учебными программами:</vt:lpstr>
      <vt:lpstr>Педагогическая целесообразность метапредметнных программ и их эффективность:  </vt:lpstr>
      <vt:lpstr>Метапредмет «Знак»  </vt:lpstr>
      <vt:lpstr>Метапредмет "Знание" </vt:lpstr>
      <vt:lpstr>Содержание метапредмета "Проблема" </vt:lpstr>
      <vt:lpstr>Метапредмет "Задача"</vt:lpstr>
      <vt:lpstr>    Метапредметные программы внеурочной деятельности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Комплексный подход к оценке метапредметных и предметных результатов.</dc:title>
  <dc:creator>Учитель</dc:creator>
  <cp:lastModifiedBy>Крутой ХП</cp:lastModifiedBy>
  <cp:revision>109</cp:revision>
  <dcterms:modified xsi:type="dcterms:W3CDTF">2015-11-22T13:07:20Z</dcterms:modified>
</cp:coreProperties>
</file>