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9" r:id="rId4"/>
    <p:sldId id="280" r:id="rId5"/>
    <p:sldId id="278" r:id="rId6"/>
    <p:sldId id="258" r:id="rId7"/>
    <p:sldId id="260" r:id="rId8"/>
    <p:sldId id="262" r:id="rId9"/>
    <p:sldId id="261" r:id="rId10"/>
    <p:sldId id="259" r:id="rId11"/>
    <p:sldId id="263" r:id="rId12"/>
    <p:sldId id="264" r:id="rId13"/>
    <p:sldId id="265" r:id="rId14"/>
    <p:sldId id="266" r:id="rId15"/>
    <p:sldId id="268" r:id="rId16"/>
    <p:sldId id="284" r:id="rId17"/>
    <p:sldId id="285" r:id="rId18"/>
    <p:sldId id="269" r:id="rId19"/>
    <p:sldId id="287" r:id="rId20"/>
    <p:sldId id="286" r:id="rId21"/>
    <p:sldId id="282" r:id="rId22"/>
    <p:sldId id="270" r:id="rId23"/>
    <p:sldId id="275" r:id="rId24"/>
    <p:sldId id="281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34D9D0-67E7-498B-AF3E-CF37D026964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7FD846-BCE1-4B09-8EC2-B6FC77AC02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aif.ru/007/383/a9474da909386dd0124a591360fe2bbb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Алексеевич Некрасов</a:t>
            </a:r>
            <a:br>
              <a:rPr lang="ru-RU" dirty="0" smtClean="0"/>
            </a:br>
            <a:r>
              <a:rPr lang="ru-RU" dirty="0" smtClean="0"/>
              <a:t>1821-1878</a:t>
            </a:r>
            <a:endParaRPr lang="ru-RU" dirty="0"/>
          </a:p>
        </p:txBody>
      </p:sp>
      <p:pic>
        <p:nvPicPr>
          <p:cNvPr id="4" name="Объект 3" descr="Н.Н. Ге. Портрет Н.А. Некрасова. 1872 год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5319"/>
            <a:ext cx="60960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79712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Давид Самойлов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***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Поэзия должна быть странной,</a:t>
            </a:r>
            <a:br>
              <a:rPr lang="ru-RU" dirty="0"/>
            </a:br>
            <a:r>
              <a:rPr lang="ru-RU" dirty="0"/>
              <a:t>Шальной, бессмысленной, туманной </a:t>
            </a:r>
            <a:br>
              <a:rPr lang="ru-RU" dirty="0"/>
            </a:br>
            <a:r>
              <a:rPr lang="ru-RU" dirty="0"/>
              <a:t>И вместе ясной, как стекло, </a:t>
            </a:r>
            <a:br>
              <a:rPr lang="ru-RU" dirty="0"/>
            </a:br>
            <a:r>
              <a:rPr lang="ru-RU" dirty="0"/>
              <a:t>И всем понятной, как тепло. </a:t>
            </a:r>
          </a:p>
          <a:p>
            <a:pPr marL="114300" indent="0">
              <a:buNone/>
            </a:pPr>
            <a:r>
              <a:rPr lang="ru-RU" dirty="0"/>
              <a:t>Как ключевая влага чистой</a:t>
            </a:r>
            <a:br>
              <a:rPr lang="ru-RU" dirty="0"/>
            </a:br>
            <a:r>
              <a:rPr lang="ru-RU" dirty="0"/>
              <a:t>И, словно дерево, ветвистой, </a:t>
            </a:r>
            <a:br>
              <a:rPr lang="ru-RU" dirty="0"/>
            </a:br>
            <a:r>
              <a:rPr lang="ru-RU" dirty="0"/>
              <a:t>На всё похожей, всем сродни. </a:t>
            </a:r>
            <a:br>
              <a:rPr lang="ru-RU" dirty="0"/>
            </a:br>
            <a:r>
              <a:rPr lang="ru-RU" dirty="0"/>
              <a:t>И краткой, словно наши дни. </a:t>
            </a:r>
          </a:p>
          <a:p>
            <a:pPr marL="114300" indent="0">
              <a:buNone/>
            </a:pPr>
            <a:r>
              <a:rPr lang="ru-RU" i="1" dirty="0"/>
              <a:t>1981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поэзия?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Поэзия – мир, созданный для духовного развития и обогащения творческой личности. Это единственная сокровищница литературного языка, которая позволяет через традицию наиболее полно и многогранно сохранять индивидуальность нации, народа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Поэзия</a:t>
            </a:r>
            <a:r>
              <a:rPr lang="ru-RU" dirty="0"/>
              <a:t> (греч. poiesis — творчество) — это выраженный в изящной, гармоничной стихотворной форме взгляд человека на себя, других людей и окружающий мир.</a:t>
            </a:r>
          </a:p>
          <a:p>
            <a:r>
              <a:rPr lang="ru-RU" dirty="0" smtClean="0"/>
              <a:t>Поэзия — </a:t>
            </a:r>
            <a:r>
              <a:rPr lang="ru-RU" dirty="0"/>
              <a:t>это искусство образного выражения мысли в слове; словесное художественное творчество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2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</a:t>
            </a:r>
            <a:r>
              <a:rPr lang="ru-RU" dirty="0"/>
              <a:t>отличается стих от прозы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fontAlgn="base">
              <a:buNone/>
            </a:pPr>
            <a:r>
              <a:rPr lang="ru-RU" i="1" dirty="0" smtClean="0"/>
              <a:t>«</a:t>
            </a:r>
            <a:r>
              <a:rPr lang="ru-RU" i="1" dirty="0"/>
              <a:t>Слово «стих» по-гречески значит «ряд», его латинский синоним «versus» (отсюда «версификация») значит «поворот», возвращение к началу ряда, а «проза» по-латыни значит речь, «которая ведется прямо вперед», без всяких поворотов. Таким образом, стихи – это прежде всего речь, четко расчлененная на относительно короткие «ряды», отрезки, соотносимые и соизмеримые между собой. Каждый из таких отрезков тоже называется «стихом» и на письме обычно выделяется в отдельную </a:t>
            </a:r>
            <a:r>
              <a:rPr lang="ru-RU" i="1" dirty="0" smtClean="0"/>
              <a:t>строку».</a:t>
            </a:r>
          </a:p>
          <a:p>
            <a:pPr marL="114300" indent="0" algn="r" fontAlgn="base">
              <a:buNone/>
            </a:pPr>
            <a:r>
              <a:rPr lang="ru-RU" sz="2000" i="1" dirty="0" smtClean="0"/>
              <a:t>М. Гаспаров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179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отличается стих от прозы?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i="1" dirty="0"/>
              <a:t>«Стихотворная речь в принципе устроена иначе, чем прозаическая. &lt;…&gt; Прозаическая художественная речь разделяется на абзацы, предложения и периоды. В письменном словесном творчестве стихи и проза несхожи и по особенностям своего графического оформления. &lt;…&gt; Графическое оформление, выявляющее коренное свойство стиха (членение на строки), играет существенную роль в нашем восприятии стихотворных форм. Именно графическое оформление создает некую «установку на стих», сразу регистрируемую нашим восприятием и позволяющую нам отнести произведение так оформленное, к разряду стихотворных</a:t>
            </a:r>
            <a:r>
              <a:rPr lang="ru-RU" i="1" dirty="0" smtClean="0"/>
              <a:t>».</a:t>
            </a:r>
          </a:p>
          <a:p>
            <a:pPr marL="114300" indent="0" algn="r">
              <a:buNone/>
            </a:pPr>
            <a:r>
              <a:rPr lang="ru-RU" sz="2200" i="1" dirty="0"/>
              <a:t>Э.Я. Фесенко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2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отличается стих от прозы?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i="1" dirty="0"/>
              <a:t>«Поэзия всегда желала отмежеваться от прозы. …начиная каждую строчку с большой буквы, …ясно слышимым ритмом, рифмой, аллитерацией, и стилистически, создавая особый «поэтический» язык, и композиционно, достигая особой краткости, и эйдологически в выборе образов</a:t>
            </a:r>
            <a:r>
              <a:rPr lang="ru-RU" i="1" dirty="0" smtClean="0"/>
              <a:t>».</a:t>
            </a:r>
          </a:p>
          <a:p>
            <a:pPr marL="114300" indent="0" algn="r">
              <a:buNone/>
            </a:pPr>
            <a:r>
              <a:rPr lang="ru-RU" sz="2000" i="1" dirty="0" smtClean="0"/>
              <a:t>Н.С. Гумилев</a:t>
            </a:r>
            <a:endParaRPr lang="ru-RU" sz="2000" i="1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/>
          <a:lstStyle/>
          <a:p>
            <a:r>
              <a:rPr lang="ru-RU" dirty="0" smtClean="0"/>
              <a:t>Отличительные черты поэзии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стихах стихотворная строка не обязательно совпадает с синтаксическим членением фразы</a:t>
            </a:r>
            <a:r>
              <a:rPr lang="ru-RU" dirty="0" smtClean="0"/>
              <a:t>. </a:t>
            </a:r>
            <a:r>
              <a:rPr lang="ru-RU" dirty="0"/>
              <a:t>Такое явление называется – синтаксический </a:t>
            </a:r>
            <a:r>
              <a:rPr lang="ru-RU" dirty="0" smtClean="0"/>
              <a:t>перенос.</a:t>
            </a:r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2"/>
                </a:solidFill>
              </a:rPr>
              <a:t>В стихах как бы появляется новый знак препинания – пауза на конце стиха. Благодаря этим паузам стихи произносятся медленнее, чем проза. Читатель вдумывается в смысл каждого стиха – новой «порции» смысла. Вот, например, басня Крылова </a:t>
            </a:r>
            <a:r>
              <a:rPr lang="ru-RU" sz="2400" i="1" dirty="0" smtClean="0">
                <a:solidFill>
                  <a:schemeClr val="tx2"/>
                </a:solidFill>
              </a:rPr>
              <a:t>  «Две бочки»:</a:t>
            </a:r>
            <a:endParaRPr lang="ru-RU" sz="2400" i="1" dirty="0">
              <a:solidFill>
                <a:schemeClr val="tx2"/>
              </a:solidFill>
            </a:endParaRPr>
          </a:p>
          <a:p>
            <a:r>
              <a:rPr lang="ru-RU" sz="2400" i="1" dirty="0">
                <a:solidFill>
                  <a:schemeClr val="tx2"/>
                </a:solidFill>
              </a:rPr>
              <a:t>Две бочки ехали: одна с вином, 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Другая 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Пустая. 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Вот первая себе без шума и шажком 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Плетется, 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Другая вскачь несется…</a:t>
            </a:r>
          </a:p>
          <a:p>
            <a:r>
              <a:rPr lang="ru-RU" sz="2400" i="1" dirty="0">
                <a:solidFill>
                  <a:schemeClr val="tx2"/>
                </a:solidFill>
              </a:rPr>
              <a:t>Короткие вторая и третья строки приобретают в сознании читателя такое же значение, как сообщение в длинной первой строке. Сразу становится ясно, что «героиней» басни станет вторая бочка.</a:t>
            </a:r>
          </a:p>
        </p:txBody>
      </p:sp>
    </p:spTree>
    <p:extLst>
      <p:ext uri="{BB962C8B-B14F-4D97-AF65-F5344CB8AC3E}">
        <p14:creationId xmlns:p14="http://schemas.microsoft.com/office/powerpoint/2010/main" val="17341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Отличительные черты поэзии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«Единство и теснота стихового ряда». 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r>
              <a:rPr lang="ru-RU" dirty="0"/>
              <a:t>Звучание стихов гораздо важнее, чем звучание прозы. Звуки в стихах как бы «окликают» друг друга. Часто повторяются одни и те же согласные – это называется аллитерация. Повторяются в стихах и гласные звуки – это явление называется </a:t>
            </a:r>
            <a:r>
              <a:rPr lang="ru-RU" dirty="0" smtClean="0"/>
              <a:t>ассонанс.</a:t>
            </a:r>
          </a:p>
          <a:p>
            <a:r>
              <a:rPr lang="ru-RU" dirty="0" smtClean="0"/>
              <a:t>Стихотворная </a:t>
            </a:r>
            <a:r>
              <a:rPr lang="ru-RU" dirty="0"/>
              <a:t>речь отличается от прозаической закономерной упорядоченностью звуковой </a:t>
            </a:r>
            <a:r>
              <a:rPr lang="ru-RU" dirty="0" smtClean="0"/>
              <a:t>формы.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24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Отличительные черты поэзии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Благодаря звучанию, перекличке звуков, интонации, «слово в стихе имеет тысячу неожиданных смысловых оттенков, стих дает новое измерение слову</a:t>
            </a:r>
            <a:r>
              <a:rPr lang="ru-RU" dirty="0" smtClean="0"/>
              <a:t>».                      Ю.Тынянов.</a:t>
            </a:r>
            <a:endParaRPr lang="ru-RU" dirty="0"/>
          </a:p>
          <a:p>
            <a:r>
              <a:rPr lang="ru-RU" dirty="0" smtClean="0"/>
              <a:t>Стихи </a:t>
            </a:r>
            <a:r>
              <a:rPr lang="ru-RU" dirty="0"/>
              <a:t>отличаются от прозы большей эмоциональностью, лиричностью. Поэзия использует более живые образы, а проза – четкие представления. То же самое касается и языка. В поэзии чаще используются более эмоциональные слова, яркий пафос или тонкая лирика.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Отличительные черты поэзии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Главной </a:t>
            </a:r>
            <a:r>
              <a:rPr lang="ru-RU" dirty="0"/>
              <a:t>особенностью стихотворения является ритм. Это связано с его происхождением от песни, где слово непосредственно связано с мелодией. Простейший ритм прослеживается в чередовании ударных и безударных звуков, как например, в стихотворении А.С. Пушкина:</a:t>
            </a:r>
          </a:p>
          <a:p>
            <a:pPr marL="114300" indent="0">
              <a:buNone/>
            </a:pPr>
            <a:r>
              <a:rPr lang="ru-RU" dirty="0"/>
              <a:t>Б</a:t>
            </a:r>
            <a:r>
              <a:rPr lang="ru-RU" b="1" dirty="0"/>
              <a:t>у</a:t>
            </a:r>
            <a:r>
              <a:rPr lang="ru-RU" dirty="0"/>
              <a:t>ря н</a:t>
            </a:r>
            <a:r>
              <a:rPr lang="ru-RU" b="1" dirty="0"/>
              <a:t>е</a:t>
            </a:r>
            <a:r>
              <a:rPr lang="ru-RU" dirty="0"/>
              <a:t>бо мгл</a:t>
            </a:r>
            <a:r>
              <a:rPr lang="ru-RU" b="1" dirty="0"/>
              <a:t>о</a:t>
            </a:r>
            <a:r>
              <a:rPr lang="ru-RU" dirty="0"/>
              <a:t>ю кр</a:t>
            </a:r>
            <a:r>
              <a:rPr lang="ru-RU" b="1" dirty="0"/>
              <a:t>о</a:t>
            </a:r>
            <a:r>
              <a:rPr lang="ru-RU" dirty="0"/>
              <a:t>ет</a:t>
            </a:r>
            <a:br>
              <a:rPr lang="ru-RU" dirty="0"/>
            </a:br>
            <a:r>
              <a:rPr lang="ru-RU" dirty="0"/>
              <a:t>В</a:t>
            </a:r>
            <a:r>
              <a:rPr lang="ru-RU" b="1" dirty="0"/>
              <a:t>и</a:t>
            </a:r>
            <a:r>
              <a:rPr lang="ru-RU" dirty="0"/>
              <a:t>хри сн</a:t>
            </a:r>
            <a:r>
              <a:rPr lang="ru-RU" b="1" dirty="0"/>
              <a:t>е</a:t>
            </a:r>
            <a:r>
              <a:rPr lang="ru-RU" dirty="0"/>
              <a:t>жны</a:t>
            </a:r>
            <a:r>
              <a:rPr lang="ru-RU" b="1" dirty="0"/>
              <a:t>е</a:t>
            </a:r>
            <a:r>
              <a:rPr lang="ru-RU" dirty="0"/>
              <a:t> крут</a:t>
            </a:r>
            <a:r>
              <a:rPr lang="ru-RU" b="1" dirty="0"/>
              <a:t>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Т</a:t>
            </a:r>
            <a:r>
              <a:rPr lang="ru-RU" b="1" dirty="0"/>
              <a:t>о</a:t>
            </a:r>
            <a:r>
              <a:rPr lang="ru-RU" dirty="0"/>
              <a:t> как зв</a:t>
            </a:r>
            <a:r>
              <a:rPr lang="ru-RU" b="1" dirty="0"/>
              <a:t>е</a:t>
            </a:r>
            <a:r>
              <a:rPr lang="ru-RU" dirty="0"/>
              <a:t>рь он</a:t>
            </a:r>
            <a:r>
              <a:rPr lang="ru-RU" b="1" dirty="0"/>
              <a:t>а</a:t>
            </a:r>
            <a:r>
              <a:rPr lang="ru-RU" dirty="0"/>
              <a:t> зав</a:t>
            </a:r>
            <a:r>
              <a:rPr lang="ru-RU" b="1" dirty="0"/>
              <a:t>о</a:t>
            </a:r>
            <a:r>
              <a:rPr lang="ru-RU" dirty="0"/>
              <a:t>ет,</a:t>
            </a:r>
            <a:br>
              <a:rPr lang="ru-RU" dirty="0"/>
            </a:br>
            <a:r>
              <a:rPr lang="ru-RU" dirty="0"/>
              <a:t>Т</a:t>
            </a:r>
            <a:r>
              <a:rPr lang="ru-RU" b="1" dirty="0"/>
              <a:t>о</a:t>
            </a:r>
            <a:r>
              <a:rPr lang="ru-RU" dirty="0"/>
              <a:t> запл</a:t>
            </a:r>
            <a:r>
              <a:rPr lang="ru-RU" b="1" dirty="0"/>
              <a:t>а</a:t>
            </a:r>
            <a:r>
              <a:rPr lang="ru-RU" dirty="0"/>
              <a:t>чет к</a:t>
            </a:r>
            <a:r>
              <a:rPr lang="ru-RU" b="1" dirty="0"/>
              <a:t>а</a:t>
            </a:r>
            <a:r>
              <a:rPr lang="ru-RU" dirty="0"/>
              <a:t>к дит</a:t>
            </a:r>
            <a:r>
              <a:rPr lang="ru-RU" b="1" dirty="0"/>
              <a:t>я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В различные эпохи и у разных народов были свои системы стихосложения. В одних главную роль играло одинаковое количество ударных слогов в строке (тоническая система), в других – одинаковое количество слогов (силлабическая система).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5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640960" cy="5832647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«Г. Некрасову принадлежит третье </a:t>
            </a:r>
            <a:r>
              <a:rPr lang="ru-RU" sz="2200" dirty="0"/>
              <a:t>место в русской поэзии после Пушкина и </a:t>
            </a:r>
            <a:r>
              <a:rPr lang="ru-RU" sz="2200" dirty="0" smtClean="0"/>
              <a:t>Лермонтова».</a:t>
            </a:r>
          </a:p>
          <a:p>
            <a:pPr marL="114300" indent="0" algn="r">
              <a:buNone/>
            </a:pPr>
            <a:r>
              <a:rPr lang="ru-RU" sz="1800" dirty="0" smtClean="0"/>
              <a:t>Ф.М. Достоевский</a:t>
            </a:r>
          </a:p>
          <a:p>
            <a:pPr algn="just"/>
            <a:r>
              <a:rPr lang="ru-RU" sz="2200" dirty="0" smtClean="0"/>
              <a:t>«</a:t>
            </a:r>
            <a:r>
              <a:rPr lang="ru-RU" dirty="0" smtClean="0"/>
              <a:t>Некрасов неизмеримо выше Пушкина и Лермонтова!</a:t>
            </a:r>
            <a:r>
              <a:rPr lang="ru-RU" sz="2200" dirty="0" smtClean="0"/>
              <a:t>»  </a:t>
            </a:r>
          </a:p>
          <a:p>
            <a:pPr marL="114300" indent="0" algn="r">
              <a:buNone/>
            </a:pPr>
            <a:r>
              <a:rPr lang="ru-RU" sz="1900" i="1" dirty="0" smtClean="0"/>
              <a:t>(мнение революционно настроенной молодежи)</a:t>
            </a:r>
          </a:p>
          <a:p>
            <a:pPr marL="114300" indent="0" algn="just">
              <a:buNone/>
            </a:pPr>
            <a:endParaRPr lang="ru-RU" sz="2000" dirty="0"/>
          </a:p>
          <a:p>
            <a:pPr algn="just"/>
            <a:r>
              <a:rPr lang="ru-RU" sz="2200" dirty="0" smtClean="0"/>
              <a:t>«… у </a:t>
            </a:r>
            <a:r>
              <a:rPr lang="ru-RU" sz="2200" dirty="0"/>
              <a:t>Некрасова </a:t>
            </a:r>
            <a:r>
              <a:rPr lang="ru-RU" sz="2200" dirty="0" smtClean="0"/>
              <a:t>присутствуют многочисленные погрешности </a:t>
            </a:r>
            <a:r>
              <a:rPr lang="ru-RU" sz="2200" dirty="0"/>
              <a:t>против законов художественности, </a:t>
            </a:r>
            <a:r>
              <a:rPr lang="ru-RU" sz="2200" dirty="0" smtClean="0"/>
              <a:t>неотделанность, топорность поэтической манеры».</a:t>
            </a:r>
          </a:p>
          <a:p>
            <a:pPr marL="114300" indent="0" algn="r">
              <a:buNone/>
            </a:pPr>
            <a:r>
              <a:rPr lang="ru-RU" sz="1800" i="1" dirty="0" smtClean="0"/>
              <a:t>Д. Плеханов</a:t>
            </a:r>
          </a:p>
          <a:p>
            <a:pPr algn="just"/>
            <a:r>
              <a:rPr lang="ru-RU" sz="2200" dirty="0"/>
              <a:t>«Некрасова как </a:t>
            </a:r>
            <a:r>
              <a:rPr lang="ru-RU" sz="2200" dirty="0" smtClean="0"/>
              <a:t>поэта я уважаю </a:t>
            </a:r>
            <a:r>
              <a:rPr lang="ru-RU" sz="2200" dirty="0"/>
              <a:t>за его горячее сочувствие к страданиям простого человека, за „честное слово , которое он всегда готов замолвить за бедняка и угнетенного. Кто способен написать „</a:t>
            </a:r>
            <a:r>
              <a:rPr lang="ru-RU" sz="2200" dirty="0" smtClean="0"/>
              <a:t>Филантроп",  </a:t>
            </a:r>
            <a:r>
              <a:rPr lang="ru-RU" sz="2200" dirty="0"/>
              <a:t>„Эпилог к ненаписанной </a:t>
            </a:r>
            <a:r>
              <a:rPr lang="ru-RU" sz="2200" dirty="0" smtClean="0"/>
              <a:t>поэме", </a:t>
            </a:r>
            <a:r>
              <a:rPr lang="ru-RU" sz="2200" dirty="0"/>
              <a:t>„Еду ли ночью по улице </a:t>
            </a:r>
            <a:r>
              <a:rPr lang="ru-RU" sz="2200" dirty="0" smtClean="0"/>
              <a:t>темной", </a:t>
            </a:r>
            <a:r>
              <a:rPr lang="ru-RU" sz="2200" dirty="0"/>
              <a:t>„</a:t>
            </a:r>
            <a:r>
              <a:rPr lang="ru-RU" sz="2200" dirty="0" smtClean="0"/>
              <a:t>Саша", </a:t>
            </a:r>
            <a:r>
              <a:rPr lang="ru-RU" sz="2200" dirty="0"/>
              <a:t>„Живя в согласии со строгою </a:t>
            </a:r>
            <a:r>
              <a:rPr lang="ru-RU" sz="2200" dirty="0" smtClean="0"/>
              <a:t>моралью</a:t>
            </a:r>
            <a:r>
              <a:rPr lang="ru-RU" sz="2200" dirty="0"/>
              <a:t>"</a:t>
            </a:r>
            <a:r>
              <a:rPr lang="ru-RU" sz="2200" dirty="0" smtClean="0"/>
              <a:t> </a:t>
            </a:r>
            <a:r>
              <a:rPr lang="ru-RU" sz="2200" dirty="0"/>
              <a:t>— тот может быть уверен в том, что его знает и любит живая Россия». </a:t>
            </a:r>
            <a:endParaRPr lang="ru-RU" sz="2200" dirty="0" smtClean="0"/>
          </a:p>
          <a:p>
            <a:pPr marL="114300" indent="0" algn="r">
              <a:buNone/>
            </a:pPr>
            <a:r>
              <a:rPr lang="ru-RU" sz="1800" i="1" dirty="0" smtClean="0"/>
              <a:t>Д.И. Писарев</a:t>
            </a:r>
          </a:p>
          <a:p>
            <a:pPr marL="114300" indent="0" algn="just">
              <a:buNone/>
            </a:pPr>
            <a:endParaRPr lang="ru-RU" sz="2000" i="1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5703" y="188640"/>
            <a:ext cx="878878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Реакция читателей на творчество Н.А. Некрасова не была единой</a:t>
            </a:r>
          </a:p>
        </p:txBody>
      </p:sp>
    </p:spTree>
    <p:extLst>
      <p:ext uri="{BB962C8B-B14F-4D97-AF65-F5344CB8AC3E}">
        <p14:creationId xmlns:p14="http://schemas.microsoft.com/office/powerpoint/2010/main" val="35678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Отличительные черты поэзии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Еще одним классическим знаком отличия стихов от прозы является рифма – соотношение концов строк. Пушкин даже шутил на эту тему в поэме «Евгений Онегин»:</a:t>
            </a:r>
          </a:p>
          <a:p>
            <a:pPr marL="114300" indent="0">
              <a:buNone/>
            </a:pPr>
            <a:r>
              <a:rPr lang="ru-RU" dirty="0"/>
              <a:t>И вот уже трещат морозы</a:t>
            </a:r>
            <a:br>
              <a:rPr lang="ru-RU" dirty="0"/>
            </a:br>
            <a:r>
              <a:rPr lang="ru-RU" dirty="0"/>
              <a:t>И серебрятся средь полей…</a:t>
            </a:r>
            <a:br>
              <a:rPr lang="ru-RU" dirty="0"/>
            </a:br>
            <a:r>
              <a:rPr lang="ru-RU" dirty="0"/>
              <a:t>(Читатель ждет уж рифмы розы;</a:t>
            </a:r>
            <a:br>
              <a:rPr lang="ru-RU" dirty="0"/>
            </a:br>
            <a:r>
              <a:rPr lang="ru-RU" dirty="0"/>
              <a:t>На, вот возьми ее скорей!)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19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Отличительные черты поэзии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Рифма расширяет связи, в которые вступает каждое слово, и тем повышает смысловую емкость стиха. «Рифм сигнальные звоночки», – писала А.Ахматова. </a:t>
            </a:r>
            <a:r>
              <a:rPr lang="ru-RU" dirty="0" smtClean="0"/>
              <a:t>Рифма </a:t>
            </a:r>
            <a:r>
              <a:rPr lang="ru-RU" dirty="0"/>
              <a:t>устанавливает связь между словами, звучащими подобно, и заставляет нас подозревать близость и родство предметов, обозначаемых этими словами. Таким образом переоткрывается мир, заново постигается суть явлений. Поэтому важно, что чем рифмовать. Кроме того, конец строки, рифма – это смысловой акцент. Так, Маяковский ставил «нужное слово» в конец строки и искал к нему рифму «во что бы то ни стало».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17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Отличительные черты поэзии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Проза возникла значительно позже стихов. Художественные тексты прозой стали называться уже в 19 веке. Их главным отличием современные исследователи называют информативность и описательность в отличие от поэтической задачи через слово (его ритм и звучание) открывать новые смыслы бытия.</a:t>
            </a:r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38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отличие от прозы стихотворение можно пропеть. Благодаря ритму и рифме оно легче запоминается.</a:t>
            </a:r>
          </a:p>
          <a:p>
            <a:pPr lvl="0"/>
            <a:r>
              <a:rPr lang="ru-RU" dirty="0"/>
              <a:t>Стихотворная форма предполагает написание рядов в столбик, а прозаическая – в строчку.</a:t>
            </a:r>
          </a:p>
          <a:p>
            <a:pPr lvl="0"/>
            <a:r>
              <a:rPr lang="ru-RU" dirty="0"/>
              <a:t>И содержание, и само звучание слов в стихотворении несут определенный смысл, в отличие от прозы, задача которой – описывать и доносить информацию.</a:t>
            </a:r>
          </a:p>
          <a:p>
            <a:r>
              <a:rPr lang="ru-RU" dirty="0"/>
              <a:t>Проза возникла позже, чем </a:t>
            </a:r>
            <a:r>
              <a:rPr lang="ru-RU" dirty="0" smtClean="0"/>
              <a:t>поэзия.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«… </a:t>
            </a:r>
            <a:r>
              <a:rPr lang="ru-RU" sz="3600" dirty="0"/>
              <a:t>Мой суровый</a:t>
            </a:r>
            <a:r>
              <a:rPr lang="ru-RU" dirty="0" smtClean="0"/>
              <a:t>, неуклюжий стих».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40296" y="1844823"/>
            <a:ext cx="8352928" cy="108012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dirty="0" smtClean="0"/>
              <a:t>В чем своеобразие поэтической манеры (стиля)  Н.А. Некрасова?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24944"/>
            <a:ext cx="86175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Некрасов — поэт непоэтической эпохи — хорошо понимает, что поэт уже не может быть жрецом, “другом лени”. Переосмысление всей поэтической системы у него начинается с принципиально нового понимания роли и места поэта. Истинный поэт для Н. А. Некрасова не может существовать без тесной связи с событиями общественной жизни. Строки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Еще стыдней в годину горя </a:t>
            </a:r>
            <a:br>
              <a:rPr lang="ru-RU" dirty="0"/>
            </a:br>
            <a:r>
              <a:rPr lang="ru-RU" dirty="0"/>
              <a:t>    Красу долин, небес и моря </a:t>
            </a:r>
            <a:br>
              <a:rPr lang="ru-RU" dirty="0"/>
            </a:br>
            <a:r>
              <a:rPr lang="ru-RU" dirty="0"/>
              <a:t>    И ласку милой воспевать... —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становятся поэтическим кредо Н. А. Некрасова.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9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996952"/>
            <a:ext cx="896448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Автор</a:t>
            </a: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32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Гаврилова </a:t>
            </a: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Марина Аркадьевна,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преподаватель </a:t>
            </a:r>
            <a:r>
              <a:rPr lang="ru-RU" sz="2400" dirty="0" smtClean="0">
                <a:solidFill>
                  <a:schemeClr val="tx2"/>
                </a:solidFill>
              </a:rPr>
              <a:t>ГБПОУ ВО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«</a:t>
            </a:r>
            <a:r>
              <a:rPr lang="ru-RU" sz="2400" dirty="0">
                <a:solidFill>
                  <a:schemeClr val="tx2"/>
                </a:solidFill>
              </a:rPr>
              <a:t>Муромский педагогический колледж»</a:t>
            </a:r>
          </a:p>
          <a:p>
            <a:pPr algn="ctr"/>
            <a:endParaRPr lang="ru-RU" sz="3200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604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96519"/>
            <a:ext cx="87129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«Любители русской словесности будут еще перечитывать лучшие стихотворения Полонского, когда самое имя г. Некрасова покроется забвением. Почему же это? А потому, что в деле поэзии живуча только одна поэзия и что с белыми нитками, всякими пряностями приправленных, мучительно высиженных измышлениях „скорбной музы г. Некрасова — ее-то, поэзии-то, и нет на грош».</a:t>
            </a:r>
          </a:p>
          <a:p>
            <a:pPr marL="114300" indent="0" algn="r">
              <a:buNone/>
            </a:pPr>
            <a:r>
              <a:rPr lang="ru-RU" i="1" dirty="0"/>
              <a:t>И.С. Тургенев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182" y="263691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«Его слава будет </a:t>
            </a:r>
            <a:r>
              <a:rPr lang="ru-RU" sz="2200" dirty="0" smtClean="0"/>
              <a:t>бессмертна, </a:t>
            </a:r>
            <a:r>
              <a:rPr lang="ru-RU" sz="2200" dirty="0"/>
              <a:t>вечна любовь России к нему, гениальнейшему и благороднейшему из всех русских поэтов</a:t>
            </a:r>
            <a:r>
              <a:rPr lang="ru-RU" sz="2200" dirty="0" smtClean="0"/>
              <a:t>».</a:t>
            </a:r>
          </a:p>
          <a:p>
            <a:pPr algn="r"/>
            <a:r>
              <a:rPr lang="ru-RU" i="1" dirty="0" smtClean="0"/>
              <a:t>Н.Г. Чернышевский</a:t>
            </a:r>
            <a:endParaRPr lang="ru-RU" i="1" dirty="0"/>
          </a:p>
        </p:txBody>
      </p:sp>
      <p:pic>
        <p:nvPicPr>
          <p:cNvPr id="7" name="Рисунок 6" descr="Н.А. Некрасов, 1865 год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37376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3505092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Н.А. Некрасов с грустью говорил о своих произведениях:</a:t>
            </a:r>
          </a:p>
          <a:p>
            <a:pPr indent="457200" algn="just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40374" cy="288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077072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/>
              <a:t>«Но не льщусь, чтоб в памяти народной</a:t>
            </a:r>
          </a:p>
          <a:p>
            <a:pPr indent="457200" algn="just"/>
            <a:r>
              <a:rPr lang="ru-RU" sz="2200" dirty="0"/>
              <a:t>Уцелело что-нибудь из них,</a:t>
            </a:r>
          </a:p>
          <a:p>
            <a:pPr indent="457200" algn="just"/>
            <a:r>
              <a:rPr lang="ru-RU" sz="2200" dirty="0"/>
              <a:t>Нет в тебе поэзии свободной,</a:t>
            </a:r>
          </a:p>
          <a:p>
            <a:pPr indent="457200" algn="just"/>
            <a:r>
              <a:rPr lang="ru-RU" sz="2200" dirty="0"/>
              <a:t>Мой суровый, неуклюжий стих!</a:t>
            </a:r>
          </a:p>
          <a:p>
            <a:pPr indent="457200" algn="just"/>
            <a:r>
              <a:rPr lang="ru-RU" sz="2200" dirty="0"/>
              <a:t>Нет в тебе творящего искусства... 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5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поэзия?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827584" y="5661248"/>
            <a:ext cx="7696200" cy="523875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 smtClean="0"/>
              <a:t>Чем отличаются стихи от прозы?</a:t>
            </a:r>
            <a:endParaRPr lang="ru-RU" dirty="0"/>
          </a:p>
        </p:txBody>
      </p:sp>
      <p:pic>
        <p:nvPicPr>
          <p:cNvPr id="4" name="Рисунок 3" descr="Отличие СТИХОТВОРЕНИЯ от ПРОЗ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9674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</a:t>
            </a:r>
            <a:r>
              <a:rPr lang="ru-RU" dirty="0"/>
              <a:t>человечеству стихи, насколько они соответствуют логике развития </a:t>
            </a:r>
            <a:r>
              <a:rPr lang="ru-RU" dirty="0" smtClean="0"/>
              <a:t>языка? Какая </a:t>
            </a:r>
            <a:r>
              <a:rPr lang="ru-RU" dirty="0"/>
              <a:t>речь более «правильная» для человеческой культуры: прозаическая или стихотворная?</a:t>
            </a:r>
          </a:p>
          <a:p>
            <a:r>
              <a:rPr lang="ru-RU" dirty="0" smtClean="0"/>
              <a:t>Каковы </a:t>
            </a:r>
            <a:r>
              <a:rPr lang="ru-RU" dirty="0"/>
              <a:t>более или менее надежные критерии отличия стиха и прозы и существуют ли вообще такие универсальные критерии?</a:t>
            </a:r>
          </a:p>
          <a:p>
            <a:r>
              <a:rPr lang="ru-RU" dirty="0" smtClean="0"/>
              <a:t>Благодаря </a:t>
            </a:r>
            <a:r>
              <a:rPr lang="ru-RU" dirty="0"/>
              <a:t>каким резервам языка происходит «превращение» прозы в стих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 чем особенности выразительного чтения стихотворного текста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Дайте определение поэзии. </a:t>
            </a:r>
          </a:p>
          <a:p>
            <a:r>
              <a:rPr lang="ru-RU" dirty="0" smtClean="0"/>
              <a:t>Определите основную задачу поэзии.</a:t>
            </a:r>
          </a:p>
          <a:p>
            <a:r>
              <a:rPr lang="ru-RU" dirty="0" smtClean="0"/>
              <a:t>Назовите отличительные черты поэтического текста (стихотворения).</a:t>
            </a:r>
          </a:p>
          <a:p>
            <a:r>
              <a:rPr lang="ru-RU" dirty="0" smtClean="0"/>
              <a:t>Перестройте прозаический текст в стихотворный.</a:t>
            </a:r>
          </a:p>
          <a:p>
            <a:r>
              <a:rPr lang="ru-RU" dirty="0" smtClean="0"/>
              <a:t>Напишите стихотворение.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Перестройте прозаический текст в стихотворный.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/>
              <a:t>Тревожные слухи ходили последнее время в </a:t>
            </a:r>
            <a:r>
              <a:rPr lang="ru-RU" sz="2800" dirty="0" smtClean="0"/>
              <a:t>поселке Некрасовское</a:t>
            </a:r>
            <a:r>
              <a:rPr lang="ru-RU" sz="2800" dirty="0"/>
              <a:t>: на </a:t>
            </a:r>
            <a:r>
              <a:rPr lang="ru-RU" sz="2800" dirty="0" smtClean="0"/>
              <a:t>грани банкротства </a:t>
            </a:r>
            <a:r>
              <a:rPr lang="ru-RU" sz="2800" dirty="0"/>
              <a:t>оказалось </a:t>
            </a:r>
            <a:r>
              <a:rPr lang="ru-RU" sz="2800" dirty="0" smtClean="0"/>
              <a:t>старейшее предприятие </a:t>
            </a:r>
            <a:r>
              <a:rPr lang="ru-RU" sz="2800" dirty="0"/>
              <a:t>района – машиностроительный завод</a:t>
            </a:r>
            <a:r>
              <a:rPr lang="ru-RU" sz="2800" dirty="0" smtClean="0"/>
              <a:t>, основной </a:t>
            </a:r>
            <a:r>
              <a:rPr lang="ru-RU" sz="2800" dirty="0"/>
              <a:t>продукцией которого </a:t>
            </a:r>
            <a:r>
              <a:rPr lang="ru-RU" sz="2800" dirty="0" smtClean="0"/>
              <a:t>были винные </a:t>
            </a:r>
            <a:r>
              <a:rPr lang="ru-RU" sz="2800" dirty="0"/>
              <a:t>насосы, а </a:t>
            </a:r>
            <a:r>
              <a:rPr lang="ru-RU" sz="2800" dirty="0" smtClean="0"/>
              <a:t>рынки их </a:t>
            </a:r>
            <a:r>
              <a:rPr lang="ru-RU" sz="2800" dirty="0"/>
              <a:t>сбыта – в основном </a:t>
            </a:r>
            <a:r>
              <a:rPr lang="ru-RU" sz="2800" dirty="0" smtClean="0"/>
              <a:t>бывшие Южные </a:t>
            </a:r>
            <a:r>
              <a:rPr lang="ru-RU" sz="2800" dirty="0"/>
              <a:t>республики бывшего Союза.</a:t>
            </a:r>
          </a:p>
          <a:p>
            <a:pPr marL="11430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23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Тревожные слухи ходили последнее время в поселке</a:t>
            </a:r>
          </a:p>
          <a:p>
            <a:pPr marL="114300" indent="0">
              <a:buNone/>
            </a:pPr>
            <a:r>
              <a:rPr lang="ru-RU" dirty="0"/>
              <a:t>Некрасовское: на грани</a:t>
            </a:r>
          </a:p>
          <a:p>
            <a:pPr marL="114300" indent="0">
              <a:buNone/>
            </a:pPr>
            <a:r>
              <a:rPr lang="ru-RU" dirty="0"/>
              <a:t>Банкротства оказалось старейшее</a:t>
            </a:r>
          </a:p>
          <a:p>
            <a:pPr marL="114300" indent="0">
              <a:buNone/>
            </a:pPr>
            <a:r>
              <a:rPr lang="ru-RU" dirty="0"/>
              <a:t>Предприятие района – машиностроительный завод,</a:t>
            </a:r>
          </a:p>
          <a:p>
            <a:pPr marL="114300" indent="0">
              <a:buNone/>
            </a:pPr>
            <a:r>
              <a:rPr lang="ru-RU" dirty="0"/>
              <a:t>Основной продукцией которого были</a:t>
            </a:r>
          </a:p>
          <a:p>
            <a:pPr marL="114300" indent="0">
              <a:buNone/>
            </a:pPr>
            <a:r>
              <a:rPr lang="ru-RU" dirty="0"/>
              <a:t>Винные насосы, а рынки</a:t>
            </a:r>
          </a:p>
          <a:p>
            <a:pPr marL="114300" indent="0">
              <a:buNone/>
            </a:pPr>
            <a:r>
              <a:rPr lang="ru-RU" dirty="0"/>
              <a:t>Их сбыта – в основном бывшие</a:t>
            </a:r>
          </a:p>
          <a:p>
            <a:pPr marL="114300" indent="0">
              <a:buNone/>
            </a:pPr>
            <a:r>
              <a:rPr lang="ru-RU" dirty="0"/>
              <a:t>Южные республики бывшего Союза.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3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349</TotalTime>
  <Words>1272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Аптека</vt:lpstr>
      <vt:lpstr>Николай Алексеевич Некрасов 1821-1878</vt:lpstr>
      <vt:lpstr>Презентация PowerPoint</vt:lpstr>
      <vt:lpstr>Презентация PowerPoint</vt:lpstr>
      <vt:lpstr>Презентация PowerPoint</vt:lpstr>
      <vt:lpstr>Что такое поэзия?</vt:lpstr>
      <vt:lpstr>Вопросы</vt:lpstr>
      <vt:lpstr>задание</vt:lpstr>
      <vt:lpstr>Перестройте прозаический текст в стихотворный.</vt:lpstr>
      <vt:lpstr>Стихотворение?</vt:lpstr>
      <vt:lpstr>Давид Самойлов </vt:lpstr>
      <vt:lpstr>Что такое поэзия?</vt:lpstr>
      <vt:lpstr>Чем отличается стих от прозы? </vt:lpstr>
      <vt:lpstr>Чем отличается стих от прозы? </vt:lpstr>
      <vt:lpstr>Чем отличается стих от прозы? </vt:lpstr>
      <vt:lpstr>Отличительные черты поэзии</vt:lpstr>
      <vt:lpstr>Презентация PowerPoint</vt:lpstr>
      <vt:lpstr>Отличительные черты поэзии</vt:lpstr>
      <vt:lpstr>Отличительные черты поэзии</vt:lpstr>
      <vt:lpstr>Отличительные черты поэзии</vt:lpstr>
      <vt:lpstr>Отличительные черты поэзии</vt:lpstr>
      <vt:lpstr>Отличительные черты поэзии</vt:lpstr>
      <vt:lpstr>Отличительные черты поэзии</vt:lpstr>
      <vt:lpstr>Выводы:</vt:lpstr>
      <vt:lpstr>«… Мой суровый, неуклюжий стих».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поэзия?</dc:title>
  <dc:creator>Гаврилова М.А.</dc:creator>
  <cp:lastModifiedBy>Гаврилова М.А.</cp:lastModifiedBy>
  <cp:revision>27</cp:revision>
  <dcterms:created xsi:type="dcterms:W3CDTF">2016-02-22T17:46:33Z</dcterms:created>
  <dcterms:modified xsi:type="dcterms:W3CDTF">2016-02-25T15:35:38Z</dcterms:modified>
</cp:coreProperties>
</file>