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2" r:id="rId2"/>
    <p:sldId id="288" r:id="rId3"/>
    <p:sldId id="319" r:id="rId4"/>
    <p:sldId id="283" r:id="rId5"/>
    <p:sldId id="285" r:id="rId6"/>
    <p:sldId id="287" r:id="rId7"/>
    <p:sldId id="257" r:id="rId8"/>
    <p:sldId id="314" r:id="rId9"/>
    <p:sldId id="284" r:id="rId10"/>
    <p:sldId id="290" r:id="rId11"/>
    <p:sldId id="292" r:id="rId12"/>
    <p:sldId id="315" r:id="rId13"/>
    <p:sldId id="293" r:id="rId14"/>
    <p:sldId id="316" r:id="rId15"/>
    <p:sldId id="317" r:id="rId16"/>
    <p:sldId id="318" r:id="rId17"/>
    <p:sldId id="320" r:id="rId18"/>
    <p:sldId id="321" r:id="rId19"/>
    <p:sldId id="322" r:id="rId20"/>
    <p:sldId id="325" r:id="rId21"/>
    <p:sldId id="335" r:id="rId22"/>
    <p:sldId id="324" r:id="rId23"/>
    <p:sldId id="323" r:id="rId24"/>
    <p:sldId id="326" r:id="rId25"/>
    <p:sldId id="327" r:id="rId26"/>
    <p:sldId id="328" r:id="rId27"/>
    <p:sldId id="329" r:id="rId28"/>
    <p:sldId id="330" r:id="rId29"/>
    <p:sldId id="302" r:id="rId30"/>
    <p:sldId id="308" r:id="rId31"/>
    <p:sldId id="332" r:id="rId32"/>
    <p:sldId id="309" r:id="rId33"/>
    <p:sldId id="313" r:id="rId34"/>
    <p:sldId id="333" r:id="rId35"/>
    <p:sldId id="301" r:id="rId36"/>
    <p:sldId id="334" r:id="rId3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D240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936" y="-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7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5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719149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3687745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1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1635165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1635165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085851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if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7494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методических разработок по региональной истории России 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915566"/>
            <a:ext cx="4896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«Коми край начала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века в исследованиях Питирима Сорокина»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класс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Ольбикова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Надежда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Лукинична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истории и обществознания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бюджетного общеобразовательного учреждения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№2» 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Сосногорска Республики Коми</a:t>
            </a:r>
          </a:p>
        </p:txBody>
      </p:sp>
      <p:pic>
        <p:nvPicPr>
          <p:cNvPr id="10" name="Рисунок 9" descr="http://nailizakon.com/fotogalereya/city18_s/syktyvkar/trexsvatitelskaya_ul_19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71550"/>
            <a:ext cx="4410566" cy="312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20" y="3867894"/>
            <a:ext cx="41613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Усть-Сысольск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(ныне г. Сыктывкар) в начале </a:t>
            </a: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века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11510"/>
            <a:ext cx="62646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По постановлению Коллегии ГПУ от 26.09.1922 г. П.А. Сорокин был выслан из России без права возвращения как «буржуазная профессура». 1924 – 1930 гг. -  профессор университета Миннесоты. 1930 г. - принял американское гражданство. 1930 – 1968 гг. - профессор Гарвардского университета. 1930 г. - организовал кафедру социологии,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1931 – 1942 гг. - руководитель  социологического факультета.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1965 г. - президент Американской социологической ассоциации.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0"/>
            <a:ext cx="2295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Эмиграция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1353" y="195486"/>
            <a:ext cx="2578572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300192" y="2499742"/>
            <a:ext cx="284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 Сорокин на лекции в 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Emerson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зале Гарвардского университета, 1940 г.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G:\коля булка\Питирим_Сорокин_с_семьё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30870"/>
            <a:ext cx="1929405" cy="2812630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79712" y="473199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 А. Сорокин с женой Еленой (1894 -1975) и сыновьями.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3075806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50-60-е годы Сорокин П.А. смело выступает против правителей, которые  бесконтрольно применяют оружие массового уничтожения. Он был одним из первых и твердых оппонентов вьетнамской войны и был против бомбардировок и химического оружия, применявшегося США.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февраля 1968 г. – умер в Винчестере (США) .     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235572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 годы Великой Отечественной войны Сорокины участвовали в создании в США «Фонда поддержки воюющей России».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23478"/>
            <a:ext cx="8748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Питирим Сорокин о Коми крае в начале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века.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2.1. Этнографические исследования в дореволюционный период.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843558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1910 г. - литературный этюд «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Рыт-пукалöм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(«Архангельские губернские ведомости»).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Сорокин П.А. –  певец сельской идиллии.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Описывает осенне-зимние коми посиделки:</a:t>
            </a: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http://www.komisc.ru/illi/folk/myth/img/h/2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91630"/>
            <a:ext cx="4052160" cy="266429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55576" y="4155926"/>
            <a:ext cx="25283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Традиционные  «коми посиделки».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1960" y="1419622"/>
            <a:ext cx="46805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«В избе ярко горит лучина… Разноцветными 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пятнами вырисовываются лица и платья мужиков, баб, молодежи в тумане дыма лучины и махорки. Бабы и девки прядут и шьют. Парни дурят с девицами, либо дуются в карты. Мужики степенно лежат на полатях или толкуют о своем житье - бытье. Песня, гармоника, споры, разговоры, дым, возня - все сливается в один жизнерадостный концерт: Весело».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Лучший охотник и сказочник Лав Вась рассказывает собравшимся сказки,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былички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встрече с лешим, древнее предание о красавице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Югыд-ШондI-Ныв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ее трагической гибели. 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ushkolnik.ru/tw_files/23951/d-23950876/7z-docs/6_html_64747c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9502"/>
            <a:ext cx="4176464" cy="3132349"/>
          </a:xfrm>
          <a:prstGeom prst="rect">
            <a:avLst/>
          </a:prstGeom>
          <a:noFill/>
        </p:spPr>
      </p:pic>
      <p:pic>
        <p:nvPicPr>
          <p:cNvPr id="5" name="Рисунок 4" descr="http://foto11.com/komi/img/folks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23478"/>
            <a:ext cx="1368152" cy="170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oto11.com/komi/img/folks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779662"/>
            <a:ext cx="13681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oto11.com/komi/img/folks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3435846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148064" y="3867894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Декоративный столб </a:t>
            </a:r>
          </a:p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«Коми пословицы и поговорки». Дерево. В. Кислов. Сыктывкар.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339502"/>
            <a:ext cx="29523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«льются песни, шутки и аккорды гармоники…» «аккорды, тягучие, как снежная равнина, грустные, как завывание вьюги, и гармоничные, как шелест сосен, всколыхивают дым, наполняют избу и уносятся в чистую морозную даль», «звуки льются мелодичные, грустные и участливо-вопрошающие». 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«Жизнь – сказка!»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435846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конце ХIХ - первой трети ХХ в. на посиделках в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вымских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вычегодских деревнях танцевали кадриль, лезгинку, венгерку и некоторые другие танцы, проникшие в деревню из города».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Сорокин П.А. «Современные зыряне».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19872" y="411510"/>
            <a:ext cx="554461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1910 год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статья 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«Пережитки анимизма у зырян»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Реконструкция дохристианских идеологических представлений коми.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Анимизм –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одушевление;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анима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душа.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«… анимизм некогда был (а от части остается и теперь) глубоко жизненным верованием зырян».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у каждого человека двух душ: «лов» и «орт»: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«коми лов» -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душа человека, дыхание 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«орт» -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мистический двойник человека в мифологии коми</a:t>
            </a: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 одушевления различных предметов - предполагаемая способность души «лов» после её отделения от тела к всевозможным перевоплощениям.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основе анимизма как древнейшей формы религии лежит комплекс представлений о культе предков.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437195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Ю. 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Размыслов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Существа растительного мира. Коми Национальная Галерея. Сыктывкар, 2007 г.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http://foto11.com/komi/img/tree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9502"/>
            <a:ext cx="3096344" cy="2179351"/>
          </a:xfrm>
          <a:prstGeom prst="rect">
            <a:avLst/>
          </a:prstGeom>
          <a:noFill/>
        </p:spPr>
      </p:pic>
      <p:pic>
        <p:nvPicPr>
          <p:cNvPr id="9226" name="Picture 10" descr="http://foto11.com/komi/img/tree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9742"/>
            <a:ext cx="3090338" cy="2175124"/>
          </a:xfrm>
          <a:prstGeom prst="rect">
            <a:avLst/>
          </a:prstGeom>
          <a:noFill/>
        </p:spPr>
      </p:pic>
      <p:pic>
        <p:nvPicPr>
          <p:cNvPr id="9230" name="Picture 14" descr="http://foto11.com/img/do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foto11.com/img/do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2776" name="Picture 8" descr="http://foto11.com/img/do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2780" name="Picture 12" descr="http://foto11.com/img/do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2782" name="Picture 14" descr="http://foto11.com/img/do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67494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род имел и своё прозвание: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Сюзь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- филин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Юсь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- лебедь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«Тури» - журавль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«Сир» - щука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Кырныш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- ворон</a:t>
            </a:r>
          </a:p>
        </p:txBody>
      </p:sp>
      <p:pic>
        <p:nvPicPr>
          <p:cNvPr id="8198" name="Picture 6" descr="http://museumworkuta.ru/photos/resized/elementy_ukrasheniy_250_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5486"/>
            <a:ext cx="1728192" cy="1458595"/>
          </a:xfrm>
          <a:prstGeom prst="rect">
            <a:avLst/>
          </a:prstGeom>
          <a:noFill/>
        </p:spPr>
      </p:pic>
      <p:pic>
        <p:nvPicPr>
          <p:cNvPr id="8204" name="Picture 12" descr="http://i61.photobucket.com/albums/h53/mocost/rav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5502" y="195487"/>
            <a:ext cx="1734969" cy="115212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923928" y="1923678"/>
            <a:ext cx="504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«В некоторых зырянских селах до сих пор существует обычай приносить жертву в виде нетельной коровы или бычка. Во время обедни мясо варится около церкви в больших котлах, разрезается на части и после освящения или молебна съедается присутствующими… Эти жертвоприношения представляют ни что иное, как пережитки... культа предков. Время их приношения совпадает как раз с началом посева и концом уборки хлебов, имеющих решающее значение для земледельца» . 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6" name="Picture 14" descr="https://destinationterre2.files.wordpress.com/2013/04/digest01.jpg?w=960&amp;h=6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1" y="1851670"/>
            <a:ext cx="3747887" cy="259228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1520" y="4443958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Грен. Следы анимизма у зырян. </a:t>
            </a:r>
          </a:p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Шомвуква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(водяное чудовище)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://www.komi.com/Folk/myth/img/h/380-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555526"/>
            <a:ext cx="115212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23478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«Современные зыряне»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«объективный очерк современной жизни и быта» коми-зырян.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37195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расселения коми-зырян, опубликованная 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Жаковым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К. в 1908 г. Расселение закрашено тёмным цветом.</a:t>
            </a:r>
            <a:r>
              <a:rPr lang="ru-RU" sz="1200" dirty="0" smtClean="0"/>
              <a:t> 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915566"/>
            <a:ext cx="52200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«Современные зыряне населяют бассейны рек: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Вычегды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притоками –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Вымь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Локчим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Сысола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также Луза, Летка, Мезень 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Вашка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Печора и Ижма. 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Восточной границей служат Уральские горы.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Число зырян (в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в.) – «до 180 тысяч.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Большинство зырянских селений расположилось по берегам рек и речек. …реки были главными и единственными путями сообщения.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зырянские поселения («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сикт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»)…разрослись в многочисленные, вытянутые по обе стороны дороги, иногда на несколько верст, селения.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в Яренском уезде с.Межог,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Жешарт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(«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Зöвсьöрт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»), Гам, Айкино,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Палевицы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др., в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Усть-Сысольском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с.Иб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Визинга,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Межадор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Усть-Немское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др. Обычно в таких крупных селах дома располагаются вдоль дороги по обе стороны в два, три ряда.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41151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Границы этнической территории коми, численность зырян, поселения.</a:t>
            </a:r>
            <a:endParaRPr lang="ru-RU" sz="1600" dirty="0"/>
          </a:p>
        </p:txBody>
      </p:sp>
      <p:pic>
        <p:nvPicPr>
          <p:cNvPr id="12" name="Рисунок 11" descr="Карта расселения зырян. К.Жаков, 190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83518"/>
            <a:ext cx="3672408" cy="393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41635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Материальная культура коми.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Жилище.</a:t>
            </a:r>
            <a:endParaRPr lang="ru-RU" sz="1600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www.komisc.ru/illi/folk/myth/img/h/20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352" y="483518"/>
            <a:ext cx="2812784" cy="19442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355726"/>
            <a:ext cx="32403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Традиционный дом коми-зырян с росписью на фронтоне, конец XIX века 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img2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859782"/>
            <a:ext cx="2736304" cy="197013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059832" y="483518"/>
            <a:ext cx="5904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«Зырянский дом (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керка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): большое здание, сколоченное из прочных массивных бревен, обычно сенями делится на две половины, одна из которых является жильем летним, другая — зимним». Одна «половина дома … делится на два этажа: внизу устраивается помещение для скота (лошадей, коров, овец, поросенка и т.д., вверху же устраивается сеновал и «кум» (клеть)». Другая «половина дома … делится также на две половины: вверху - изба, внизу - «голбец». Голбец служит для хранения молока, картофеля,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галанки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пр.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6" descr="http://player.myshared.ru/17/1119987/data/images/img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859782"/>
            <a:ext cx="2736304" cy="206618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195736" y="4587974"/>
            <a:ext cx="542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Сени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68144" y="2787774"/>
            <a:ext cx="3168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«…если войти в избу, то налево (или направо) от дверей находится печь, на другой стороне под потолком находятся «полати», место спанья по зимам, а также своего рода место для постели, подушек, повседневной одежды и т.д.»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Копия img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83718"/>
            <a:ext cx="2880320" cy="26166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79912" y="267494"/>
            <a:ext cx="5112568" cy="2088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«Против дверей находится передний угол, занятый иконами. Тут же находится и стол. Около потолка над лавками, приблизительно на рост человека от пола, вдоль стен тянутся полки (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джадж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служащие местом для ножей, различных чашек, лампы, предметов шитья и т.д.»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Иньпöв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(половина женщины), находящаяся против печки.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http://en.museumkomi.ru/wp-content/uploads/2011/04/%D0%BC%D1%83%D0%B7%D0%B5%D0%B9-%D0%9C%D0%BE%D1%80%D0%BE%D0%B7%D0%BE%D0%B2%D0%B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99742"/>
            <a:ext cx="3456384" cy="230281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695728" y="2499742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«Сравнивая с русскими поселениями, … в смысле культурности, удобства и чистоты они едва ли уступят русским поселениям».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3" name="Picture 9" descr="http://museumkomi.ru/wp-content/uploads/%D0%A4%D1%80-%D0%B7%D0%B8%D0%BC%D0%BD-%D0%B8%D0%B7%D0%B1%D0%B2%D1%8B-%D0%BA%D0%BE%D0%BC%D0%B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5486"/>
            <a:ext cx="356662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0032" y="195486"/>
            <a:ext cx="3934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Одежда, утварь и украшения зырян.</a:t>
            </a:r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37892" name="Picture 4" descr="http://www.komiregion.ru/upload/2/6/6/x-29fa6264b2-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9502"/>
            <a:ext cx="4056789" cy="25202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55976" y="483518"/>
            <a:ext cx="4608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Мужская одежда.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«…рубашка ситцевая,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пиньжак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— либо из материи, либо из сукна, штаны — то же самое: лишь во время какой-нибудь грязной работы надеваются «порты» из грубого холста.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ноги одеваются доходящие до пояса сапоги – «бахилы».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Ноги обертываются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тряпками («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нямöд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»).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5" name="Picture 7" descr="http://vmeste.opredelim.com/tw_files2/urls_956/10/d-9559/9559_html_656eb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989995"/>
            <a:ext cx="1980330" cy="304875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3528" y="2931790"/>
            <a:ext cx="6552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Вокруг шеи обматывается шарф, а на голову надевается самодельная шляпа.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Зимой костюм … представляет простой полушубок. На ноги одеваются «катанки» (вычегодское —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валеги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удорское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упаки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на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Удоре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на Печоре сохранилась еще малица — шуба из оленьих шкур с шапкой и рукавицами, и «пимы» — сапоги тоже из оленьих шкур».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davaiknam.ru/texts/964/963161/963161_html_1f856f3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491630"/>
            <a:ext cx="2529881" cy="35300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195486"/>
            <a:ext cx="62646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Женская одежда.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«Специальных одежд, чем либо резко отличающихся от обычного русского женского костюма - нет. Та же рубашка (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дорöм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сарафан (шушун,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удорское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кунтэй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зобка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кофточка (ситцевая или шелковая), верхняя кофточка - теплая, башмаки (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тюпель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или в худших случаях - коты (туфли кожаные с чулками), на голове платок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чышъян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удорское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«от») и пр.</a:t>
            </a:r>
            <a:endParaRPr lang="ru-RU" dirty="0"/>
          </a:p>
        </p:txBody>
      </p:sp>
      <p:pic>
        <p:nvPicPr>
          <p:cNvPr id="38915" name="Picture 3" descr="Картинка 13 из 19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5486"/>
            <a:ext cx="2452688" cy="38164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99792" y="1923678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Праздничный костюм более пышный и дорогой, из кашемира, шелка и других более дорогих материй, будничный — более дешевый или тот же поношенный праздничный, частью холщовый».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3435846"/>
            <a:ext cx="25922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Украшения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«…это обыкновенные перстни, кольца, реже браслеты, ожерелье, часы, кружева на праздничных платьях и т.д.»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komi.com/Folk/myth/img/h/320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435846"/>
            <a:ext cx="131884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9512" y="4083918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«Женский» серебряный наперсный крест. </a:t>
            </a:r>
          </a:p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Середина XIX 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века,Удорские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коми-зыряне, с. 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Верхозерье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 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627534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показать особенности развития  Коми края в начале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века на основе этнографических исследований и автобиографии выдающегося русско-американского социолога и культуролога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века, уроженца коми земли Сорокина П.А. в исследовании  истории Коми края.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2283718"/>
            <a:ext cx="518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основе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этнографических исследований и автобиографии учёного выделить особенности развития  Коми края  в начале 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века. 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Почему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одним из критериев оценки жизни человека является любовь к родному краю? Что значит, национальное самосознание и как  сохранить его преемственность?</a:t>
            </a:r>
          </a:p>
        </p:txBody>
      </p:sp>
      <p:pic>
        <p:nvPicPr>
          <p:cNvPr id="10" name="Picture 2" descr="http://www.namespedia.com/image/Pitirim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5526"/>
            <a:ext cx="3024336" cy="279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043608" y="3363838"/>
            <a:ext cx="12121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(1889-1968)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36096" y="195486"/>
            <a:ext cx="8773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Утварь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player.myshared.ru/17/1119987/data/images/img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5486"/>
            <a:ext cx="3312368" cy="31184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63888" y="483518"/>
            <a:ext cx="5364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«…в ней почти нет ничего такого, чтобы резко отличалось от домашней утвари русских крестьян. Те же горшки, чашки, ложки, кадки, самовар (кстати сказать, имеющийся почти в каждом доме), более редко — машина Зингера и т.д.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нечто своеобразное - … солонки, выдалбливаемые из дерева в виде утки, и пивные чашки, также выдалбливаемые из огромных наростов на березе в виде  кораблей…».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komi.com/Folk/myth/img/h/25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363838"/>
            <a:ext cx="2448272" cy="1560773"/>
          </a:xfrm>
          <a:prstGeom prst="rect">
            <a:avLst/>
          </a:prstGeom>
          <a:noFill/>
        </p:spPr>
      </p:pic>
      <p:pic>
        <p:nvPicPr>
          <p:cNvPr id="39940" name="Picture 4" descr="http://www.komi.com/Folk/myth/img/h/25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787774"/>
            <a:ext cx="4475970" cy="1935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www.kominarod.ru/netcat_files/379/204/h_cfcf77fcc628ed8eb9c201b2f32c6f9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568" y="2916145"/>
            <a:ext cx="3888432" cy="22273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23478"/>
            <a:ext cx="87849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Пища.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«Зырянин питается в общем лучше, чем огромное большинство русского крестьянства.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Такие «деликатесы», как семга, — не особенно редкое явление в пище местного населения. Мясо и рыба входят в повседневную пищу зырянина. Помимо рыбы, изловленной самим населением, оно питается и привозной рыбой: треской, сайрой, сельдями и пр. Местной же рыбой являются: щуки, лещи; кое-где, отчасти семга, подъязки, мелкая плотва и т.д. Мясо медведя зырянами в пищу не употребляется и вообще считается поганым («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сöс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пеж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»).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 пищи следует отметить молоко в различных видах, картофель, капусту,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галанку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и различные кушанья из муки и жита на молоке и масле.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Обычный обед и ужин: пирог с рыбой («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чери-нянь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»), щи с мясом («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яя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шыд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»), жареный картофель или что-нибудь иное и под конец молоко. Когда же нет мяса, то щи заменяются так называемыми щами («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йöла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шыд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»), состоящими </a:t>
            </a: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075806"/>
            <a:ext cx="5040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 толченого ячменя, сваренного на воде, молоке и сметане.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Повсюду вошел в употребление чай. Особенно богат бывает стол зырянина во время праздников, свадеб, поминок и вообще в экстраординарных случаях.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Кое-где (частью на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Выми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частью на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Удоре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 зыряне любят есть рыбу соленую и несколько протухшую - «с запашком».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ics2.pokazuha.ru/p442/b/s/6376956ts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3672408" cy="25240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2715766"/>
            <a:ext cx="2765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Семейство зырян (коми), около 1890.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123478"/>
            <a:ext cx="52920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Занятия и промыслы зырян.</a:t>
            </a:r>
            <a:endParaRPr lang="ru-RU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Земледелие.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«Почти все зырянские селения принадлежат к смешанному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земледельчески-промысловому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типу. Трехпольная система: чередуется озимая рожь, пар и ячмень… и переложная система на так называемый «новик» («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выль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»)».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Орудия земледелия: «деревянная соха (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гöр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с двумя железными раешниками и деревянная, или реже железная, борона (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агас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однокошные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плуги (косуля-сабан)», «молотила»: деревянный (обычно еловый) сук с частью дерева, прилегающий к этому суку».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931790"/>
            <a:ext cx="5688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Скотоводство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представляет специального промысла… Главное значение, конечно, имеет лошадь, как рабочая сила при обработке земли. Крупный рогатый скот (коровы, быки) содержатся из-за навоза, молока и мяса; овцы — из-за того же плюс шерсть и шкуры. Значительно распространено также и свиноводство.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Удоре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 некоторые из крестьян держат по несколько сот голов оленей».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http://www.ethnomuseum.ru/sites/default/files/styles/expo_gal_big_img/public/expogallery/276.jpg?itok=GZdqqf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859782"/>
            <a:ext cx="2952328" cy="21357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740352" y="4731990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39752" y="195486"/>
            <a:ext cx="6516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Охота и рыболовство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начале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века «охота уже потеряла свое былое значение, леса поредели, повырубили, звери и дичь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поистреблены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уменьшились, и, понятно, пала и охота. … и только по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Мезени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Вашке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Выми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она играет еще очень крупную роль.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Главный период охоты - осень и начало зимы.</a:t>
            </a:r>
          </a:p>
        </p:txBody>
      </p:sp>
      <p:pic>
        <p:nvPicPr>
          <p:cNvPr id="15" name="Рисунок 14" descr="http://komi.com/ngall/exhibit/Sergel_foto/Img/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3478"/>
            <a:ext cx="21602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0" y="2859782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Портрет охотника. Фото 1906 г. </a:t>
            </a: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С.И. </a:t>
            </a:r>
            <a:r>
              <a:rPr lang="ru-RU" sz="1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Сергель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(1883 – 1955) – путешественник, этнограф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3579862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Лесной промысел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Верхне-Вычегодском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районе на 100 опрошенных хозяйств охотой занимаются 41,1, рыболовством - 3,0, той или иной отраслью лесного промысла занято до 77,59 хозяйств». </a:t>
            </a:r>
          </a:p>
        </p:txBody>
      </p:sp>
      <p:pic>
        <p:nvPicPr>
          <p:cNvPr id="18" name="Рисунок 17" descr="http://komionline.ru/files/media/image/preview/re06_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435846"/>
            <a:ext cx="2736303" cy="158417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444208" y="4731990"/>
            <a:ext cx="770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Вашка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museumkomi.ru/wp-content/uploads/%D0%A3%D0%B3%D0%BE%D0%BB%D0%BE%D0%BA-%D0%BF%D1%80%D0%B8%D1%80%D0%BE%D0%B4%D1%8B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707654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535488" y="1635646"/>
            <a:ext cx="43569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Охота производится осенью, главным образом на белок (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и рябчиков (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сьöла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на глухарей, горностаев и других, встретившихся случайно зверей и дичь. Зимой идет охота на зайцев, лисицу и медведя, а под весну - на лосей (если они там встречаются), изредка бьют волков, рысь и весной уток».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579862"/>
            <a:ext cx="1863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Национальный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www.komi.com/Folk/myth/img/h/172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435846"/>
            <a:ext cx="1728192" cy="155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Картинка 33 из 3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7774"/>
            <a:ext cx="2038350" cy="14668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31840" y="195486"/>
            <a:ext cx="4104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Отхожие промыслы: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портняжество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валяние обуви (на зиму отправляются в Вятскую, Пермскую губернии и в Сибирь), …извоз и гоньба, кузнечное, столярное и плотничье ремесла,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сапожничество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выделка овчин и кож, выделка кирпича, производство фисгармоний и гармоник и др.»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44208" y="3867894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Гоньба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преследование зверя на охоте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Фисгармония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язычковый клавишный духовой музыкальный инструмент, разновидность гармоники.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Коми деревня зимним вечер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1229" y="123478"/>
            <a:ext cx="1686698" cy="2520280"/>
          </a:xfrm>
          <a:prstGeom prst="rect">
            <a:avLst/>
          </a:prstGeom>
          <a:noFill/>
        </p:spPr>
      </p:pic>
      <p:pic>
        <p:nvPicPr>
          <p:cNvPr id="8198" name="Picture 6" descr="Картинка 2 из 6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427734"/>
            <a:ext cx="1728192" cy="11496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4227934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Тучу - меховая сумка 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северных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зырян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2" name="Picture 10" descr="Картинка 27 из 3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283718"/>
            <a:ext cx="1586095" cy="151216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76056" y="4155926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Традиционные тканые узорчатые полотенца коми-зырян 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4" name="Picture 12" descr="Картинка 122 из 19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3795886"/>
            <a:ext cx="1656184" cy="1089401"/>
          </a:xfrm>
          <a:prstGeom prst="rect">
            <a:avLst/>
          </a:prstGeom>
          <a:noFill/>
        </p:spPr>
      </p:pic>
      <p:pic>
        <p:nvPicPr>
          <p:cNvPr id="8206" name="Picture 14" descr="146-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2280859"/>
            <a:ext cx="1224136" cy="158554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388904" y="3291830"/>
            <a:ext cx="1755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Коми-зырянские пояса. </a:t>
            </a:r>
            <a:endParaRPr lang="en-US" sz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Конец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века.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http://komi.com/ngall/exhibit/Sergel_foto/Img/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23478"/>
            <a:ext cx="2857500" cy="2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79512" y="2139702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 1906 г.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С.И. </a:t>
            </a:r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Сергель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2139702"/>
            <a:ext cx="1224136" cy="360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Сергель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С.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95486"/>
            <a:ext cx="2487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Семейные отношения.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6082" name="Picture 2" descr="http://www.ethnospb.ru/photo/people/e35903abba547a4e07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8"/>
            <a:ext cx="4109808" cy="2448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2643758"/>
            <a:ext cx="2229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Коми</a:t>
            </a: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зыряне</a:t>
            </a: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 </a:t>
            </a: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sz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195486"/>
            <a:ext cx="47525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«Современная зырянская семья представляет типичную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моногамичную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семью, во главе которой стоит отец... Если в семье несколько сыновей, то последний сын обычно отделяется и начинает жить своим хозяйством.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Женятся обычно зыряне лет 20-25. Главным временем свадеб бывает обыкновенно время перед «страдой» (весной), мотивом женитьбы — потребность в рабочей силе. Для женитьбы прежде всего необходимо согласие самих жениха и невесты, а также родителей.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931790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Обычно дается в качестве приданого определенное число рублей, несколько десятков аршин холста, корова, определенное поле и пожня, полотенца и т.п.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Браки между кровными родственниками считаются недопустимыми до пятого колена.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по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Вычегде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Сысоле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женщина у зырян не порабощена и почти равноправна с мужчинами: ей дается равный с мужчинами земельный надел, она имеет право быть на сходе и т.д. На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Удоре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женщина в общем подчинена мужчине, зависит от него, на нее падает большинство чисто мужских полевых работ, она не имеет права быть на сходе, получает только одну четверть земельного надела, в то время как мужчина получает три четверти…»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oto11.com/photo/collection/ethno/i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3478"/>
            <a:ext cx="3312368" cy="25394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257175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Спектакль «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Керча-Ю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(«Хозяин реки») Коми национального  МДТ. Подготовка к свадьбе. 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0"/>
            <a:ext cx="5544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Ритуал свадьбы, распространенный по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Вычегде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/>
              <a:t>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«За несколько дней до свадьбы жених отправляется к невесте - приносит ей кольцо и гостинец (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козин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После этого невеста начинает плакать (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бöрдны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Причитание заключается в благодарности отцу и матери.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Затем начинается обряд плетения косы у невесты; той водой, которой мочили косу, прыскают молодежь - «мед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регыдджык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гöтрасясны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(пускай скорее женятся).       Невесту украшают, покрывают платком и вводят к пирующим. Жених встает, открывает платок, берет за руки, целует, и затем все садятся.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После пира начинается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козьнасьöм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(даренье). Мать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931790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невесты дарит подарки жениху, отцу и матери его.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Перед уходом к венцу невеста стаскивает со стола скатерть, чтобы «взять с собой родового счастья».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Затем идет венчание. По окончании венчания в церкви же заплетают косу по-женски, на две косы. Сверху кладут «коклюшку» (нечто вроде калача из материи), сверху завязывают своеобразно платок и «сорока» и, наконец, сверху большой шелковый плат.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церкви идут к жениху. На повети встречают молодых отец и мать жениха, отец с иконой, мать с хлебом-солью. Обходят молодых три раза и затем вводят их в избу. Начинается пир».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3478"/>
            <a:ext cx="7056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Язык, художественное творчество, грамотность зырян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«Зыряне имеют свой собственный язык. 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Характерное его свойство - это его лаконичность, ясность и отчетливость. Большинство слов состоит из одного, двух слогов. Это язык человека дела, энергии, работы, которому некогда болтать. Поражает богатством падежей, которых в общем насчитывается чуть не два десятка.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Зырянский язык - один из богатейших языков по количеству слов.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зыряне понимают русский язык, большая часть их говорит по-русски.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 зырян выразилось в создании песен, легенд,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различных преданий загадок, сказок и т.д.</a:t>
            </a:r>
            <a:endParaRPr lang="ru-RU" sz="1600" dirty="0"/>
          </a:p>
        </p:txBody>
      </p:sp>
      <p:pic>
        <p:nvPicPr>
          <p:cNvPr id="8196" name="Picture 4" descr="Куратов Іван Олексій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95486"/>
            <a:ext cx="1714500" cy="26003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36296" y="2787774"/>
            <a:ext cx="180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 Алексеевич 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Куратов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(коми </a:t>
            </a:r>
            <a:r>
              <a:rPr lang="ru-RU" sz="12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Куратов</a:t>
            </a:r>
            <a:r>
              <a:rPr lang="ru-RU" sz="1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Ӧльӧш </a:t>
            </a:r>
            <a:r>
              <a:rPr lang="ru-RU" sz="1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Вань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 1839 – 1875) - основоположник литературы коми, лингвист, переводчик, поэт коми.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427734"/>
            <a:ext cx="2936503" cy="1980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131840" y="2571750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«искусственной литературы» на зырянском языке нет. Из книг переведены пока только Священные книги. К.Ф.Жаков в с.Визинге нашел тетрадь стихотворений зырянского поэта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Ив.Ал.Куратова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где были как оригинальные, так и переводные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4011910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стихотворения (из Байрона, Шелли, Шиллера и др.) на зырянском языке. у зырян были еще поэты: Клочков, Лыткин, Мельников, Лыкова».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4371950"/>
            <a:ext cx="29523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 algn="ctr">
              <a:buNone/>
            </a:pPr>
            <a:r>
              <a:rPr lang="ru-RU" dirty="0" smtClean="0"/>
              <a:t>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Йиркап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царь леших».</a:t>
            </a:r>
            <a:r>
              <a:rPr lang="ru-RU" sz="1200" dirty="0" smtClean="0">
                <a:latin typeface="Franklin Gothic Medium" panose="020B0603020102020204" pitchFamily="34" charset="0"/>
              </a:rPr>
              <a:t> </a:t>
            </a:r>
          </a:p>
          <a:p>
            <a:pPr marL="64008" indent="0" algn="ctr">
              <a:buNone/>
            </a:pP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Йиркап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легендарный герой-охотник. 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Усть-Сысольское Духовное училище. Снимок начала 20 в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23478"/>
            <a:ext cx="3146749" cy="16561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779662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Усть-Сысольск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Духовное училище. </a:t>
            </a:r>
          </a:p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Снимок начала 20 века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23478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каждой деревне и в каждом селе теперь имеется земская школа, довольно богато обставленная книгами, картами, приборами и вообще учебными пособиями (особенно в Яренском уезде). В тех же селах, где земских школ нет, там имеются либо министерские, либо церковно-приходские школы.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635646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Процент грамотных среди других народностей России: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11760" y="1995686"/>
          <a:ext cx="648072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3"/>
                <a:gridCol w="720080"/>
                <a:gridCol w="648072"/>
                <a:gridCol w="720080"/>
                <a:gridCol w="864096"/>
                <a:gridCol w="936104"/>
                <a:gridCol w="792088"/>
                <a:gridCol w="864097"/>
              </a:tblGrid>
              <a:tr h="293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Немцы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Евреи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Зыряне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Малорос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Великорос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Татары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Мордва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мужчины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22,3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19,1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5,3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женщины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60,1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3,4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415592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вообще зыряне - народ даровитый, легко обучающейся грамоте, легко перенимающий то, что ему понравится и с особой склонностью к «практике», за то их и прозвали «северными американцами»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14781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Помимо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одноклассных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школ среди зырян имеется довольно большое число двухклассных и второклассных школ. Имеются: мужская и женская гимназия (в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Усть-Сысольске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женская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Яренская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прогимназия и городские училища. И теперь среди учителей, фельдшеров, акушерок зырянских большая часть - сами зыряне.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113159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 классиком мировой величины, Сорокин П.А. сохранял духовную связь со своей малой родиной. Первые главы автобиографического романа посвящены Коми краю.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dwarfrka.com/fb/Pitirim%20Alieksandrovich%20Sorokin/Dal%27niaia%20dorogha.%20Avtobioghrafiia%20%2890589%29/c2o_resized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31589"/>
            <a:ext cx="1728192" cy="2191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655168" y="19548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2.2. Сорокин П.А. о Коми крае в автобиографическом романе «Долгий путь». 1962 г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komi.com/ngall/exhibit/Sergel_foto/Img/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23678"/>
            <a:ext cx="3381375" cy="237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868144" y="4371950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Крестьяне, отдыхающие в поле.</a:t>
            </a:r>
          </a:p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 1906 г.  С.И. 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Сергель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1995686"/>
            <a:ext cx="35283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Описание коми-зырян: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«Физически это были рослые, сильные и здоровые люди; их расовый тип представлял смешение альпийских, нордических и отчасти азиатских черт; с лингвистической точки зрения они имели собственный язык, относящийся к угро-финской семье, и почти весь коми народ говорил по-русски, владея вторым языком». 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0"/>
            <a:ext cx="5832648" cy="489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семинара: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Краткая биография Сорокина П.А.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Питирим Сорокин о Коми крае в начале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века.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2.1. Этнографические исследования в дореволюционный период.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2.1.1.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Рыт-пукалöм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1910 г.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2.1.2. Анализ традиционного мировоззрения коми в статье «Пережитки анимизма у зырян». 1910 г.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2.1.3.«Современные зыряне» - «объективный очерк современной жизни и быта» коми-зырян. 1911 г.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1.Границы этнической территории коми, численность зырян, поселения.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2. Материальная культура коми.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3. Занятия и промыслы зырян.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4. Семейные отношения.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5. Язык, художественное творчество, грамотность зырян.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2.2. Сорокин П.А. о Коми крае в автобиографическом романе «Долгий путь». 1962 г.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Память о Питириме Сорокине. </a:t>
            </a:r>
          </a:p>
        </p:txBody>
      </p:sp>
      <p:pic>
        <p:nvPicPr>
          <p:cNvPr id="1026" name="Picture 2" descr="PIC000B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7494"/>
            <a:ext cx="2952328" cy="19572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211710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Ыб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славящееся своим прекрасным этнографическим центром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Respublika Ko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43758"/>
            <a:ext cx="2880320" cy="19118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4587974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Разнообразие природных богатств  формирует лицо Коми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Церковь Воскресения Христова - Турья - Княжпогостский район - Республика Ко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7694"/>
            <a:ext cx="28083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4371950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Церковь Воскресения Христова. с. Турья</a:t>
            </a:r>
          </a:p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Построена в 1851 – 1867 гг. Не действует.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67494"/>
            <a:ext cx="554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«Жизненный уровень был выше, чем у остальных народов, населяющих Россию. Индустриализация и урбанизация тогда еще не вторглись в их образ жизни. Во всем Коми крае вряд ли нашлась бы хоть одна фабрика или завод. Только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Усть-Сысольск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городок с населением  около двух тысяч жителей, выполнял функции административного, торгового и культурного центра.</a:t>
            </a:r>
          </a:p>
        </p:txBody>
      </p:sp>
      <p:pic>
        <p:nvPicPr>
          <p:cNvPr id="7170" name="Picture 2" descr="Усть-Сысольск, 1900 г. улица Спасск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5487"/>
            <a:ext cx="3096347" cy="20642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59832" y="1995686"/>
            <a:ext cx="2736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Церковь в каждой деревне возвышалась над всеми  другими строениями. Её колокольня с голубыми куполами парила высоко над селом, и белокаменное здание под зеленой крышей было видно с расстояния в несколько верст».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21171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Спасская улица (ныне Советская). </a:t>
            </a:r>
          </a:p>
          <a:p>
            <a:pPr algn="ctr"/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Усть-Сысольск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рубеже XIX - XX вв. </a:t>
            </a:r>
          </a:p>
        </p:txBody>
      </p:sp>
      <p:pic>
        <p:nvPicPr>
          <p:cNvPr id="13" name="Picture 2" descr="Усть-Сысольск, 1900 г. Крестный ход Ыб - Усть-Сысольс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5" y="2643758"/>
            <a:ext cx="3099289" cy="230425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347864" y="4515966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Усть-Сысольск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начала XX века. </a:t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Крестный ход 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Ыб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Усть-Сысольск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11960" y="411510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политической и социальной обстановки в Коми крае в дореволюционный период: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«Зыряне всегда были свободными людьми и решали свои дела самостоятельно при помощи непосредственного самоуправления. Земля была в совместном владении всех членов сельских общин. Её по справедливости делили между отдельными семьями по количеству членов. Традиционалистский дух взаимопомощи был достаточно силен и проявлялся в самых разных формах деятельности внутри сельской общины. </a:t>
            </a:r>
            <a:endParaRPr lang="ru-RU" dirty="0"/>
          </a:p>
        </p:txBody>
      </p:sp>
      <p:pic>
        <p:nvPicPr>
          <p:cNvPr id="7" name="Рисунок 6" descr="http://komi.com/ngall/exhibit/Sergel_foto/Img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40324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278777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с. Помоздино. 1906 г. </a:t>
            </a:r>
          </a:p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«Коми-зыряне в фотографиях С.И. 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Сергеля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363838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препятствовало развитию слишком заметного неравенства и резкому экономическому, политическому и социальному расслоению жителей села. Здесь не было «классовой борьбы» и сформировавшихся политических партий. Функции окружных выборных властей - земств - заключались в основном в строительстве школ, создании лечебных и культурных заведений. Контроль со стороны царского правительства также был ограничен».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427734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/>
          </a:p>
        </p:txBody>
      </p:sp>
      <p:pic>
        <p:nvPicPr>
          <p:cNvPr id="4" name="Рисунок 3" descr="http://im7-tub-ru.yandex.net/i?id=27818534-23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95486"/>
            <a:ext cx="1927686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339502"/>
            <a:ext cx="6678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«Общинные мораль и нравы коми основывались на обычаях золотого века, десяти заповедях и взаимопомощи. Эти нравственные принципы рассматривались как данные свыше, безусловно обязательные и императивные. В качестве таковых они составляли основу человеческих взаимоотношений не на словах, а на деле… Избы крестьян не имели замков, поскольку не существовало воров. Серьезные преступления, если и случались, то очень редко, и даже мелких правонарушений было немного. Взаимопомощь являлась обычным делом, организующим всю жизнь крестьянской общины».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787774"/>
            <a:ext cx="52565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рад, что прожил детство в этой девственной стране и даже сейчас, если бы мог выбирать, я не променял бы ее на самую цивилизованную среду обитания в самом лучшем жилом районе самого прекрасного города в мире. Я счастлив. Что имел возможность жить и расти в этой природной стихии до того, как её разрушили индустриализация и урбанизация».</a:t>
            </a:r>
          </a:p>
        </p:txBody>
      </p:sp>
      <p:pic>
        <p:nvPicPr>
          <p:cNvPr id="8" name="Рисунок 7" descr="http://rksorokinctr.org/images/stories/lspihpilpk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15766"/>
            <a:ext cx="34563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bnkomi.ru/content/news/images/25762/KIR_5292_preview_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00" y="2715766"/>
            <a:ext cx="3362152" cy="2232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3291830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Стела в память о П.А. Сорокине в селе Турья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Княжпогостского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 Республики Коми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195486"/>
            <a:ext cx="4927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Память о Питириме Сорокине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1419622"/>
            <a:ext cx="24482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4.02.2011 г. в городе Сыктывкаре открыт </a:t>
            </a:r>
          </a:p>
          <a:p>
            <a:pPr algn="ctr" fontAlgn="base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«Наследие» имени Питирима Сорокина». </a:t>
            </a:r>
          </a:p>
          <a:p>
            <a:pPr algn="ctr" fontAlgn="base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первый центр по исследованию работ </a:t>
            </a:r>
          </a:p>
          <a:p>
            <a:pPr algn="ctr" fontAlgn="base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П.А. Сорокина не только в Коми, но и в России. Два подобных центра находятся в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Саскачеванском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университете в Канаде и городе Винчестер, в штате Массачусетс в США.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0180" name="Picture 4" descr="Сыктывкар Питирим Сорокин Цен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99542"/>
            <a:ext cx="1512168" cy="2608490"/>
          </a:xfrm>
          <a:prstGeom prst="rect">
            <a:avLst/>
          </a:prstGeom>
          <a:noFill/>
        </p:spPr>
      </p:pic>
      <p:pic>
        <p:nvPicPr>
          <p:cNvPr id="10" name="Picture 2" descr="http://www.rusvera.mrezha.ru/701/turj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9502"/>
            <a:ext cx="3024333" cy="226825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987824" y="987574"/>
            <a:ext cx="2232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Дом-музей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Питирима Сорокина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селе Турья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cf6.hc.ru/~tomovlru/komi/images/yniversitet_S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9502"/>
            <a:ext cx="3816424" cy="2739791"/>
          </a:xfrm>
          <a:prstGeom prst="rect">
            <a:avLst/>
          </a:prstGeom>
          <a:noFill/>
        </p:spPr>
      </p:pic>
      <p:pic>
        <p:nvPicPr>
          <p:cNvPr id="6" name="Picture 6" descr="https://upload.wikimedia.org/wikipedia/commons/thumb/c/c9/%D0%9F%D0%B0%D0%BC%D1%8F%D1%82%D0%BD%D0%B8%D0%BA_%D0%9F.%D0%90._%D0%A1%D0%BE%D1%80%D0%BE%D0%BA%D0%B8%D0%BD%D1%83.jpg/440px-%D0%9F%D0%B0%D0%BC%D1%8F%D1%82%D0%BD%D0%B8%D0%BA_%D0%9F.%D0%90._%D0%A1%D0%BE%D1%80%D0%BE%D0%BA%D0%B8%D0%BD%D1%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15566"/>
            <a:ext cx="4109124" cy="27363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6056" y="3651870"/>
            <a:ext cx="3744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П. А. Сорокину возле главного корпуса СГУ имени П. Сорокина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  22.08.2014 года.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075806"/>
            <a:ext cx="338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2.03.2015 г.  Сыктывкарскому государственному университету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присвоено имя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Питирима Сорокина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23478"/>
            <a:ext cx="1438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cdn.static3.rtr-vesti.ru/vh/pictures/b/223/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2736304" cy="2052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156176" y="1995686"/>
            <a:ext cx="29878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Портрет Сорокина П.А. Художник В. Игнатов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48351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Сорокин П.А. дал подробное описание социально-экономических отношений, культурных процессов, которые пронизывали жизнь коми деревни в начале XX века.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221171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Сохранялись самые примитивные способы использования земли. Земледелие края не удовлетворяло потребности самого крестьянства в хлебе.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723878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Жизнь и творчество Сорокина П.А. – это яркий  пример того, чего может достичь простой человек, родившийся в глубинке, ставя перед собой цели и упорно добиваясь их.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4227934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Национальное самосознание  - это осознание людьми своей принадлежности к определенной этнической общности. Сорокин П.А. на протяжении всей жизни сохранял духовную связь со своей малой родиной.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203598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Коми край оставался экономически слаборазвитой аграрно-сырьевой окраиной России. Главными занятиями у коми были земледелие и скотоводство. Специфической отраслью скотоводства у северных коми (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ижемцев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было оленеводство.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271576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Наиболее массовое распространение у коми  имел лесной промысел.  В конце XIX - начале ХХ веков новым явлением среди  коми ремесленников  становится отходничество.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2" y="321982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Культура коми народа отличается самобытностью и неповторимостью. Обряды коми  интересны, сложны и полны глубокого смысла.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48351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работе «Современные зыряне» 1911 года Сорокин П.А. писал: 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«Зыряне народ мирный, гостеприимный и честный».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Приведите примеры из истории нашего края, подтверждающие, что эти качества коми народа сохранялись на протяжении последних ста лет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(могут быть приведены примеры из истории Коми края в годы Гражданской войны и Великой Отечественной войны, в 90-е годы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века и т.д.)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56376" y="2571750"/>
            <a:ext cx="881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Аттьӧ!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7494"/>
            <a:ext cx="5421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Краткая биография Сорокина П.А.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Детство и отрочество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915566"/>
            <a:ext cx="46450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Питирим Александрович Сорокин родился  23 января 1889 года  в селе Турья (или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Турьинское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- село в верховьях реки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Вымь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(от зырянского «Емва» - чистая вода)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Яренского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уезда  Вологодской губернии (ныне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Республики Коми). Назван в честь епископа Питирима, признанного местным святым.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Отец - Александр Прокопьевич Сорокин, русский, уроженец Великого Устюга, был ремесленником, занимался церковно-реставрационными работами.    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p.dreamwidth.org/fb9a65e93d19/-/img-fotki.yandex.ru/get/4809/varandej1.12b/0_74cbb_fd5d51b4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9582"/>
            <a:ext cx="38884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365187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Древнее село Турья 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01191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Мать - Пелагея Васильевна, уроженка села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Жешарт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Яренского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уезда Вологодской губернии, была зырянкой крестьянского происхождения.  Питириму было всего пять лет, когда умерла мать.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95486"/>
            <a:ext cx="48245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Отроческие годы прошли в странствиях по родному краю: вместе с отцом, позже со старшим братом вели церковно-реставрационные работы.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1900 году оканчивает школу грамоты в селе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Палевицы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2 июня 1904 г. оканчивает с отличием церковноприходскую двуклассную школу в селе Гам.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enter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5486"/>
            <a:ext cx="3024336" cy="1848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707654"/>
            <a:ext cx="2205164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847856" y="411510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2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Гамская</a:t>
            </a:r>
            <a:r>
              <a:rPr lang="ru-RU" sz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 второклассная школа.</a:t>
            </a:r>
            <a:endParaRPr lang="ru-RU" sz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2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3939902"/>
            <a:ext cx="241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Титульный лист книги свидетельств 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гамской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второклассной гимназии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2067694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Получив положительные рекомендации директора школы, известного просветителя народа коми А.Н. Образцова, Сорокин продолжает учёбу в церковно-учительской духовной семинарии села Хреново Костромской губернии.     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3579862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С 1906 г. - член партии эсеров.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Декабрь 1906 г. - арестован полицией, осуждён и заключён в тюрьму города Кинешма.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Лето 1907 г.  -   «бродячий миссионер революции» проводит у родственников в деревне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Римью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Питирим Сорокин и Николай Кондратьев в Хреново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23678"/>
            <a:ext cx="19442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9512" y="4515966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Николай Кондратьев и Питирим Сорокин  в Хреново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7494"/>
            <a:ext cx="536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Переезд в Санкт-Петербург 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99542"/>
            <a:ext cx="6552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Осень 1907 г. – переезд 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Санкт-Петербург, где при помощи своего земляка, этнографа, писателя, профессора Санкт-Петербургского университета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Каллистрата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Фалалеевича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Жакова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поступает на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Черняевские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курсы, содержание и методика преподавания на которых были приближены к университетским.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 1908 году Сорокин П.А. вместе с профессором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Жаковым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К.Ф. принимает участие в своей первой экспедиции по изучению Печорского края на Нижней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Вычегде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на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Удоре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652" y="123478"/>
            <a:ext cx="2042626" cy="2664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3147814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Благодаря собранным материалам и личному опыту в 1910 - 1911 гг. опубликовал ряд статей: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«Пережитки анимизма у зырян», «К вопросу об эволюции семьи и брака у зырян», «Современные зыряне», «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Рыт-пукал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(вечерние посиделки),  «К вопросу о первобытных религиозных верованиях зырян».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2787774"/>
            <a:ext cx="1922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К.Ф. Жаков (1866 – 1926)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rksorokinctr.org/images/stories/lspihpilpk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7774"/>
            <a:ext cx="30243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4659982"/>
            <a:ext cx="18985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sz="1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Удора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Печорский край </a:t>
            </a: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7544" y="3219822"/>
            <a:ext cx="849694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Сентябрь 1909 г. – П. Сорокин продолжает образование в Психоневрологическом институте на первой кафедре социологии. 1910 г. - переход в Петербургский университет на юридический факультет, который оканчивает в 1914 году с дипломом I степени.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1911 год – совершает этнографическое путешествие по реке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Удора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/>
              <a:t>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1917 г. - Сорокин П.А. получил звание приват-доцента Петербургского университета.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257175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 Петербургский университет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5486"/>
            <a:ext cx="1728192" cy="26451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23728" y="257175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Свидетельство о политической благонадёжности Сорокина П. 1910 г.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психоневрологический институ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1344" y="195486"/>
            <a:ext cx="2175463" cy="2232248"/>
          </a:xfrm>
          <a:noFill/>
        </p:spPr>
      </p:pic>
      <p:sp>
        <p:nvSpPr>
          <p:cNvPr id="20" name="Прямоугольник 19"/>
          <p:cNvSpPr/>
          <p:nvPr/>
        </p:nvSpPr>
        <p:spPr>
          <a:xfrm>
            <a:off x="251520" y="2499742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Психоневрологический институт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95486"/>
            <a:ext cx="1913355" cy="2376263"/>
          </a:xfrm>
          <a:prstGeom prst="rect">
            <a:avLst/>
          </a:prstGeom>
        </p:spPr>
      </p:pic>
      <p:pic>
        <p:nvPicPr>
          <p:cNvPr id="12" name="Рисунок 11" descr="http://diver-sant.ru/uploads/posts/2012-11/1352560995_spbgu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5486"/>
            <a:ext cx="22322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itirim.org/images/sorokin-komi-19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5486"/>
            <a:ext cx="36004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1954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Этнографическое путешествие по реке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Удора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1911 году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987574"/>
            <a:ext cx="51125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Маршрут путешествия П. Сорокина проходил пароходом по рекам Сухона 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Вычегда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 Вологды через Великий Устюг, Котлас и Сольвычегодск до Яренска; оттуда на лошадях: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Римья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Жешарт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Гам (родные места Сорокина), Айкино, Важгорт.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 путешествия описаны в дорожных заметках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«Пёстрое кружево» и «Этнографические этюды». </a:t>
            </a:r>
          </a:p>
          <a:p>
            <a:pPr algn="just"/>
            <a:r>
              <a:rPr lang="ru-RU" sz="1600" dirty="0" smtClean="0"/>
              <a:t>     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«Слушать этих старых сказочников величайшее художественное наслаждение! Приходится удивляться стильности и красоте их языка» -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высоко Сорокин П.А. оценивает способность зырян к художественным рассказам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(«Пёстрое кружево»).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4299942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 Сорокин  и венгерский исследователь 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Баратоши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Балог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1911 г. Фактически единственная фотография П.А. Сорокина, сделанная в родном ему Коми крае.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3104933" cy="21602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2283718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студентов-эсеров Петербургского университета, 1916 год. В первом ряду 2-й слева — Питирим Сорокин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95486"/>
            <a:ext cx="5725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1917 г. - один из лидеров партии социалистов-революционеров,  депутат 1-го Всероссийского съезда крестьянских депутатов, секретарь по науке и образованию Временного правительства А.Ф. Керенского. Осудил Октябрьскую революцию.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Декабрь 1918 г. – выход из партии эсеров.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«…политики могут ошибаться, политика может быть общественно полезна, но может быть и общественно вредна, работа же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static1.ozone.ru/multimedia/person_photo/w220/1000087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283718"/>
            <a:ext cx="2202670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51520" y="3147814"/>
            <a:ext cx="6408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Основал и возглавил отделение социологии в Петроградском университете. Стал первым доктором социологии в истории отечественной науки.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1920 г. - совместно с И.П. Павловым организовал Общество объективных исследований человеческого поведения.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1921 г. - работал в Институте мозга, в Историческом и Социологическом институтах.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2139702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области науки и народного просвещения всегда полезна, всегда нужна народу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…»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(«Правда», 20.11. 1918 г).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6425</TotalTime>
  <Words>4410</Words>
  <Application>Microsoft Office PowerPoint</Application>
  <PresentationFormat>Экран (16:9)</PresentationFormat>
  <Paragraphs>282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«Средняя общеобразовательная школа №2» г.Сосногорска Республики Коми  </dc:title>
  <dc:creator>миша</dc:creator>
  <cp:lastModifiedBy>user</cp:lastModifiedBy>
  <cp:revision>633</cp:revision>
  <dcterms:created xsi:type="dcterms:W3CDTF">2016-01-10T20:52:11Z</dcterms:created>
  <dcterms:modified xsi:type="dcterms:W3CDTF">2016-02-23T08:27:24Z</dcterms:modified>
</cp:coreProperties>
</file>