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2" r:id="rId3"/>
    <p:sldId id="263" r:id="rId4"/>
    <p:sldId id="264" r:id="rId5"/>
    <p:sldId id="265" r:id="rId6"/>
    <p:sldId id="257" r:id="rId7"/>
    <p:sldId id="258" r:id="rId8"/>
    <p:sldId id="260" r:id="rId9"/>
    <p:sldId id="261" r:id="rId10"/>
    <p:sldId id="266" r:id="rId11"/>
    <p:sldId id="268" r:id="rId12"/>
    <p:sldId id="267" r:id="rId13"/>
  </p:sldIdLst>
  <p:sldSz cx="9144000" cy="6858000" type="screen4x3"/>
  <p:notesSz cx="6834188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71125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EAE0A-94BF-49B3-AF68-EBE10C04EC7C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10C3C-AD8C-4092-93B4-40DB54E002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410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125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51983-B11F-4A56-8672-930D71AAE70D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C35B4-BD38-4F84-89C0-3A5C42C7E1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35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AD3F-E317-4E08-9AF3-7CB382D7F38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125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eriodictable.ru/033As/As.html" TargetMode="External"/><Relationship Id="rId3" Type="http://schemas.openxmlformats.org/officeDocument/2006/relationships/hyperlink" Target="http://m.fb.ru/article/173556/belki-stroenie-belkov-i-funktsii" TargetMode="External"/><Relationship Id="rId7" Type="http://schemas.openxmlformats.org/officeDocument/2006/relationships/hyperlink" Target="http://www.baby.ru/community/view/22622/forum/post/89904824/" TargetMode="External"/><Relationship Id="rId12" Type="http://schemas.openxmlformats.org/officeDocument/2006/relationships/hyperlink" Target="http://marketadvisor.ru/754126-antimony-ingot-9965.html" TargetMode="External"/><Relationship Id="rId2" Type="http://schemas.openxmlformats.org/officeDocument/2006/relationships/hyperlink" Target="http://metalli.vsesekreti.net/m_podgruppa-azota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usskiymir.ru/catalogue/detail.php?det=58detail6&amp;region=58" TargetMode="External"/><Relationship Id="rId11" Type="http://schemas.openxmlformats.org/officeDocument/2006/relationships/hyperlink" Target="https://ru.wikipedia.org/wiki/%D0%A1%D1%83%D1%80%D1%8C%D0%BC%D0%B0" TargetMode="External"/><Relationship Id="rId5" Type="http://schemas.openxmlformats.org/officeDocument/2006/relationships/hyperlink" Target="http://businka.org/bricks-and-other/2014/08/06/mineraly-kolskogo-poluostrova-apatit.html#!prettyPhoto" TargetMode="External"/><Relationship Id="rId10" Type="http://schemas.openxmlformats.org/officeDocument/2006/relationships/hyperlink" Target="http://mineralcatalog.com.ua/mineral37" TargetMode="External"/><Relationship Id="rId4" Type="http://schemas.openxmlformats.org/officeDocument/2006/relationships/hyperlink" Target="http://www.ecosystema.ru/08nature/min/1_6_6_1.htm" TargetMode="External"/><Relationship Id="rId9" Type="http://schemas.openxmlformats.org/officeDocument/2006/relationships/hyperlink" Target="http://geologtim.ru/catalog/1001-2/find-first/%D0%9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g"/><Relationship Id="rId2" Type="http://schemas.openxmlformats.org/officeDocument/2006/relationships/hyperlink" Target="http://www.stihi.ru/pics/2009/02/15/481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hyperlink" Target="http://www.ejonok.ru/nature/biology/big/10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himsnab-spb.ru/wiki/%D0%A4%D0%B0%D0%B9%D0%BB:Skull_and_crossbones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//upload.wikimedia.org/wikipedia/commons/5/5c/Antimony-4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ru.wikipedia.org/wiki/%D0%A4%D0%B0%D0%B9%D0%BB:Skull_and_crossbones.sv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196752"/>
            <a:ext cx="7196336" cy="345638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Элементы   </a:t>
            </a:r>
            <a:r>
              <a:rPr lang="en-US" sz="5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</a:t>
            </a:r>
            <a:r>
              <a:rPr lang="ru-RU" sz="5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группы</a:t>
            </a:r>
            <a:br>
              <a:rPr lang="ru-RU" sz="5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главной   подгруппы</a:t>
            </a:r>
            <a:endParaRPr lang="ru-RU" sz="54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07504" y="188640"/>
            <a:ext cx="1368152" cy="6480720"/>
            <a:chOff x="107504" y="188640"/>
            <a:chExt cx="1008112" cy="6480720"/>
          </a:xfrm>
        </p:grpSpPr>
        <p:pic>
          <p:nvPicPr>
            <p:cNvPr id="4" name="Picture 4" descr="C:\Documents and Settings\degtyareva.LNIP\Мои документы\Дегтярёва\материалы по химии\период сист\m.gif"/>
            <p:cNvPicPr>
              <a:picLocks noChangeAspect="1" noChangeArrowheads="1"/>
            </p:cNvPicPr>
            <p:nvPr/>
          </p:nvPicPr>
          <p:blipFill>
            <a:blip r:embed="rId2" cstate="print"/>
            <a:srcRect l="35038" t="9656" r="58612" b="35915"/>
            <a:stretch>
              <a:fillRect/>
            </a:stretch>
          </p:blipFill>
          <p:spPr bwMode="auto">
            <a:xfrm>
              <a:off x="107504" y="188640"/>
              <a:ext cx="1008112" cy="648072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Прямоугольник 4"/>
            <p:cNvSpPr/>
            <p:nvPr/>
          </p:nvSpPr>
          <p:spPr>
            <a:xfrm>
              <a:off x="107504" y="2708920"/>
              <a:ext cx="1008112" cy="7200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07504" y="4077072"/>
              <a:ext cx="1008112" cy="64807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07504" y="5373216"/>
              <a:ext cx="1008112" cy="64807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2727733" y="5087054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Дегтярева Марина Олеговна</a:t>
            </a:r>
          </a:p>
          <a:p>
            <a:pPr algn="ctr"/>
            <a:r>
              <a:rPr lang="ru-RU" sz="1400" smtClean="0">
                <a:solidFill>
                  <a:schemeClr val="bg1">
                    <a:lumMod val="50000"/>
                  </a:schemeClr>
                </a:solidFill>
              </a:rPr>
              <a:t>Муниципальное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автономное  общеобразовательное  учреждение «Лицей  научно-инженерного  профиля»</a:t>
            </a:r>
          </a:p>
          <a:p>
            <a:pPr algn="ct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г. Королёв   Московской области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0"/>
            <a:ext cx="5364088" cy="836712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000" b="1" dirty="0" smtClean="0">
                <a:ln w="11430"/>
                <a:solidFill>
                  <a:schemeClr val="tx2">
                    <a:lumMod val="75000"/>
                  </a:schemeClr>
                </a:solidFill>
              </a:rPr>
              <a:t>Висмут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052736"/>
            <a:ext cx="6912768" cy="1728192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Природный висмут состоит из одного изотопа </a:t>
            </a:r>
            <a:r>
              <a:rPr lang="ru-RU" sz="24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209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Bi</a:t>
            </a:r>
          </a:p>
          <a:p>
            <a:pPr algn="just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Висмут в твёрдом состоянии имеет меньшую плотность, чем в жидком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07504" y="0"/>
            <a:ext cx="2016224" cy="2698639"/>
            <a:chOff x="142844" y="-7460"/>
            <a:chExt cx="2500330" cy="3297573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42844" y="142852"/>
              <a:ext cx="2500330" cy="307183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2844" y="311036"/>
              <a:ext cx="1607355" cy="1353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Bi</a:t>
              </a:r>
              <a:endParaRPr lang="ru-RU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2142" y="1454898"/>
              <a:ext cx="1428760" cy="714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Arial Narrow" pitchFamily="34" charset="0"/>
                </a:rPr>
                <a:t>121,7</a:t>
              </a:r>
              <a:endParaRPr lang="ru-RU" sz="32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1603" y="-7460"/>
              <a:ext cx="916122" cy="86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6">
                      <a:lumMod val="50000"/>
                    </a:schemeClr>
                  </a:solidFill>
                  <a:latin typeface="Arial Narrow" pitchFamily="34" charset="0"/>
                </a:rPr>
                <a:t>83</a:t>
              </a:r>
              <a:endParaRPr lang="ru-RU" sz="4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5400000">
              <a:off x="1089554" y="1736493"/>
              <a:ext cx="2482156" cy="62508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C00000"/>
                  </a:solidFill>
                  <a:latin typeface="Arial Narrow" pitchFamily="34" charset="0"/>
                </a:rPr>
                <a:t>5</a:t>
              </a:r>
            </a:p>
            <a:p>
              <a:pPr algn="ctr"/>
              <a:r>
                <a:rPr lang="en-US" sz="2000" b="1" dirty="0" smtClean="0">
                  <a:solidFill>
                    <a:schemeClr val="accent6">
                      <a:lumMod val="50000"/>
                    </a:schemeClr>
                  </a:solidFill>
                  <a:latin typeface="Arial Narrow" pitchFamily="34" charset="0"/>
                </a:rPr>
                <a:t>18</a:t>
              </a:r>
            </a:p>
            <a:p>
              <a:pPr algn="ctr"/>
              <a:r>
                <a:rPr lang="en-US" sz="2000" b="1" dirty="0" smtClean="0">
                  <a:solidFill>
                    <a:schemeClr val="accent6">
                      <a:lumMod val="50000"/>
                    </a:schemeClr>
                  </a:solidFill>
                  <a:latin typeface="Arial Narrow" pitchFamily="34" charset="0"/>
                </a:rPr>
                <a:t>32</a:t>
              </a:r>
            </a:p>
            <a:p>
              <a:pPr algn="ctr"/>
              <a:r>
                <a:rPr lang="en-US" sz="2000" b="1" dirty="0" smtClean="0">
                  <a:solidFill>
                    <a:schemeClr val="accent6">
                      <a:lumMod val="50000"/>
                    </a:schemeClr>
                  </a:solidFill>
                  <a:latin typeface="Arial Narrow" pitchFamily="34" charset="0"/>
                </a:rPr>
                <a:t>18</a:t>
              </a:r>
            </a:p>
            <a:p>
              <a:pPr algn="ctr"/>
              <a:r>
                <a:rPr lang="en-US" sz="2000" b="1" dirty="0" smtClean="0">
                  <a:solidFill>
                    <a:schemeClr val="accent6">
                      <a:lumMod val="50000"/>
                    </a:schemeClr>
                  </a:solidFill>
                  <a:latin typeface="Arial Narrow" pitchFamily="34" charset="0"/>
                </a:rPr>
                <a:t>8</a:t>
              </a:r>
            </a:p>
            <a:p>
              <a:pPr algn="ctr"/>
              <a:r>
                <a:rPr lang="en-US" sz="2000" b="1" dirty="0" smtClean="0">
                  <a:solidFill>
                    <a:schemeClr val="accent6">
                      <a:lumMod val="50000"/>
                    </a:schemeClr>
                  </a:solidFill>
                  <a:latin typeface="Arial Narrow" pitchFamily="34" charset="0"/>
                </a:rPr>
                <a:t>2</a:t>
              </a:r>
              <a:endParaRPr lang="ru-RU" sz="2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79512" y="2852936"/>
            <a:ext cx="42484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Сплавы висмута с другими легкоплавкими веществами (оловом, свинцом, ртутью, цинком) обладают очень низкой температурой плавления (некоторые — ниже температуры кипения воды, а наиболее легкоплавкий состав с висмутом имеет температуру плавления около +41 °C)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9" t="12291" r="13699" b="10397"/>
          <a:stretch/>
        </p:blipFill>
        <p:spPr>
          <a:xfrm>
            <a:off x="4716016" y="2780927"/>
            <a:ext cx="3960440" cy="3960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000" b="1" dirty="0">
                <a:ln w="11430"/>
                <a:solidFill>
                  <a:schemeClr val="tx2">
                    <a:lumMod val="75000"/>
                  </a:schemeClr>
                </a:solidFill>
              </a:rPr>
              <a:t>Заключение.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1"/>
            <a:ext cx="8784976" cy="341297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В чём сходство  электронного строения элементов 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V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группы главной подгруппы?</a:t>
            </a:r>
          </a:p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Какие свойства в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окислительно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-восстановительном плане проявляют эти элементы?</a:t>
            </a:r>
          </a:p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Какой элемент подгруппы азота  наиболее  химически активен?</a:t>
            </a:r>
          </a:p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Как изменяется активность вниз по группе?</a:t>
            </a:r>
          </a:p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Сделайте общий вывод по свойствам элементов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V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группы главной подгруппы и их соединений.</a:t>
            </a:r>
          </a:p>
          <a:p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31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metalli.vsesekreti.net/m_podgruppa-azota.htm</a:t>
            </a:r>
            <a:endParaRPr lang="ru-RU" sz="1400" dirty="0" smtClean="0"/>
          </a:p>
          <a:p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m.fb.ru/article/173556/belki-stroenie-belkov-i-funktsii</a:t>
            </a:r>
            <a:endParaRPr lang="ru-RU" sz="1400" dirty="0" smtClean="0"/>
          </a:p>
          <a:p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www.ecosystema.ru/08nature/min/1_6_6_1.htm</a:t>
            </a:r>
            <a:endParaRPr lang="ru-RU" sz="1400" dirty="0" smtClean="0"/>
          </a:p>
          <a:p>
            <a:r>
              <a:rPr lang="en-US" sz="1400" dirty="0">
                <a:hlinkClick r:id="rId5"/>
              </a:rPr>
              <a:t>http://businka.org/bricks-and-other/2014/08/06/mineraly-kolskogo-poluostrova-apatit.html#!</a:t>
            </a:r>
            <a:r>
              <a:rPr lang="en-US" sz="1400" dirty="0" smtClean="0">
                <a:hlinkClick r:id="rId5"/>
              </a:rPr>
              <a:t>prettyPhoto</a:t>
            </a:r>
            <a:endParaRPr lang="ru-RU" sz="1400" dirty="0" smtClean="0"/>
          </a:p>
          <a:p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www.russkiymir.ru/catalogue/detail.php?det=58detail6&amp;region=58</a:t>
            </a:r>
            <a:endParaRPr lang="ru-RU" sz="1400" dirty="0" smtClean="0"/>
          </a:p>
          <a:p>
            <a:r>
              <a:rPr lang="en-US" sz="1400" dirty="0">
                <a:hlinkClick r:id="rId7"/>
              </a:rPr>
              <a:t>http://www.baby.ru/community/view/22622/forum/post/89904824</a:t>
            </a:r>
            <a:r>
              <a:rPr lang="en-US" sz="1400" dirty="0" smtClean="0">
                <a:hlinkClick r:id="rId7"/>
              </a:rPr>
              <a:t>/</a:t>
            </a:r>
            <a:endParaRPr lang="ru-RU" sz="1400" dirty="0" smtClean="0"/>
          </a:p>
          <a:p>
            <a:r>
              <a:rPr lang="en-US" sz="1400" dirty="0">
                <a:hlinkClick r:id="rId8"/>
              </a:rPr>
              <a:t>http://</a:t>
            </a:r>
            <a:r>
              <a:rPr lang="en-US" sz="1400" dirty="0" smtClean="0">
                <a:hlinkClick r:id="rId8"/>
              </a:rPr>
              <a:t>www.periodictable.ru/033As/As.html</a:t>
            </a:r>
            <a:endParaRPr lang="ru-RU" sz="1400" dirty="0" smtClean="0"/>
          </a:p>
          <a:p>
            <a:r>
              <a:rPr lang="en-US" sz="1400" dirty="0">
                <a:hlinkClick r:id="rId9"/>
              </a:rPr>
              <a:t>http://geologtim.ru/catalog/1001-2/find-first/%</a:t>
            </a:r>
            <a:r>
              <a:rPr lang="en-US" sz="1400" dirty="0" smtClean="0">
                <a:hlinkClick r:id="rId9"/>
              </a:rPr>
              <a:t>25D0%2590</a:t>
            </a:r>
            <a:endParaRPr lang="ru-RU" sz="1400" dirty="0" smtClean="0"/>
          </a:p>
          <a:p>
            <a:r>
              <a:rPr lang="en-US" sz="1400" dirty="0">
                <a:hlinkClick r:id="rId10"/>
              </a:rPr>
              <a:t>http://</a:t>
            </a:r>
            <a:r>
              <a:rPr lang="en-US" sz="1400" dirty="0" smtClean="0">
                <a:hlinkClick r:id="rId10"/>
              </a:rPr>
              <a:t>mineralcatalog.com.ua/mineral37</a:t>
            </a:r>
            <a:endParaRPr lang="ru-RU" sz="1400" dirty="0" smtClean="0"/>
          </a:p>
          <a:p>
            <a:r>
              <a:rPr lang="en-US" sz="1400" dirty="0">
                <a:hlinkClick r:id="rId11"/>
              </a:rPr>
              <a:t>https://ru.wikipedia.org/wiki/%D0%A1%D1%83%D1%80%D1%8C%D0%BC%D0%B0</a:t>
            </a:r>
            <a:r>
              <a:rPr lang="en-US" sz="1400" dirty="0" smtClean="0">
                <a:hlinkClick r:id="rId11"/>
              </a:rPr>
              <a:t>#</a:t>
            </a:r>
            <a:endParaRPr lang="ru-RU" sz="1400" dirty="0" smtClean="0"/>
          </a:p>
          <a:p>
            <a:r>
              <a:rPr lang="en-US" sz="1400" dirty="0">
                <a:hlinkClick r:id="rId12"/>
              </a:rPr>
              <a:t>http://</a:t>
            </a:r>
            <a:r>
              <a:rPr lang="en-US" sz="1400" dirty="0" smtClean="0">
                <a:hlinkClick r:id="rId12"/>
              </a:rPr>
              <a:t>marketadvisor.ru/754126-antimony-ingot-9965.html</a:t>
            </a:r>
            <a:endParaRPr lang="ru-RU" sz="140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r>
              <a:rPr lang="ru-RU" sz="40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Интернет - ресурсы</a:t>
            </a:r>
          </a:p>
        </p:txBody>
      </p:sp>
    </p:spTree>
    <p:extLst>
      <p:ext uri="{BB962C8B-B14F-4D97-AF65-F5344CB8AC3E}">
        <p14:creationId xmlns:p14="http://schemas.microsoft.com/office/powerpoint/2010/main" val="142216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6470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ru-RU" sz="4000" b="1" dirty="0" smtClean="0">
                <a:ln w="11430"/>
                <a:solidFill>
                  <a:schemeClr val="accent1">
                    <a:lumMod val="75000"/>
                  </a:schemeClr>
                </a:solidFill>
              </a:rPr>
              <a:t>Общая     характеристика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122413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К элементам V группы, главной подгруппы относятся   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     азот  </a:t>
            </a:r>
            <a:r>
              <a:rPr lang="en-US" sz="2800" b="1" i="1" dirty="0" smtClean="0">
                <a:solidFill>
                  <a:srgbClr val="C00000"/>
                </a:solidFill>
                <a:latin typeface="Arial Narrow" pitchFamily="34" charset="0"/>
              </a:rPr>
              <a:t>N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,  фосфор  </a:t>
            </a:r>
            <a:r>
              <a:rPr lang="en-US" sz="2800" b="1" i="1" dirty="0" smtClean="0">
                <a:solidFill>
                  <a:srgbClr val="C00000"/>
                </a:solidFill>
                <a:latin typeface="Arial Narrow" pitchFamily="34" charset="0"/>
              </a:rPr>
              <a:t>P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,   мышьяк  </a:t>
            </a:r>
            <a:r>
              <a:rPr lang="en-US" sz="2800" b="1" i="1" dirty="0" smtClean="0">
                <a:solidFill>
                  <a:srgbClr val="C00000"/>
                </a:solidFill>
                <a:latin typeface="Arial Narrow" pitchFamily="34" charset="0"/>
              </a:rPr>
              <a:t>As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,   сурьма   </a:t>
            </a:r>
            <a:r>
              <a:rPr lang="en-US" sz="2800" b="1" i="1" dirty="0" err="1" smtClean="0">
                <a:solidFill>
                  <a:srgbClr val="C00000"/>
                </a:solidFill>
                <a:latin typeface="Arial Narrow" pitchFamily="34" charset="0"/>
              </a:rPr>
              <a:t>Sb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,   висмут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</a:t>
            </a:r>
            <a:r>
              <a:rPr lang="en-US" sz="2800" b="1" i="1" dirty="0" smtClean="0">
                <a:solidFill>
                  <a:srgbClr val="C00000"/>
                </a:solidFill>
                <a:latin typeface="Arial Narrow" pitchFamily="34" charset="0"/>
              </a:rPr>
              <a:t>Bi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</a:t>
            </a:r>
          </a:p>
          <a:p>
            <a:pPr algn="ctr"/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2132856"/>
            <a:ext cx="88214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  Общее  название  - 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пниктогены</a:t>
            </a: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(греческий корень "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пникт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" - "удушливый", "плохо пахнущий"),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Так охарактеризованы запахи водородных соединений этих элементов</a:t>
            </a:r>
          </a:p>
          <a:p>
            <a:pPr algn="ctr"/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5122" name="Picture 2" descr="http://upload.wikimedia.org/wikipedia/commons/1/1d/Stickstoff-grup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789040"/>
            <a:ext cx="4104456" cy="2873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07504" y="3933056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N</a:t>
            </a: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, 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P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- типичные неметаллы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As</a:t>
            </a: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Arial Narrow" pitchFamily="34" charset="0"/>
              </a:rPr>
              <a:t>Sb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- проявляют неметаллические и металлические свойства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Bi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- типичный металл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r>
              <a:rPr lang="ru-RU" dirty="0" smtClean="0"/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898673"/>
              </p:ext>
            </p:extLst>
          </p:nvPr>
        </p:nvGraphicFramePr>
        <p:xfrm>
          <a:off x="0" y="642916"/>
          <a:ext cx="9143999" cy="621508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92905"/>
                <a:gridCol w="807938"/>
                <a:gridCol w="1983120"/>
                <a:gridCol w="1248631"/>
                <a:gridCol w="954836"/>
                <a:gridCol w="1028284"/>
                <a:gridCol w="1028285"/>
              </a:tblGrid>
              <a:tr h="1155097"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Азот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3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lang="ru-RU" sz="3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 smtClean="0"/>
                    </a:p>
                    <a:p>
                      <a:endParaRPr lang="ru-RU" sz="28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  <a:r>
                        <a:rPr lang="ru-RU" sz="2400" b="1" baseline="30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2р</a:t>
                      </a:r>
                      <a:r>
                        <a:rPr lang="en-US" sz="2400" b="1" kern="1200" baseline="30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ru-RU" sz="2400" b="1" kern="1200" baseline="30000" dirty="0" smtClean="0">
                        <a:solidFill>
                          <a:srgbClr val="C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143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Фосфор</a:t>
                      </a:r>
                      <a:endParaRPr lang="ru-RU" sz="2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3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</a:t>
                      </a:r>
                      <a:endParaRPr lang="ru-RU" sz="3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  <a:r>
                        <a:rPr lang="ru-RU" sz="2400" b="1" baseline="30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p</a:t>
                      </a:r>
                      <a:r>
                        <a:rPr lang="en-US" sz="2400" b="1" kern="1200" baseline="30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ru-RU" sz="2400" b="1" kern="1200" baseline="300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algn="ctr" defTabSz="914400" rtl="0" eaLnBrk="1" latinLnBrk="0" hangingPunct="1"/>
                      <a:endParaRPr lang="ru-RU" sz="2400" b="1" kern="1200" dirty="0" smtClean="0">
                        <a:solidFill>
                          <a:srgbClr val="C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143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Мышьяк</a:t>
                      </a:r>
                      <a:endParaRPr lang="ru-RU" sz="2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3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As</a:t>
                      </a:r>
                      <a:endParaRPr lang="ru-RU" sz="3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  <a:r>
                        <a:rPr lang="ru-RU" sz="2400" b="1" baseline="30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p</a:t>
                      </a:r>
                      <a:r>
                        <a:rPr lang="en-US" sz="2400" b="1" kern="1200" baseline="30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ru-RU" sz="2400" b="1" kern="1200" baseline="300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317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Сурьма</a:t>
                      </a:r>
                      <a:endParaRPr lang="ru-RU" sz="2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3200" b="1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Sb</a:t>
                      </a:r>
                      <a:endParaRPr lang="ru-RU" sz="3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  <a:r>
                        <a:rPr lang="ru-RU" sz="2400" b="1" baseline="30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p</a:t>
                      </a:r>
                      <a:r>
                        <a:rPr lang="en-US" sz="2400" b="1" kern="1200" baseline="30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ru-RU" sz="2400" b="1" kern="1200" baseline="30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39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8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Висмут</a:t>
                      </a:r>
                      <a:endParaRPr lang="ru-RU" sz="2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32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3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Bi</a:t>
                      </a:r>
                      <a:endParaRPr lang="ru-RU" sz="3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  <a:r>
                        <a:rPr lang="ru-RU" sz="2400" b="1" baseline="30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p</a:t>
                      </a:r>
                      <a:r>
                        <a:rPr lang="en-US" sz="2400" b="1" kern="1200" baseline="30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ru-RU" sz="2400" b="1" kern="1200" baseline="30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7667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ru-RU" sz="4000" b="1" dirty="0" smtClean="0">
                <a:ln w="11430"/>
                <a:solidFill>
                  <a:schemeClr val="accent1">
                    <a:lumMod val="75000"/>
                  </a:schemeClr>
                </a:solidFill>
              </a:rPr>
              <a:t>Строение    атомов</a:t>
            </a:r>
          </a:p>
        </p:txBody>
      </p:sp>
      <p:grpSp>
        <p:nvGrpSpPr>
          <p:cNvPr id="3" name="Группа 56"/>
          <p:cNvGrpSpPr/>
          <p:nvPr/>
        </p:nvGrpSpPr>
        <p:grpSpPr>
          <a:xfrm>
            <a:off x="3000364" y="642918"/>
            <a:ext cx="1285884" cy="1155150"/>
            <a:chOff x="2071670" y="857232"/>
            <a:chExt cx="1285884" cy="1155150"/>
          </a:xfrm>
        </p:grpSpPr>
        <p:grpSp>
          <p:nvGrpSpPr>
            <p:cNvPr id="4" name="Группа 11"/>
            <p:cNvGrpSpPr/>
            <p:nvPr/>
          </p:nvGrpSpPr>
          <p:grpSpPr>
            <a:xfrm>
              <a:off x="2071670" y="1071546"/>
              <a:ext cx="576064" cy="576064"/>
              <a:chOff x="2123728" y="1124744"/>
              <a:chExt cx="648072" cy="648072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2123728" y="1124744"/>
                <a:ext cx="648072" cy="648072"/>
              </a:xfrm>
              <a:prstGeom prst="ellips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195736" y="1268760"/>
                <a:ext cx="576064" cy="380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663300"/>
                    </a:solidFill>
                  </a:rPr>
                  <a:t>+7</a:t>
                </a:r>
                <a:endParaRPr lang="ru-RU" sz="1600" b="1" dirty="0">
                  <a:solidFill>
                    <a:srgbClr val="663300"/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2500298" y="164305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663300"/>
                  </a:solidFill>
                  <a:latin typeface="Arial Narrow" pitchFamily="34" charset="0"/>
                </a:rPr>
                <a:t>2  </a:t>
              </a:r>
              <a:r>
                <a:rPr lang="en-US" b="1" dirty="0" smtClean="0">
                  <a:solidFill>
                    <a:srgbClr val="C00000"/>
                  </a:solidFill>
                  <a:latin typeface="Arial Narrow" pitchFamily="34" charset="0"/>
                </a:rPr>
                <a:t>5                                 </a:t>
              </a:r>
              <a:endParaRPr lang="ru-RU" b="1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571736" y="857232"/>
              <a:ext cx="7858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>
                  <a:solidFill>
                    <a:srgbClr val="663300"/>
                  </a:solidFill>
                </a:rPr>
                <a:t>)</a:t>
              </a:r>
              <a:r>
                <a:rPr lang="ru-RU" sz="4800" dirty="0" smtClean="0">
                  <a:solidFill>
                    <a:srgbClr val="C00000"/>
                  </a:solidFill>
                </a:rPr>
                <a:t>)</a:t>
              </a:r>
              <a:endParaRPr lang="ru-RU" sz="4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2" name="Группа 63"/>
          <p:cNvGrpSpPr/>
          <p:nvPr/>
        </p:nvGrpSpPr>
        <p:grpSpPr>
          <a:xfrm>
            <a:off x="3000364" y="5429264"/>
            <a:ext cx="2000264" cy="1142984"/>
            <a:chOff x="1928794" y="5715016"/>
            <a:chExt cx="2154130" cy="1142984"/>
          </a:xfrm>
        </p:grpSpPr>
        <p:sp>
          <p:nvSpPr>
            <p:cNvPr id="10" name="Овал 9"/>
            <p:cNvSpPr/>
            <p:nvPr/>
          </p:nvSpPr>
          <p:spPr>
            <a:xfrm>
              <a:off x="1928794" y="5929330"/>
              <a:ext cx="576064" cy="576064"/>
            </a:xfrm>
            <a:prstGeom prst="ellips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28794" y="6072206"/>
              <a:ext cx="6160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663300"/>
                  </a:solidFill>
                </a:rPr>
                <a:t>+83</a:t>
              </a:r>
              <a:endParaRPr lang="ru-RU" sz="1600" b="1" dirty="0">
                <a:solidFill>
                  <a:srgbClr val="66330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285983" y="6488668"/>
              <a:ext cx="17200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663300"/>
                  </a:solidFill>
                  <a:latin typeface="Arial Narrow" pitchFamily="34" charset="0"/>
                </a:rPr>
                <a:t>2  8  18 32 18 </a:t>
              </a:r>
              <a:r>
                <a:rPr lang="en-US" b="1" dirty="0" smtClean="0">
                  <a:solidFill>
                    <a:srgbClr val="C00000"/>
                  </a:solidFill>
                  <a:latin typeface="Arial Narrow" pitchFamily="34" charset="0"/>
                </a:rPr>
                <a:t>5                                 </a:t>
              </a:r>
              <a:endParaRPr lang="ru-RU" b="1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428860" y="5715016"/>
              <a:ext cx="16540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>
                  <a:solidFill>
                    <a:srgbClr val="663300"/>
                  </a:solidFill>
                </a:rPr>
                <a:t>)))))</a:t>
              </a:r>
              <a:r>
                <a:rPr lang="ru-RU" sz="4800" dirty="0" smtClean="0">
                  <a:solidFill>
                    <a:srgbClr val="C00000"/>
                  </a:solidFill>
                </a:rPr>
                <a:t>)</a:t>
              </a:r>
              <a:endParaRPr lang="ru-RU" sz="4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4" name="Группа 59"/>
          <p:cNvGrpSpPr/>
          <p:nvPr/>
        </p:nvGrpSpPr>
        <p:grpSpPr>
          <a:xfrm>
            <a:off x="3000364" y="1857364"/>
            <a:ext cx="1571636" cy="1155150"/>
            <a:chOff x="2000232" y="2143116"/>
            <a:chExt cx="1571636" cy="1155150"/>
          </a:xfrm>
        </p:grpSpPr>
        <p:grpSp>
          <p:nvGrpSpPr>
            <p:cNvPr id="16" name="Группа 13"/>
            <p:cNvGrpSpPr/>
            <p:nvPr/>
          </p:nvGrpSpPr>
          <p:grpSpPr>
            <a:xfrm>
              <a:off x="2000232" y="2357430"/>
              <a:ext cx="558062" cy="558062"/>
              <a:chOff x="2123728" y="2294874"/>
              <a:chExt cx="648072" cy="648072"/>
            </a:xfrm>
          </p:grpSpPr>
          <p:sp>
            <p:nvSpPr>
              <p:cNvPr id="7" name="Овал 6"/>
              <p:cNvSpPr/>
              <p:nvPr/>
            </p:nvSpPr>
            <p:spPr>
              <a:xfrm>
                <a:off x="2123728" y="2294874"/>
                <a:ext cx="648072" cy="648072"/>
              </a:xfrm>
              <a:prstGeom prst="ellips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123728" y="2420888"/>
                <a:ext cx="648072" cy="393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663300"/>
                    </a:solidFill>
                  </a:rPr>
                  <a:t>+15</a:t>
                </a:r>
                <a:endParaRPr lang="ru-RU" sz="1600" b="1" dirty="0">
                  <a:solidFill>
                    <a:srgbClr val="663300"/>
                  </a:solidFill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2357422" y="2928934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663300"/>
                  </a:solidFill>
                  <a:latin typeface="Arial Narrow" pitchFamily="34" charset="0"/>
                </a:rPr>
                <a:t> 2   8   </a:t>
              </a:r>
              <a:r>
                <a:rPr lang="en-US" b="1" dirty="0" smtClean="0">
                  <a:solidFill>
                    <a:srgbClr val="C00000"/>
                  </a:solidFill>
                  <a:latin typeface="Arial Narrow" pitchFamily="34" charset="0"/>
                </a:rPr>
                <a:t>5                                  </a:t>
              </a:r>
              <a:endParaRPr lang="ru-RU" b="1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500298" y="2143116"/>
              <a:ext cx="10715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>
                  <a:solidFill>
                    <a:srgbClr val="663300"/>
                  </a:solidFill>
                </a:rPr>
                <a:t>))</a:t>
              </a:r>
              <a:r>
                <a:rPr lang="ru-RU" sz="4800" dirty="0" smtClean="0">
                  <a:solidFill>
                    <a:srgbClr val="C00000"/>
                  </a:solidFill>
                </a:rPr>
                <a:t>)</a:t>
              </a:r>
              <a:endParaRPr lang="ru-RU" sz="4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8" name="Группа 60"/>
          <p:cNvGrpSpPr/>
          <p:nvPr/>
        </p:nvGrpSpPr>
        <p:grpSpPr>
          <a:xfrm>
            <a:off x="3000364" y="3071810"/>
            <a:ext cx="1571636" cy="1155150"/>
            <a:chOff x="2000232" y="3357562"/>
            <a:chExt cx="1571636" cy="1155150"/>
          </a:xfrm>
        </p:grpSpPr>
        <p:grpSp>
          <p:nvGrpSpPr>
            <p:cNvPr id="20" name="Группа 15"/>
            <p:cNvGrpSpPr/>
            <p:nvPr/>
          </p:nvGrpSpPr>
          <p:grpSpPr>
            <a:xfrm>
              <a:off x="2000232" y="3571876"/>
              <a:ext cx="576064" cy="540060"/>
              <a:chOff x="2209583" y="3392998"/>
              <a:chExt cx="691276" cy="648072"/>
            </a:xfrm>
          </p:grpSpPr>
          <p:sp>
            <p:nvSpPr>
              <p:cNvPr id="8" name="Овал 7"/>
              <p:cNvSpPr/>
              <p:nvPr/>
            </p:nvSpPr>
            <p:spPr>
              <a:xfrm>
                <a:off x="2209583" y="3392998"/>
                <a:ext cx="655875" cy="648072"/>
              </a:xfrm>
              <a:prstGeom prst="ellips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246020" y="3501009"/>
                <a:ext cx="654839" cy="406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663300"/>
                    </a:solidFill>
                  </a:rPr>
                  <a:t>+33</a:t>
                </a:r>
                <a:endParaRPr lang="ru-RU" sz="1600" b="1" dirty="0">
                  <a:solidFill>
                    <a:srgbClr val="663300"/>
                  </a:solidFill>
                </a:endParaRP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2357422" y="4143380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663300"/>
                  </a:solidFill>
                  <a:latin typeface="Arial Narrow" pitchFamily="34" charset="0"/>
                </a:rPr>
                <a:t>2   8  18  </a:t>
              </a:r>
              <a:r>
                <a:rPr lang="en-US" b="1" dirty="0" smtClean="0">
                  <a:solidFill>
                    <a:srgbClr val="C00000"/>
                  </a:solidFill>
                  <a:latin typeface="Arial Narrow" pitchFamily="34" charset="0"/>
                </a:rPr>
                <a:t>5                                  </a:t>
              </a:r>
              <a:endParaRPr lang="ru-RU" b="1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500298" y="3357562"/>
              <a:ext cx="10715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>
                  <a:solidFill>
                    <a:srgbClr val="663300"/>
                  </a:solidFill>
                </a:rPr>
                <a:t>)))</a:t>
              </a:r>
              <a:r>
                <a:rPr lang="ru-RU" sz="4800" dirty="0" smtClean="0">
                  <a:solidFill>
                    <a:srgbClr val="C00000"/>
                  </a:solidFill>
                </a:rPr>
                <a:t>)</a:t>
              </a:r>
              <a:endParaRPr lang="ru-RU" sz="4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1" name="Группа 62"/>
          <p:cNvGrpSpPr/>
          <p:nvPr/>
        </p:nvGrpSpPr>
        <p:grpSpPr>
          <a:xfrm>
            <a:off x="3000364" y="4286256"/>
            <a:ext cx="1714512" cy="1083712"/>
            <a:chOff x="1928794" y="4643446"/>
            <a:chExt cx="1714512" cy="1083712"/>
          </a:xfrm>
        </p:grpSpPr>
        <p:grpSp>
          <p:nvGrpSpPr>
            <p:cNvPr id="22" name="Группа 17"/>
            <p:cNvGrpSpPr/>
            <p:nvPr/>
          </p:nvGrpSpPr>
          <p:grpSpPr>
            <a:xfrm>
              <a:off x="1928794" y="4857760"/>
              <a:ext cx="648071" cy="576064"/>
              <a:chOff x="2123728" y="4635134"/>
              <a:chExt cx="729080" cy="648072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2123728" y="4635134"/>
                <a:ext cx="648072" cy="648072"/>
              </a:xfrm>
              <a:prstGeom prst="ellips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159732" y="4797152"/>
                <a:ext cx="693076" cy="380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663300"/>
                    </a:solidFill>
                  </a:rPr>
                  <a:t>+51</a:t>
                </a:r>
                <a:endParaRPr lang="ru-RU" sz="1600" b="1" dirty="0">
                  <a:solidFill>
                    <a:srgbClr val="663300"/>
                  </a:solidFill>
                </a:endParaRP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285984" y="5357826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663300"/>
                  </a:solidFill>
                  <a:latin typeface="Arial Narrow" pitchFamily="34" charset="0"/>
                </a:rPr>
                <a:t>2  8  18 18 </a:t>
              </a:r>
              <a:r>
                <a:rPr lang="en-US" b="1" dirty="0" smtClean="0">
                  <a:solidFill>
                    <a:srgbClr val="C00000"/>
                  </a:solidFill>
                  <a:latin typeface="Arial Narrow" pitchFamily="34" charset="0"/>
                </a:rPr>
                <a:t>5                                  </a:t>
              </a:r>
              <a:endParaRPr lang="ru-RU" b="1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428860" y="4643446"/>
              <a:ext cx="12144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>
                  <a:solidFill>
                    <a:srgbClr val="663300"/>
                  </a:solidFill>
                </a:rPr>
                <a:t>))))</a:t>
              </a:r>
              <a:r>
                <a:rPr lang="ru-RU" sz="4800" dirty="0" smtClean="0">
                  <a:solidFill>
                    <a:srgbClr val="C00000"/>
                  </a:solidFill>
                </a:rPr>
                <a:t>)</a:t>
              </a:r>
              <a:endParaRPr lang="ru-RU" sz="4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Группа 66"/>
          <p:cNvGrpSpPr/>
          <p:nvPr/>
        </p:nvGrpSpPr>
        <p:grpSpPr>
          <a:xfrm>
            <a:off x="6215074" y="836712"/>
            <a:ext cx="714380" cy="5643602"/>
            <a:chOff x="5072066" y="1000108"/>
            <a:chExt cx="857256" cy="5643602"/>
          </a:xfrm>
        </p:grpSpPr>
        <p:sp>
          <p:nvSpPr>
            <p:cNvPr id="65" name="Стрелка вниз 64"/>
            <p:cNvSpPr/>
            <p:nvPr/>
          </p:nvSpPr>
          <p:spPr>
            <a:xfrm>
              <a:off x="5072066" y="1000108"/>
              <a:ext cx="857256" cy="5643602"/>
            </a:xfrm>
            <a:prstGeom prst="downArrow">
              <a:avLst>
                <a:gd name="adj1" fmla="val 50000"/>
                <a:gd name="adj2" fmla="val 142338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TextBox 65"/>
            <p:cNvSpPr txBox="1"/>
            <p:nvPr/>
          </p:nvSpPr>
          <p:spPr>
            <a:xfrm rot="16200000">
              <a:off x="3791126" y="2865035"/>
              <a:ext cx="3357586" cy="6278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2800" b="1" dirty="0" smtClean="0"/>
                <a:t>Радиус   атома</a:t>
              </a:r>
              <a:endParaRPr lang="ru-RU" sz="2800" b="1" dirty="0"/>
            </a:p>
          </p:txBody>
        </p:sp>
      </p:grpSp>
      <p:grpSp>
        <p:nvGrpSpPr>
          <p:cNvPr id="24" name="Группа 67"/>
          <p:cNvGrpSpPr/>
          <p:nvPr/>
        </p:nvGrpSpPr>
        <p:grpSpPr>
          <a:xfrm rot="10800000">
            <a:off x="7215206" y="764704"/>
            <a:ext cx="714380" cy="5643602"/>
            <a:chOff x="5072066" y="1000108"/>
            <a:chExt cx="857256" cy="5643602"/>
          </a:xfrm>
        </p:grpSpPr>
        <p:sp>
          <p:nvSpPr>
            <p:cNvPr id="69" name="Стрелка вниз 68"/>
            <p:cNvSpPr/>
            <p:nvPr/>
          </p:nvSpPr>
          <p:spPr>
            <a:xfrm>
              <a:off x="5072066" y="1000108"/>
              <a:ext cx="857256" cy="5643602"/>
            </a:xfrm>
            <a:prstGeom prst="downArrow">
              <a:avLst>
                <a:gd name="adj1" fmla="val 50000"/>
                <a:gd name="adj2" fmla="val 142338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/>
            <p:cNvSpPr txBox="1"/>
            <p:nvPr/>
          </p:nvSpPr>
          <p:spPr>
            <a:xfrm rot="5400000">
              <a:off x="2818447" y="3337649"/>
              <a:ext cx="5302941" cy="6278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2800" b="1" dirty="0" err="1" smtClean="0"/>
                <a:t>Электроотрицательность</a:t>
              </a:r>
              <a:endParaRPr lang="ru-RU" sz="2800" b="1" dirty="0"/>
            </a:p>
          </p:txBody>
        </p:sp>
      </p:grpSp>
      <p:grpSp>
        <p:nvGrpSpPr>
          <p:cNvPr id="25" name="Группа 70"/>
          <p:cNvGrpSpPr/>
          <p:nvPr/>
        </p:nvGrpSpPr>
        <p:grpSpPr>
          <a:xfrm rot="10800000">
            <a:off x="8244408" y="764704"/>
            <a:ext cx="714380" cy="5643603"/>
            <a:chOff x="5072066" y="1000107"/>
            <a:chExt cx="857256" cy="5643603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grpSpPr>
        <p:sp>
          <p:nvSpPr>
            <p:cNvPr id="72" name="Стрелка вниз 71"/>
            <p:cNvSpPr/>
            <p:nvPr/>
          </p:nvSpPr>
          <p:spPr>
            <a:xfrm>
              <a:off x="5072066" y="1000108"/>
              <a:ext cx="857256" cy="5643602"/>
            </a:xfrm>
            <a:prstGeom prst="downArrow">
              <a:avLst>
                <a:gd name="adj1" fmla="val 50000"/>
                <a:gd name="adj2" fmla="val 142338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TextBox 72"/>
            <p:cNvSpPr txBox="1"/>
            <p:nvPr/>
          </p:nvSpPr>
          <p:spPr>
            <a:xfrm rot="5400000">
              <a:off x="2818100" y="3337647"/>
              <a:ext cx="5302943" cy="6278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2800" b="1" dirty="0" smtClean="0"/>
                <a:t>Окислительные    свойства</a:t>
              </a:r>
              <a:endParaRPr lang="ru-RU" sz="2800" b="1" dirty="0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4929190" y="642918"/>
            <a:ext cx="1164658" cy="11551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900120" y="5547432"/>
            <a:ext cx="1211484" cy="12618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4900120" y="4333199"/>
            <a:ext cx="1227477" cy="11551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928708" y="3118965"/>
            <a:ext cx="1164658" cy="11551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900120" y="1827359"/>
            <a:ext cx="1195452" cy="11844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3" grpId="0" animBg="1"/>
      <p:bldP spid="44" grpId="0" animBg="1"/>
      <p:bldP spid="46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ru-RU" sz="4000" b="1" dirty="0" smtClean="0">
                <a:ln w="11430"/>
                <a:solidFill>
                  <a:schemeClr val="accent1">
                    <a:lumMod val="75000"/>
                  </a:schemeClr>
                </a:solidFill>
              </a:rPr>
              <a:t>Физические свойства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785796"/>
          <a:ext cx="9144000" cy="607220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347482"/>
                <a:gridCol w="1640342"/>
                <a:gridCol w="1788115"/>
                <a:gridCol w="2443153"/>
                <a:gridCol w="962454"/>
                <a:gridCol w="962454"/>
              </a:tblGrid>
              <a:tr h="74706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Вещество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Агрегатное состояние</a:t>
                      </a:r>
                      <a:endParaRPr lang="ru-RU" sz="18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Цвет</a:t>
                      </a:r>
                      <a:endParaRPr lang="ru-RU" sz="18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Свойства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t </a:t>
                      </a:r>
                      <a:r>
                        <a:rPr lang="ru-RU" sz="2000" b="1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пл</a:t>
                      </a:r>
                      <a:endParaRPr lang="ru-RU" sz="20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t </a:t>
                      </a:r>
                      <a:r>
                        <a:rPr lang="ru-RU" sz="20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кип</a:t>
                      </a:r>
                      <a:endParaRPr lang="ru-RU" sz="20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50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40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</a:t>
                      </a:r>
                      <a:r>
                        <a:rPr lang="en-US" sz="4000" kern="1200" baseline="-25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4000" b="1" kern="1200" baseline="-250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Газ</a:t>
                      </a:r>
                      <a:endParaRPr lang="ru-RU" sz="20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Бесцветный</a:t>
                      </a:r>
                      <a:endParaRPr lang="ru-RU" sz="20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Неметалл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-</a:t>
                      </a:r>
                      <a:r>
                        <a:rPr lang="en-US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210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-</a:t>
                      </a:r>
                      <a:r>
                        <a:rPr lang="en-US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196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50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4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</a:t>
                      </a:r>
                      <a:endParaRPr lang="ru-RU" sz="4000" b="1" kern="1200" baseline="-250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Твердый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Желтый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Красный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Чёрный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Неметалл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44,1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280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50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4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As</a:t>
                      </a:r>
                      <a:endParaRPr lang="ru-RU" sz="4000" b="1" kern="1200" baseline="-250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Кристаллы</a:t>
                      </a:r>
                      <a:endParaRPr lang="ru-RU" sz="20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Серый</a:t>
                      </a:r>
                      <a:endParaRPr lang="ru-RU" sz="20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Неметаллические   и   металлические свойства 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613</a:t>
                      </a: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50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40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Sb</a:t>
                      </a:r>
                      <a:endParaRPr lang="ru-RU" sz="4000" b="1" kern="1200" baseline="-250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Кристаллы</a:t>
                      </a:r>
                      <a:endParaRPr lang="ru-RU" sz="20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Серый</a:t>
                      </a:r>
                      <a:endParaRPr lang="ru-RU" sz="20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Неметаллические   и   металлические свойства </a:t>
                      </a: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630,7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1750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50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4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Bi</a:t>
                      </a:r>
                      <a:endParaRPr lang="ru-RU" sz="4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Кристаллы</a:t>
                      </a:r>
                      <a:endParaRPr lang="ru-RU" sz="20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Серый</a:t>
                      </a:r>
                      <a:endParaRPr lang="ru-RU" sz="20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20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Металл</a:t>
                      </a:r>
                      <a:endParaRPr lang="en-US" sz="20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271,3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1560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634082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ru-RU" sz="4000" b="1" dirty="0" smtClean="0">
                <a:ln w="11430"/>
                <a:solidFill>
                  <a:schemeClr val="accent1">
                    <a:lumMod val="75000"/>
                  </a:schemeClr>
                </a:solidFill>
              </a:rPr>
              <a:t>Характер   соединений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980728"/>
          <a:ext cx="9144000" cy="58772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72000"/>
                <a:gridCol w="4572000"/>
              </a:tblGrid>
              <a:tr h="1508660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    Кислотный характер высших</a:t>
                      </a:r>
                      <a:r>
                        <a:rPr lang="ru-RU" sz="20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оксидов уменьшается, а основный – усиливается с увеличением порядкового номера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Кислотный характер </a:t>
                      </a:r>
                      <a:r>
                        <a:rPr lang="ru-RU" sz="2000" b="1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гидроксидов</a:t>
                      </a:r>
                      <a:r>
                        <a:rPr lang="ru-RU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 уменьшается,              </a:t>
                      </a:r>
                      <a:r>
                        <a:rPr lang="en-US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                    </a:t>
                      </a:r>
                      <a:r>
                        <a:rPr lang="ru-RU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   а основный – усиливается  с</a:t>
                      </a:r>
                      <a:r>
                        <a:rPr lang="en-US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 увеличением порядкового номера</a:t>
                      </a:r>
                    </a:p>
                  </a:txBody>
                  <a:tcPr/>
                </a:tc>
              </a:tr>
              <a:tr h="861419">
                <a:tc>
                  <a:txBody>
                    <a:bodyPr/>
                    <a:lstStyle/>
                    <a:p>
                      <a:pPr algn="ctr"/>
                      <a:endParaRPr lang="ru-RU" sz="10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3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N</a:t>
                      </a:r>
                      <a:r>
                        <a:rPr lang="ru-RU" sz="3200" b="1" kern="1200" baseline="-25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3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O</a:t>
                      </a:r>
                      <a:r>
                        <a:rPr lang="ru-RU" sz="3200" b="1" kern="1200" baseline="-25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3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HNO</a:t>
                      </a:r>
                      <a:r>
                        <a:rPr lang="en-US" sz="3200" b="1" kern="1200" baseline="-25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3</a:t>
                      </a:r>
                      <a:endParaRPr lang="ru-RU" sz="3200" b="1" kern="1200" baseline="-25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39730">
                <a:tc>
                  <a:txBody>
                    <a:bodyPr/>
                    <a:lstStyle/>
                    <a:p>
                      <a:pPr algn="ctr"/>
                      <a:endParaRPr lang="ru-RU" sz="10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3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P</a:t>
                      </a:r>
                      <a:r>
                        <a:rPr lang="ru-RU" sz="3200" b="1" kern="1200" baseline="-25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3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O</a:t>
                      </a:r>
                      <a:r>
                        <a:rPr lang="ru-RU" sz="3200" b="1" kern="1200" baseline="-25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3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H</a:t>
                      </a:r>
                      <a:r>
                        <a:rPr lang="ru-RU" sz="3200" b="1" kern="1200" baseline="-25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3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PO</a:t>
                      </a:r>
                      <a:r>
                        <a:rPr lang="en-US" sz="3200" b="1" kern="1200" baseline="-25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4</a:t>
                      </a:r>
                      <a:endParaRPr lang="ru-RU" sz="3200" b="1" kern="1200" baseline="-25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39730">
                <a:tc>
                  <a:txBody>
                    <a:bodyPr/>
                    <a:lstStyle/>
                    <a:p>
                      <a:pPr algn="ctr"/>
                      <a:endParaRPr lang="ru-RU" sz="10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3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As</a:t>
                      </a:r>
                      <a:r>
                        <a:rPr lang="ru-RU" sz="3200" b="1" kern="1200" baseline="-25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3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O</a:t>
                      </a:r>
                      <a:r>
                        <a:rPr lang="ru-RU" sz="3200" b="1" kern="1200" baseline="-25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3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3200" b="1" kern="1200" baseline="-25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3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AsO</a:t>
                      </a:r>
                      <a:r>
                        <a:rPr lang="en-US" sz="3200" b="1" kern="1200" baseline="-25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4</a:t>
                      </a:r>
                      <a:endParaRPr lang="ru-RU" sz="3200" b="1" kern="1200" baseline="-25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61419">
                <a:tc>
                  <a:txBody>
                    <a:bodyPr/>
                    <a:lstStyle/>
                    <a:p>
                      <a:pPr algn="ctr"/>
                      <a:endParaRPr lang="ru-RU" sz="10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3200" b="1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Sb</a:t>
                      </a:r>
                      <a:r>
                        <a:rPr lang="ru-RU" sz="3200" b="1" kern="1200" baseline="-25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3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O</a:t>
                      </a:r>
                      <a:r>
                        <a:rPr lang="ru-RU" sz="3200" b="1" kern="1200" baseline="-25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3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3200" b="1" kern="1200" baseline="-25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3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AsO</a:t>
                      </a:r>
                      <a:r>
                        <a:rPr lang="en-US" sz="3200" b="1" kern="1200" baseline="-25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3200" b="1" kern="1200" baseline="-25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66314">
                <a:tc>
                  <a:txBody>
                    <a:bodyPr/>
                    <a:lstStyle/>
                    <a:p>
                      <a:pPr algn="ctr"/>
                      <a:endParaRPr lang="ru-RU" sz="10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3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Bi</a:t>
                      </a:r>
                      <a:r>
                        <a:rPr lang="ru-RU" sz="3200" b="1" kern="1200" baseline="-25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3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O</a:t>
                      </a:r>
                      <a:r>
                        <a:rPr lang="ru-RU" sz="3200" b="1" kern="1200" baseline="-25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3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Bi</a:t>
                      </a:r>
                      <a:r>
                        <a:rPr lang="en-US" sz="32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3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OH)</a:t>
                      </a:r>
                      <a:r>
                        <a:rPr lang="en-US" sz="3200" b="1" kern="1200" baseline="-25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0"/>
            <a:ext cx="2592288" cy="90872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11430"/>
                <a:solidFill>
                  <a:schemeClr val="tx2">
                    <a:lumMod val="75000"/>
                  </a:schemeClr>
                </a:solidFill>
              </a:rPr>
              <a:t>Азот</a:t>
            </a:r>
            <a:endParaRPr lang="ru-RU" sz="4000" b="1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499992" y="188640"/>
            <a:ext cx="4176464" cy="2592288"/>
            <a:chOff x="179512" y="260648"/>
            <a:chExt cx="2970517" cy="2376264"/>
          </a:xfrm>
        </p:grpSpPr>
        <p:pic>
          <p:nvPicPr>
            <p:cNvPr id="5122" name="Picture 2" descr="http://www.stihi.ru/pics/2009/02/15/4813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18439" b="12843"/>
            <a:stretch>
              <a:fillRect/>
            </a:stretch>
          </p:blipFill>
          <p:spPr bwMode="auto">
            <a:xfrm>
              <a:off x="179512" y="260648"/>
              <a:ext cx="2970517" cy="23762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2411760" y="332656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78%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07504" y="116632"/>
            <a:ext cx="2143140" cy="2464394"/>
            <a:chOff x="142844" y="142852"/>
            <a:chExt cx="2500330" cy="317603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42844" y="142852"/>
              <a:ext cx="2500330" cy="307183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9566" y="234919"/>
              <a:ext cx="1095382" cy="1705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N</a:t>
              </a:r>
              <a:endParaRPr lang="ru-RU" sz="8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6188" y="1707994"/>
              <a:ext cx="1808305" cy="912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6">
                      <a:lumMod val="50000"/>
                    </a:schemeClr>
                  </a:solidFill>
                  <a:latin typeface="Arial Narrow" pitchFamily="34" charset="0"/>
                </a:rPr>
                <a:t>14,007</a:t>
              </a:r>
              <a:endParaRPr lang="ru-RU" sz="4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71670" y="214290"/>
              <a:ext cx="500066" cy="1070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chemeClr val="accent6">
                      <a:lumMod val="50000"/>
                    </a:schemeClr>
                  </a:solidFill>
                  <a:latin typeface="Arial Narrow" pitchFamily="34" charset="0"/>
                </a:rPr>
                <a:t>7</a:t>
              </a:r>
              <a:endParaRPr lang="ru-RU" sz="48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5400000">
              <a:off x="1574133" y="2380583"/>
              <a:ext cx="1507283" cy="3693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Arial Narrow" pitchFamily="34" charset="0"/>
                </a:rPr>
                <a:t>5</a:t>
              </a:r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Arial Narrow" pitchFamily="34" charset="0"/>
                </a:rPr>
                <a:t>2</a:t>
              </a:r>
              <a:endParaRPr lang="ru-RU" sz="32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</p:grpSp>
      <p:sp>
        <p:nvSpPr>
          <p:cNvPr id="18" name="Стрелка вправо 17"/>
          <p:cNvSpPr/>
          <p:nvPr/>
        </p:nvSpPr>
        <p:spPr>
          <a:xfrm rot="332471">
            <a:off x="2340888" y="1985388"/>
            <a:ext cx="1972635" cy="205501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4928370">
            <a:off x="1292732" y="3215881"/>
            <a:ext cx="1492092" cy="204021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pic>
        <p:nvPicPr>
          <p:cNvPr id="5124" name="Picture 4" descr="Картинка 10 из 51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636912"/>
            <a:ext cx="2643073" cy="3410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Стрелка вправо 18"/>
          <p:cNvSpPr/>
          <p:nvPr/>
        </p:nvSpPr>
        <p:spPr>
          <a:xfrm rot="1080681">
            <a:off x="2184781" y="2936984"/>
            <a:ext cx="4765918" cy="19194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3096333" flipV="1">
            <a:off x="1897346" y="2943585"/>
            <a:ext cx="1447822" cy="21188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97593" y="4093195"/>
            <a:ext cx="2555908" cy="2308226"/>
            <a:chOff x="107504" y="4219103"/>
            <a:chExt cx="2555908" cy="230822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942" y="4219103"/>
              <a:ext cx="2484470" cy="230822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7504" y="4219103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16-18%</a:t>
              </a:r>
              <a:endParaRPr lang="ru-RU" b="1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882640" y="3744490"/>
            <a:ext cx="3005912" cy="3026263"/>
            <a:chOff x="2882640" y="3744490"/>
            <a:chExt cx="3005912" cy="302626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640" y="3744490"/>
              <a:ext cx="3005912" cy="2656931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059832" y="6401421"/>
              <a:ext cx="2828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природная селитра</a:t>
              </a:r>
              <a:endParaRPr lang="ru-RU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nevseoboi.com.ua/uploads/posts/2011-02/1297097038_5_www.nevseoboi.com.ua.jpg"/>
          <p:cNvPicPr>
            <a:picLocks noChangeAspect="1" noChangeArrowheads="1"/>
          </p:cNvPicPr>
          <p:nvPr/>
        </p:nvPicPr>
        <p:blipFill>
          <a:blip r:embed="rId2" cstate="print"/>
          <a:srcRect l="29242"/>
          <a:stretch>
            <a:fillRect/>
          </a:stretch>
        </p:blipFill>
        <p:spPr bwMode="auto">
          <a:xfrm flipH="1">
            <a:off x="5292080" y="3701824"/>
            <a:ext cx="3744416" cy="3006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0"/>
            <a:ext cx="3456384" cy="9087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000" b="1" dirty="0" smtClean="0">
                <a:ln w="11430"/>
                <a:solidFill>
                  <a:schemeClr val="tx2">
                    <a:lumMod val="75000"/>
                  </a:schemeClr>
                </a:solidFill>
              </a:rPr>
              <a:t>Фосфор</a:t>
            </a:r>
            <a:endParaRPr lang="ru-RU" sz="4000" b="1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75856" y="764704"/>
            <a:ext cx="2016224" cy="2636911"/>
            <a:chOff x="142844" y="-7460"/>
            <a:chExt cx="2500330" cy="3222145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42844" y="142851"/>
              <a:ext cx="2500330" cy="307183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9566" y="234919"/>
              <a:ext cx="1095383" cy="1617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</a:t>
              </a:r>
              <a:endParaRPr lang="ru-RU" sz="8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6188" y="1707994"/>
              <a:ext cx="1808305" cy="912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6">
                      <a:lumMod val="50000"/>
                    </a:schemeClr>
                  </a:solidFill>
                  <a:latin typeface="Arial Narrow" pitchFamily="34" charset="0"/>
                </a:rPr>
                <a:t>30,9</a:t>
              </a:r>
              <a:endParaRPr lang="ru-RU" sz="4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86993" y="-7460"/>
              <a:ext cx="1000733" cy="1070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chemeClr val="accent6">
                      <a:lumMod val="50000"/>
                    </a:schemeClr>
                  </a:solidFill>
                  <a:latin typeface="Arial Narrow" pitchFamily="34" charset="0"/>
                </a:rPr>
                <a:t>15</a:t>
              </a:r>
              <a:endParaRPr lang="ru-RU" sz="48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5400000">
              <a:off x="1272769" y="1864367"/>
              <a:ext cx="2141928" cy="3693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Arial Narrow" pitchFamily="34" charset="0"/>
                </a:rPr>
                <a:t>5</a:t>
              </a:r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Arial Narrow" pitchFamily="34" charset="0"/>
                </a:rPr>
                <a:t>82</a:t>
              </a:r>
              <a:endParaRPr lang="ru-RU" sz="32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</p:grpSp>
      <p:sp>
        <p:nvSpPr>
          <p:cNvPr id="20" name="Стрелка вправо 19"/>
          <p:cNvSpPr/>
          <p:nvPr/>
        </p:nvSpPr>
        <p:spPr>
          <a:xfrm rot="9797084">
            <a:off x="1679053" y="3367587"/>
            <a:ext cx="1597426" cy="14686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21397850">
            <a:off x="5366890" y="2444007"/>
            <a:ext cx="790256" cy="11856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867582">
            <a:off x="5357124" y="3338080"/>
            <a:ext cx="1597426" cy="14686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1229641">
            <a:off x="2416068" y="2469679"/>
            <a:ext cx="790256" cy="11856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63" y="240618"/>
            <a:ext cx="2122981" cy="3132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Группа 9"/>
          <p:cNvGrpSpPr/>
          <p:nvPr/>
        </p:nvGrpSpPr>
        <p:grpSpPr>
          <a:xfrm>
            <a:off x="107504" y="3911312"/>
            <a:ext cx="3672409" cy="2764149"/>
            <a:chOff x="107504" y="3911312"/>
            <a:chExt cx="3672409" cy="2764149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07504" y="6336907"/>
              <a:ext cx="3672408" cy="33855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</a:rPr>
                <a:t>в земной коре  8 • 10</a:t>
              </a:r>
              <a:r>
                <a:rPr lang="ru-RU" sz="1600" b="1" baseline="30000" dirty="0" smtClean="0">
                  <a:solidFill>
                    <a:schemeClr val="tx2">
                      <a:lumMod val="75000"/>
                    </a:schemeClr>
                  </a:solidFill>
                </a:rPr>
                <a:t>–2 </a:t>
              </a:r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</a:rPr>
                <a:t>% по массе </a:t>
              </a:r>
              <a:endParaRPr lang="ru-RU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1026" name="Picture 2" descr="http://www.румир.рф/export/sites/default/russkiymir/ru/catalogue/russia/photo/Murm/mur_prom1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3911312"/>
              <a:ext cx="3672408" cy="2422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2" t="10346" r="9681" b="1355"/>
          <a:stretch/>
        </p:blipFill>
        <p:spPr>
          <a:xfrm flipH="1">
            <a:off x="6533221" y="403500"/>
            <a:ext cx="2320371" cy="2806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1143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000" b="1" dirty="0" smtClean="0">
                <a:ln w="11430"/>
                <a:solidFill>
                  <a:schemeClr val="tx2">
                    <a:lumMod val="75000"/>
                  </a:schemeClr>
                </a:solidFill>
              </a:rPr>
              <a:t>Мышьяк</a:t>
            </a:r>
            <a:endParaRPr lang="ru-RU" sz="4000" b="1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1556793"/>
            <a:ext cx="6408712" cy="216024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Мышьяк — редкий  элемент. </a:t>
            </a:r>
          </a:p>
          <a:p>
            <a:pPr algn="just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содержание в земной коре 1,7·10-4% по массе</a:t>
            </a:r>
          </a:p>
          <a:p>
            <a:pPr algn="just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может встречаться в самородном состоянии</a:t>
            </a:r>
          </a:p>
          <a:p>
            <a:pPr algn="just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известно около 200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мышьяксодержащих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минералов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07504" y="0"/>
            <a:ext cx="2016224" cy="2637084"/>
            <a:chOff x="142844" y="-7460"/>
            <a:chExt cx="2500330" cy="3222356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42844" y="142852"/>
              <a:ext cx="2500330" cy="307183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2844" y="311036"/>
              <a:ext cx="1607355" cy="1353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As</a:t>
              </a:r>
              <a:endParaRPr lang="ru-RU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2142" y="1542887"/>
              <a:ext cx="1256119" cy="714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Arial Narrow" pitchFamily="34" charset="0"/>
                </a:rPr>
                <a:t>74,9</a:t>
              </a:r>
              <a:endParaRPr lang="ru-RU" sz="32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1603" y="-7460"/>
              <a:ext cx="916122" cy="864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6">
                      <a:lumMod val="50000"/>
                    </a:schemeClr>
                  </a:solidFill>
                  <a:latin typeface="Arial Narrow" pitchFamily="34" charset="0"/>
                </a:rPr>
                <a:t>33</a:t>
              </a:r>
              <a:endParaRPr lang="ru-RU" sz="4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5400000">
              <a:off x="1164771" y="1736493"/>
              <a:ext cx="2331722" cy="62508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C00000"/>
                  </a:solidFill>
                  <a:latin typeface="Arial Narrow" pitchFamily="34" charset="0"/>
                </a:rPr>
                <a:t>5</a:t>
              </a:r>
            </a:p>
            <a:p>
              <a:pPr algn="ctr"/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Arial Narrow" pitchFamily="34" charset="0"/>
                </a:rPr>
                <a:t>18</a:t>
              </a:r>
            </a:p>
            <a:p>
              <a:pPr algn="ctr"/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Arial Narrow" pitchFamily="34" charset="0"/>
                </a:rPr>
                <a:t>8</a:t>
              </a:r>
            </a:p>
            <a:p>
              <a:pPr algn="ctr"/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Arial Narrow" pitchFamily="34" charset="0"/>
                </a:rPr>
                <a:t>2</a:t>
              </a:r>
              <a:endParaRPr lang="ru-RU" sz="28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</p:grpSp>
      <p:pic>
        <p:nvPicPr>
          <p:cNvPr id="3074" name="Picture 2" descr="Skull and crossbones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44824"/>
            <a:ext cx="762000" cy="762000"/>
          </a:xfrm>
          <a:prstGeom prst="rect">
            <a:avLst/>
          </a:prstGeom>
          <a:noFill/>
        </p:spPr>
      </p:pic>
      <p:grpSp>
        <p:nvGrpSpPr>
          <p:cNvPr id="12" name="Группа 11"/>
          <p:cNvGrpSpPr/>
          <p:nvPr/>
        </p:nvGrpSpPr>
        <p:grpSpPr>
          <a:xfrm>
            <a:off x="139732" y="3906891"/>
            <a:ext cx="2232248" cy="2834830"/>
            <a:chOff x="139732" y="3906891"/>
            <a:chExt cx="2232248" cy="283483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86" r="6680"/>
            <a:stretch/>
          </p:blipFill>
          <p:spPr>
            <a:xfrm>
              <a:off x="139732" y="3937151"/>
              <a:ext cx="2232248" cy="280457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399661" y="3906891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607837" y="4276223"/>
            <a:ext cx="3207696" cy="2553975"/>
            <a:chOff x="2607837" y="4276223"/>
            <a:chExt cx="3207696" cy="2553975"/>
          </a:xfrm>
        </p:grpSpPr>
        <p:sp>
          <p:nvSpPr>
            <p:cNvPr id="13" name="TextBox 12"/>
            <p:cNvSpPr txBox="1"/>
            <p:nvPr/>
          </p:nvSpPr>
          <p:spPr>
            <a:xfrm>
              <a:off x="2607837" y="6460866"/>
              <a:ext cx="3096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chemeClr val="tx2">
                      <a:lumMod val="75000"/>
                    </a:schemeClr>
                  </a:solidFill>
                </a:rPr>
                <a:t>Арсенопирит</a:t>
              </a: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   </a:t>
              </a:r>
              <a:r>
                <a:rPr lang="ru-RU" b="1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tx2">
                      <a:lumMod val="75000"/>
                    </a:schemeClr>
                  </a:solidFill>
                </a:rPr>
                <a:t>FeAsS</a:t>
              </a:r>
              <a:endParaRPr lang="ru-RU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00" t="25194" r="15350" b="13381"/>
            <a:stretch/>
          </p:blipFill>
          <p:spPr>
            <a:xfrm>
              <a:off x="2640615" y="4276223"/>
              <a:ext cx="3174918" cy="2238510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704181" y="3799194"/>
            <a:ext cx="3332316" cy="2942527"/>
            <a:chOff x="5704181" y="3799194"/>
            <a:chExt cx="3332316" cy="2942527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6607" y="3856189"/>
              <a:ext cx="3089890" cy="2885532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704181" y="3799194"/>
              <a:ext cx="3096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chemeClr val="tx2">
                      <a:lumMod val="75000"/>
                    </a:schemeClr>
                  </a:solidFill>
                </a:rPr>
                <a:t>Аурипигмент</a:t>
              </a: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   </a:t>
              </a:r>
              <a:r>
                <a:rPr lang="ru-RU" b="1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As</a:t>
              </a:r>
              <a:r>
                <a:rPr lang="ru-RU" b="1" baseline="-25000" dirty="0" smtClean="0">
                  <a:solidFill>
                    <a:schemeClr val="tx2">
                      <a:lumMod val="75000"/>
                    </a:schemeClr>
                  </a:solidFill>
                </a:rPr>
                <a:t>2</a:t>
              </a: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S</a:t>
              </a:r>
              <a:r>
                <a:rPr lang="ru-RU" b="1" baseline="-25000" dirty="0">
                  <a:solidFill>
                    <a:schemeClr val="tx2">
                      <a:lumMod val="75000"/>
                    </a:schemeClr>
                  </a:solidFill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0"/>
            <a:ext cx="4186808" cy="922114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000" b="1" dirty="0" smtClean="0">
                <a:ln w="11430"/>
                <a:solidFill>
                  <a:schemeClr val="tx2">
                    <a:lumMod val="75000"/>
                  </a:schemeClr>
                </a:solidFill>
              </a:rPr>
              <a:t>Сурьма</a:t>
            </a:r>
            <a:endParaRPr lang="ru-RU" sz="4000" b="1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5776" y="836713"/>
            <a:ext cx="6192688" cy="2376264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Природная сурьма является смесью двух изотопов: </a:t>
            </a:r>
            <a:r>
              <a:rPr lang="ru-RU" sz="24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121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Sb (57,36 %) и </a:t>
            </a:r>
            <a:r>
              <a:rPr lang="ru-RU" sz="24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123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Sb (42,64 %)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algn="just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Напоминая внешним видом металл, кристаллическая сурьма обладает большей хрупкостью и меньшей тепло- и электропроводностью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07504" y="0"/>
            <a:ext cx="2016224" cy="2698639"/>
            <a:chOff x="142844" y="-7460"/>
            <a:chExt cx="2500330" cy="329757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42844" y="142852"/>
              <a:ext cx="2500330" cy="307183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2844" y="311036"/>
              <a:ext cx="1607355" cy="1353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err="1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Sb</a:t>
              </a:r>
              <a:endParaRPr lang="ru-RU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2142" y="1454898"/>
              <a:ext cx="1428760" cy="714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Arial Narrow" pitchFamily="34" charset="0"/>
                </a:rPr>
                <a:t>121,7</a:t>
              </a:r>
              <a:endParaRPr lang="ru-RU" sz="32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1603" y="-7460"/>
              <a:ext cx="916122" cy="86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6">
                      <a:lumMod val="50000"/>
                    </a:schemeClr>
                  </a:solidFill>
                  <a:latin typeface="Arial Narrow" pitchFamily="34" charset="0"/>
                </a:rPr>
                <a:t>51</a:t>
              </a:r>
              <a:endParaRPr lang="ru-RU" sz="4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5400000">
              <a:off x="1089555" y="1736493"/>
              <a:ext cx="2482155" cy="62508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C00000"/>
                  </a:solidFill>
                  <a:latin typeface="Arial Narrow" pitchFamily="34" charset="0"/>
                </a:rPr>
                <a:t>5</a:t>
              </a:r>
            </a:p>
            <a:p>
              <a:pPr algn="ctr"/>
              <a:r>
                <a:rPr lang="en-US" sz="2400" b="1" dirty="0" smtClean="0">
                  <a:solidFill>
                    <a:schemeClr val="accent6">
                      <a:lumMod val="50000"/>
                    </a:schemeClr>
                  </a:solidFill>
                  <a:latin typeface="Arial Narrow" pitchFamily="34" charset="0"/>
                </a:rPr>
                <a:t>1818</a:t>
              </a:r>
            </a:p>
            <a:p>
              <a:pPr algn="ctr"/>
              <a:r>
                <a:rPr lang="en-US" sz="2400" b="1" dirty="0" smtClean="0">
                  <a:solidFill>
                    <a:schemeClr val="accent6">
                      <a:lumMod val="50000"/>
                    </a:schemeClr>
                  </a:solidFill>
                  <a:latin typeface="Arial Narrow" pitchFamily="34" charset="0"/>
                </a:rPr>
                <a:t>8</a:t>
              </a:r>
            </a:p>
            <a:p>
              <a:pPr algn="ctr"/>
              <a:r>
                <a:rPr lang="en-US" sz="2400" b="1" dirty="0" smtClean="0">
                  <a:solidFill>
                    <a:schemeClr val="accent6">
                      <a:lumMod val="50000"/>
                    </a:schemeClr>
                  </a:solidFill>
                  <a:latin typeface="Arial Narrow" pitchFamily="34" charset="0"/>
                </a:rPr>
                <a:t>2</a:t>
              </a:r>
              <a:endParaRPr lang="ru-RU" sz="24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</p:grpSp>
      <p:pic>
        <p:nvPicPr>
          <p:cNvPr id="2050" name="Picture 2" descr="Файл:Antimony-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0204" b="8163"/>
          <a:stretch>
            <a:fillRect/>
          </a:stretch>
        </p:blipFill>
        <p:spPr bwMode="auto">
          <a:xfrm>
            <a:off x="5292080" y="3501008"/>
            <a:ext cx="3528391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Skull and crossbones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844824"/>
            <a:ext cx="762000" cy="73342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07504" y="5229200"/>
            <a:ext cx="5112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 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Применяется в полупроводниковой 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   промышленности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356992"/>
            <a:ext cx="50040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 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Является компонентом свинцовых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              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     </a:t>
            </a:r>
          </a:p>
          <a:p>
            <a:pPr algn="just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    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сплавов, увеличивающим их 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algn="just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    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твёрдость и механическую 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algn="just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    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прочность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484</Words>
  <Application>Microsoft Office PowerPoint</Application>
  <PresentationFormat>Экран (4:3)</PresentationFormat>
  <Paragraphs>236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Элементы   V   группы  главной   подгруппы</vt:lpstr>
      <vt:lpstr>Общая     характеристика</vt:lpstr>
      <vt:lpstr>Строение    атомов</vt:lpstr>
      <vt:lpstr>Физические свойства</vt:lpstr>
      <vt:lpstr>Характер   соединений</vt:lpstr>
      <vt:lpstr>Азот</vt:lpstr>
      <vt:lpstr>Фосфор</vt:lpstr>
      <vt:lpstr>Мышьяк</vt:lpstr>
      <vt:lpstr>Сурьма</vt:lpstr>
      <vt:lpstr>Висмут</vt:lpstr>
      <vt:lpstr>Заключение.</vt:lpstr>
      <vt:lpstr>Интернет - 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Элементы V группы главной подгруппы</dc:title>
  <dc:creator>degtyareva</dc:creator>
  <cp:lastModifiedBy>User</cp:lastModifiedBy>
  <cp:revision>85</cp:revision>
  <dcterms:modified xsi:type="dcterms:W3CDTF">2016-03-12T18:17:17Z</dcterms:modified>
</cp:coreProperties>
</file>