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70" r:id="rId9"/>
    <p:sldId id="272" r:id="rId10"/>
    <p:sldId id="271" r:id="rId11"/>
    <p:sldId id="262" r:id="rId12"/>
    <p:sldId id="273" r:id="rId13"/>
    <p:sldId id="277" r:id="rId14"/>
    <p:sldId id="263" r:id="rId15"/>
    <p:sldId id="265" r:id="rId16"/>
    <p:sldId id="275" r:id="rId17"/>
    <p:sldId id="278" r:id="rId18"/>
    <p:sldId id="266" r:id="rId19"/>
    <p:sldId id="279" r:id="rId20"/>
    <p:sldId id="281" r:id="rId21"/>
    <p:sldId id="269" r:id="rId22"/>
    <p:sldId id="282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50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71" autoAdjust="0"/>
  </p:normalViewPr>
  <p:slideViewPr>
    <p:cSldViewPr>
      <p:cViewPr varScale="1">
        <p:scale>
          <a:sx n="57" d="100"/>
          <a:sy n="57" d="100"/>
        </p:scale>
        <p:origin x="-4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8" y="13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044" y="103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CDF27-B266-4E81-916C-E0C257FB6EA2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6AB5C-782D-4961-A85F-8CD4555C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6AB5C-782D-4961-A85F-8CD4555C87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6AB5C-782D-4961-A85F-8CD4555C874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6AB5C-782D-4961-A85F-8CD4555C874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6AB5C-782D-4961-A85F-8CD4555C874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6AB5C-782D-4961-A85F-8CD4555C874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666112" cy="1222375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&lt;       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у&gt;               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≤             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≥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«Лицей №7»</a:t>
            </a:r>
            <a:b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 Тихвин</a:t>
            </a:r>
            <a:b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Макарова О. А.</a:t>
            </a: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folHlink"/>
                </a:solidFill>
              </a:rPr>
              <a:t/>
            </a:r>
            <a:br>
              <a:rPr lang="ru-RU" i="1" dirty="0" smtClean="0">
                <a:solidFill>
                  <a:schemeClr val="folHlink"/>
                </a:solidFill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458200" cy="200026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линейных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неравенств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ea typeface="Adobe Fan Heiti Std B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-4х + 4 ≥2х-3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-4х-2х≥-3+4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Сапоставьте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неравенства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 числовыми 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помежутками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191000" cy="4724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4800" dirty="0" smtClean="0"/>
              <a:t>    </a:t>
            </a:r>
            <a:r>
              <a:rPr lang="ru-RU" sz="4800" dirty="0" smtClean="0">
                <a:solidFill>
                  <a:schemeClr val="tx1"/>
                </a:solidFill>
              </a:rPr>
              <a:t>1)</a:t>
            </a:r>
            <a:r>
              <a:rPr lang="ru-RU" sz="4800" dirty="0" err="1" smtClean="0">
                <a:solidFill>
                  <a:schemeClr val="tx1"/>
                </a:solidFill>
              </a:rPr>
              <a:t>х</a:t>
            </a:r>
            <a:r>
              <a:rPr lang="ru-RU" sz="4800" dirty="0" smtClean="0">
                <a:solidFill>
                  <a:schemeClr val="tx1"/>
                </a:solidFill>
              </a:rPr>
              <a:t>&lt;3,6</a:t>
            </a:r>
          </a:p>
          <a:p>
            <a:pPr marL="514350" indent="-51435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   2)х≤3,6</a:t>
            </a:r>
          </a:p>
          <a:p>
            <a:pPr marL="514350" indent="-51435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    3)</a:t>
            </a:r>
            <a:r>
              <a:rPr lang="ru-RU" sz="4800" dirty="0" err="1" smtClean="0">
                <a:solidFill>
                  <a:schemeClr val="tx1"/>
                </a:solidFill>
              </a:rPr>
              <a:t>х</a:t>
            </a:r>
            <a:r>
              <a:rPr lang="ru-RU" sz="4800" dirty="0" smtClean="0">
                <a:solidFill>
                  <a:schemeClr val="tx1"/>
                </a:solidFill>
              </a:rPr>
              <a:t>&gt;3,6</a:t>
            </a:r>
          </a:p>
          <a:p>
            <a:pPr marL="514350" indent="-51435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    4)Х≥3,6</a:t>
            </a:r>
          </a:p>
          <a:p>
            <a:pPr marL="514350" indent="-514350">
              <a:buNone/>
            </a:pP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А)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Б)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В)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Г)</a:t>
            </a:r>
            <a:endParaRPr lang="ru-RU" sz="54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500694" y="2071678"/>
            <a:ext cx="3357586" cy="1588"/>
          </a:xfrm>
          <a:prstGeom prst="straightConnector1">
            <a:avLst/>
          </a:prstGeom>
          <a:ln w="47625" cmpd="thinThick">
            <a:solidFill>
              <a:schemeClr val="tx1">
                <a:lumMod val="95000"/>
                <a:lumOff val="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429256" y="3000372"/>
            <a:ext cx="3357586" cy="1588"/>
          </a:xfrm>
          <a:prstGeom prst="straightConnector1">
            <a:avLst/>
          </a:prstGeom>
          <a:ln w="38100" cmpd="thinThick">
            <a:solidFill>
              <a:schemeClr val="tx1">
                <a:lumMod val="95000"/>
                <a:lumOff val="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57818" y="3929066"/>
            <a:ext cx="3357586" cy="1588"/>
          </a:xfrm>
          <a:prstGeom prst="straightConnector1">
            <a:avLst/>
          </a:prstGeom>
          <a:ln w="38100" cmpd="thinThick">
            <a:solidFill>
              <a:schemeClr val="tx1">
                <a:lumMod val="95000"/>
                <a:lumOff val="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29256" y="5072074"/>
            <a:ext cx="3357586" cy="1588"/>
          </a:xfrm>
          <a:prstGeom prst="straightConnector1">
            <a:avLst/>
          </a:prstGeom>
          <a:ln w="38100" cmpd="thinThick">
            <a:solidFill>
              <a:schemeClr val="tx1">
                <a:lumMod val="95000"/>
                <a:lumOff val="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6357950" y="2000240"/>
            <a:ext cx="214314" cy="21431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500826" y="492919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429388" y="378619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57950" y="2928934"/>
            <a:ext cx="214314" cy="214314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000760" y="207167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3,6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00760" y="3000372"/>
            <a:ext cx="1254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3,6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72198" y="3929066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3,6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500063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3,6</a:t>
            </a:r>
            <a:endParaRPr lang="ru-RU" sz="3200" b="1" dirty="0"/>
          </a:p>
        </p:txBody>
      </p:sp>
      <p:sp>
        <p:nvSpPr>
          <p:cNvPr id="20" name="Стрелка углом 19"/>
          <p:cNvSpPr/>
          <p:nvPr/>
        </p:nvSpPr>
        <p:spPr>
          <a:xfrm>
            <a:off x="6429388" y="1500174"/>
            <a:ext cx="2500330" cy="50006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углом 26"/>
          <p:cNvSpPr/>
          <p:nvPr/>
        </p:nvSpPr>
        <p:spPr>
          <a:xfrm>
            <a:off x="6573331" y="4458366"/>
            <a:ext cx="2500330" cy="50006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Дуга 23"/>
          <p:cNvSpPr/>
          <p:nvPr/>
        </p:nvSpPr>
        <p:spPr>
          <a:xfrm>
            <a:off x="3357554" y="2714620"/>
            <a:ext cx="3143272" cy="428628"/>
          </a:xfrm>
          <a:prstGeom prst="arc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3428992" y="3571876"/>
            <a:ext cx="3143272" cy="428628"/>
          </a:xfrm>
          <a:prstGeom prst="arc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714488"/>
            <a:ext cx="4562476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  </a:t>
            </a:r>
            <a:r>
              <a:rPr lang="ru-RU" sz="4400" dirty="0" smtClean="0">
                <a:solidFill>
                  <a:schemeClr val="tx1"/>
                </a:solidFill>
              </a:rPr>
              <a:t>Д)</a:t>
            </a:r>
          </a:p>
          <a:p>
            <a:pPr>
              <a:buNone/>
            </a:pPr>
            <a:endParaRPr lang="ru-RU" sz="4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  </a:t>
            </a:r>
            <a:r>
              <a:rPr lang="ru-RU" sz="4400" dirty="0" smtClean="0">
                <a:solidFill>
                  <a:schemeClr val="tx1"/>
                </a:solidFill>
              </a:rPr>
              <a:t>Е)</a:t>
            </a:r>
          </a:p>
          <a:p>
            <a:pPr>
              <a:buNone/>
            </a:pPr>
            <a:endParaRPr lang="ru-RU" sz="4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  </a:t>
            </a:r>
            <a:r>
              <a:rPr lang="ru-RU" sz="4400" dirty="0" smtClean="0">
                <a:solidFill>
                  <a:schemeClr val="tx1"/>
                </a:solidFill>
              </a:rPr>
              <a:t>Ж)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643050"/>
            <a:ext cx="4572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5) -2≤х≤5</a:t>
            </a:r>
          </a:p>
          <a:p>
            <a:pPr marL="514350" indent="-514350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6) -2&lt;х≤5</a:t>
            </a:r>
          </a:p>
          <a:p>
            <a:pPr marL="514350" indent="-514350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7) -2&lt;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&lt;5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072066" y="2143116"/>
            <a:ext cx="3643338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143504" y="5500702"/>
            <a:ext cx="371477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072066" y="3429000"/>
            <a:ext cx="371477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5643570" y="2000240"/>
            <a:ext cx="285752" cy="285752"/>
          </a:xfrm>
          <a:prstGeom prst="ellipse">
            <a:avLst/>
          </a:prstGeom>
          <a:solidFill>
            <a:schemeClr val="bg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429520" y="2000240"/>
            <a:ext cx="285752" cy="285752"/>
          </a:xfrm>
          <a:prstGeom prst="ellipse">
            <a:avLst/>
          </a:prstGeom>
          <a:solidFill>
            <a:schemeClr val="bg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72" y="5357826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857884" y="5357826"/>
            <a:ext cx="285752" cy="285752"/>
          </a:xfrm>
          <a:prstGeom prst="ellipse">
            <a:avLst/>
          </a:prstGeom>
          <a:solidFill>
            <a:schemeClr val="bg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572396" y="3286124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715008" y="3286124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643570" y="23574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429256" y="342900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-2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29256" y="2143116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-2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2132" y="5500702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-2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86644" y="214311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8082" y="342900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00958" y="550070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6" name="Арка 35"/>
          <p:cNvSpPr/>
          <p:nvPr/>
        </p:nvSpPr>
        <p:spPr>
          <a:xfrm>
            <a:off x="5786446" y="1785926"/>
            <a:ext cx="178595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Арка 36"/>
          <p:cNvSpPr/>
          <p:nvPr/>
        </p:nvSpPr>
        <p:spPr>
          <a:xfrm>
            <a:off x="5857884" y="3071810"/>
            <a:ext cx="178595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6000760" y="5143512"/>
            <a:ext cx="178595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09391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1214415" y="1554162"/>
          <a:ext cx="714380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4434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12464" marR="1124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12464" marR="1124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12464" marR="1124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12464" marR="1124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12464" marR="1124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12464" marR="1124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12464" marR="1124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69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 marL="112464" marR="1124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в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 marL="112464" marR="1124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 marL="112464" marR="1124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г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 marL="112464" marR="1124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 marL="112464" marR="1124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ж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 marL="112464" marR="1124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>
                          <a:solidFill>
                            <a:srgbClr val="002060"/>
                          </a:solidFill>
                        </a:rPr>
                        <a:t>д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 marL="112464" marR="1124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 неравенство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endParaRPr lang="ru-RU" sz="6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а)12х-1≥ 8+10х</a:t>
            </a:r>
          </a:p>
          <a:p>
            <a:pPr>
              <a:buNone/>
            </a:pP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4    </a:t>
            </a:r>
          </a:p>
          <a:p>
            <a:pPr>
              <a:buNone/>
            </a:pP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       </a:t>
            </a:r>
          </a:p>
          <a:p>
            <a:pPr>
              <a:buNone/>
            </a:pP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3,5</a:t>
            </a:r>
          </a:p>
          <a:p>
            <a:pPr>
              <a:buNone/>
            </a:pPr>
            <a:endParaRPr lang="ru-RU" sz="5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определите , какое из чисел является  его решение м </a:t>
            </a:r>
            <a:endParaRPr lang="ru-RU" sz="64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4438650" y="1214422"/>
            <a:ext cx="470535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вариант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-15х+3≥-2-13х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-1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3,5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2928934"/>
          <a:ext cx="1197434" cy="785818"/>
        </p:xfrm>
        <a:graphic>
          <a:graphicData uri="http://schemas.openxmlformats.org/presentationml/2006/ole">
            <p:oleObj spid="_x0000_s3075" name="Формула" r:id="rId4" imgW="30456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929190" y="3286124"/>
          <a:ext cx="1047757" cy="785818"/>
        </p:xfrm>
        <a:graphic>
          <a:graphicData uri="http://schemas.openxmlformats.org/presentationml/2006/ole">
            <p:oleObj spid="_x0000_s3076" name="Формула" r:id="rId5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589240"/>
            <a:ext cx="8610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Проверка: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вариант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51520" y="1412776"/>
            <a:ext cx="4290556" cy="48794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а)</a:t>
            </a:r>
            <a:r>
              <a:rPr lang="ru-RU" sz="4000" b="1" dirty="0" smtClean="0">
                <a:solidFill>
                  <a:schemeClr val="tx1"/>
                </a:solidFill>
              </a:rPr>
              <a:t>12х-10х  ≥ 8+1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               2х ≥9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                 Х ≥4,5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4,5;+</a:t>
            </a:r>
            <a:r>
              <a:rPr lang="ru-RU" sz="6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3450B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endParaRPr lang="ru-RU" sz="4800" b="1" dirty="0" smtClean="0">
              <a:solidFill>
                <a:srgbClr val="03450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357298"/>
            <a:ext cx="4288536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sz="3600" b="1" dirty="0" smtClean="0">
                <a:solidFill>
                  <a:schemeClr val="tx1"/>
                </a:solidFill>
                <a:cs typeface="Times New Roman" pitchFamily="18" charset="0"/>
              </a:rPr>
              <a:t>-15х+13х ≥ -2-3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cs typeface="Times New Roman" pitchFamily="18" charset="0"/>
              </a:rPr>
              <a:t>             -2х  ≥-5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cs typeface="Times New Roman" pitchFamily="18" charset="0"/>
              </a:rPr>
              <a:t>              Х≤2,5</a:t>
            </a:r>
          </a:p>
          <a:p>
            <a:pPr>
              <a:buNone/>
            </a:pPr>
            <a:endParaRPr lang="ru-RU" sz="3600" b="1" dirty="0" smtClean="0"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2,5;]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300" b="1" dirty="0" smtClean="0">
                <a:solidFill>
                  <a:srgbClr val="03450B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4800" b="1" dirty="0" smtClean="0">
                <a:solidFill>
                  <a:srgbClr val="03450B"/>
                </a:solidFill>
                <a:latin typeface="Times New Roman" pitchFamily="18" charset="0"/>
                <a:cs typeface="Times New Roman" pitchFamily="18" charset="0"/>
              </a:rPr>
              <a:t>   -1</a:t>
            </a:r>
            <a:endParaRPr lang="ru-RU" sz="4800" b="1" dirty="0" smtClean="0">
              <a:solidFill>
                <a:srgbClr val="03450B"/>
              </a:solidFill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71472" y="4071942"/>
            <a:ext cx="35719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785918" y="3929066"/>
            <a:ext cx="28575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00166" y="407194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4,5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углом 10"/>
          <p:cNvSpPr/>
          <p:nvPr/>
        </p:nvSpPr>
        <p:spPr>
          <a:xfrm>
            <a:off x="1857356" y="3500438"/>
            <a:ext cx="2286016" cy="4286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57752" y="4214818"/>
            <a:ext cx="35719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643702" y="4071942"/>
            <a:ext cx="357190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286512" y="421481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2,5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3559999" y="3558908"/>
            <a:ext cx="3214710" cy="1000132"/>
          </a:xfrm>
          <a:prstGeom prst="arc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857356" y="5214950"/>
          <a:ext cx="1071570" cy="803678"/>
        </p:xfrm>
        <a:graphic>
          <a:graphicData uri="http://schemas.openxmlformats.org/presentationml/2006/ole">
            <p:oleObj spid="_x0000_s25601" name="Формула" r:id="rId4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 неравенство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1вариант                                   2  вариант    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б)3(х+4)&gt;2(х+5)-(3-х)     б)2(х-3)&lt;3(х-1)-(х+5)</a:t>
            </a:r>
          </a:p>
          <a:p>
            <a:pPr>
              <a:buNone/>
            </a:pP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sz="5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Найдите </a:t>
            </a:r>
            <a:r>
              <a:rPr lang="ru-RU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5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целых </a:t>
            </a:r>
            <a:r>
              <a:rPr lang="ru-RU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решений      неравенства,  </a:t>
            </a:r>
            <a:r>
              <a:rPr lang="ru-RU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принадлежащих </a:t>
            </a:r>
            <a:r>
              <a:rPr lang="ru-RU" sz="5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промежутку    </a:t>
            </a:r>
            <a:endParaRPr lang="ru-RU" sz="5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857620" y="5214950"/>
          <a:ext cx="1413444" cy="750892"/>
        </p:xfrm>
        <a:graphic>
          <a:graphicData uri="http://schemas.openxmlformats.org/presentationml/2006/ole">
            <p:oleObj spid="_x0000_s31748" name="Формула" r:id="rId3" imgW="406080" imgH="21564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>
            <a:off x="3786976" y="2070884"/>
            <a:ext cx="1428760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429264"/>
            <a:ext cx="8610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3450B"/>
                </a:solidFill>
                <a:latin typeface="Times New Roman" pitchFamily="18" charset="0"/>
                <a:cs typeface="Times New Roman" pitchFamily="18" charset="0"/>
              </a:rPr>
              <a:t>6 чисел                       нет таких чисел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-2,-1,0,1,2,3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5874732" cy="6397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Проверка: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4113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3х+12 &gt;2х+10-3+х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3х-2х-х &gt; 10-3-12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0х &gt; -5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Х-любое число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  2х-6 &lt; 3х-3-х-5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2х-3х+х &lt; -3-5+6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0х &lt; -2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Решений нет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04310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каких 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выражение 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имеет  смысла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000364" y="1714488"/>
          <a:ext cx="2428892" cy="1771379"/>
        </p:xfrm>
        <a:graphic>
          <a:graphicData uri="http://schemas.openxmlformats.org/presentationml/2006/ole">
            <p:oleObj spid="_x0000_s4098" name="Формула" r:id="rId3" imgW="609480" imgH="4442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3786190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Решить неравенство</a:t>
            </a:r>
            <a:endParaRPr lang="ru-RU" sz="3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71670" y="4572008"/>
          <a:ext cx="5132256" cy="928694"/>
        </p:xfrm>
        <a:graphic>
          <a:graphicData uri="http://schemas.openxmlformats.org/presentationml/2006/ole">
            <p:oleObj spid="_x0000_s4099" name="Формула" r:id="rId4" imgW="1333440" imgH="2412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786578" y="1071546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2 балла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3857628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2 балла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670300" y="1000125"/>
          <a:ext cx="1544642" cy="1146175"/>
        </p:xfrm>
        <a:graphic>
          <a:graphicData uri="http://schemas.openxmlformats.org/presentationml/2006/ole">
            <p:oleObj spid="_x0000_s32770" name="Формула" r:id="rId3" imgW="52056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428992" y="2143116"/>
          <a:ext cx="2406650" cy="785812"/>
        </p:xfrm>
        <a:graphic>
          <a:graphicData uri="http://schemas.openxmlformats.org/presentationml/2006/ole">
            <p:oleObj spid="_x0000_s32772" name="Формула" r:id="rId4" imgW="62208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429124" y="3071810"/>
          <a:ext cx="1474787" cy="714375"/>
        </p:xfrm>
        <a:graphic>
          <a:graphicData uri="http://schemas.openxmlformats.org/presentationml/2006/ole">
            <p:oleObj spid="_x0000_s32773" name="Формула" r:id="rId5" imgW="419040" imgH="203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00562" y="3929066"/>
          <a:ext cx="1606550" cy="735012"/>
        </p:xfrm>
        <a:graphic>
          <a:graphicData uri="http://schemas.openxmlformats.org/presentationml/2006/ole">
            <p:oleObj spid="_x0000_s32774" name="Формула" r:id="rId6" imgW="444240" imgH="20304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1285852" y="5715016"/>
            <a:ext cx="3714776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643174" y="5572140"/>
            <a:ext cx="285752" cy="285752"/>
          </a:xfrm>
          <a:prstGeom prst="ellipse">
            <a:avLst/>
          </a:prstGeom>
          <a:solidFill>
            <a:srgbClr val="FF00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11760" y="594928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0,75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357813" y="5357813"/>
          <a:ext cx="2355850" cy="739775"/>
        </p:xfrm>
        <a:graphic>
          <a:graphicData uri="http://schemas.openxmlformats.org/presentationml/2006/ole">
            <p:oleObj spid="_x0000_s32775" name="Формула" r:id="rId7" imgW="647640" imgH="20304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214942" y="1142984"/>
            <a:ext cx="2428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cap="all" dirty="0" smtClean="0"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&lt;</a:t>
            </a:r>
            <a:r>
              <a:rPr lang="ru-RU" sz="3600" dirty="0" smtClean="0"/>
              <a:t>0</a:t>
            </a:r>
            <a:r>
              <a:rPr lang="ru-RU" sz="36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/>
            </a:r>
            <a:br>
              <a:rPr lang="ru-RU" sz="36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>
            <a:off x="-142908" y="5072074"/>
            <a:ext cx="2928958" cy="1000132"/>
          </a:xfrm>
          <a:prstGeom prst="arc">
            <a:avLst>
              <a:gd name="adj1" fmla="val 12705080"/>
              <a:gd name="adj2" fmla="val 0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572132" y="4643446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 при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х</a:t>
            </a:r>
            <a:r>
              <a:rPr lang="ru-RU" sz="4000" b="1" i="1" dirty="0" smtClean="0">
                <a:solidFill>
                  <a:srgbClr val="002060"/>
                </a:solidFill>
              </a:rPr>
              <a:t> &lt; 0</a:t>
            </a:r>
            <a:r>
              <a:rPr lang="en-US" sz="4000" b="1" i="1" dirty="0" smtClean="0">
                <a:solidFill>
                  <a:srgbClr val="002060"/>
                </a:solidFill>
              </a:rPr>
              <a:t>,75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 выражения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solidFill>
                  <a:schemeClr val="tx1"/>
                </a:solidFill>
              </a:rPr>
              <a:t>-2х+3       при </a:t>
            </a:r>
            <a:r>
              <a:rPr lang="ru-RU" sz="6000" dirty="0" err="1" smtClean="0">
                <a:solidFill>
                  <a:schemeClr val="tx1"/>
                </a:solidFill>
              </a:rPr>
              <a:t>х</a:t>
            </a:r>
            <a:r>
              <a:rPr lang="ru-RU" sz="6000" dirty="0" smtClean="0">
                <a:solidFill>
                  <a:schemeClr val="tx1"/>
                </a:solidFill>
              </a:rPr>
              <a:t>   равном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а)</a:t>
            </a:r>
            <a:r>
              <a:rPr lang="en-US" sz="4800" dirty="0" smtClean="0">
                <a:solidFill>
                  <a:schemeClr val="tx1"/>
                </a:solidFill>
              </a:rPr>
              <a:t>    </a:t>
            </a:r>
            <a:r>
              <a:rPr lang="ru-RU" sz="4800" dirty="0" smtClean="0">
                <a:solidFill>
                  <a:schemeClr val="tx1"/>
                </a:solidFill>
              </a:rPr>
              <a:t>      б)</a:t>
            </a:r>
            <a:r>
              <a:rPr lang="en-US" sz="4800" dirty="0" smtClean="0">
                <a:solidFill>
                  <a:schemeClr val="tx1"/>
                </a:solidFill>
              </a:rPr>
              <a:t>1</a:t>
            </a:r>
            <a:r>
              <a:rPr lang="ru-RU" sz="4800" dirty="0" smtClean="0">
                <a:solidFill>
                  <a:schemeClr val="tx1"/>
                </a:solidFill>
              </a:rPr>
              <a:t>,5        в)1        г)-1</a:t>
            </a:r>
            <a:endParaRPr lang="ru-RU" sz="4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62" y="3143248"/>
          <a:ext cx="500066" cy="939509"/>
        </p:xfrm>
        <a:graphic>
          <a:graphicData uri="http://schemas.openxmlformats.org/presentationml/2006/ole">
            <p:oleObj spid="_x0000_s24577" name="Формула" r:id="rId3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изготовлении бланков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фирма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берёт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60 рублей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бланк и ещё 115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заказ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Магазин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продаёт бланки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80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за бланк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Какое </a:t>
            </a:r>
            <a:r>
              <a:rPr lang="ru-RU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наименьшее число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бланков можно купить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выгоднее было сделать заказ 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фирме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купить в магазине?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2226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тест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Блок «А»  -  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3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Блоки   «А» и «В» </a:t>
            </a:r>
            <a:r>
              <a:rPr lang="ru-RU" sz="3600" b="1" dirty="0" smtClean="0">
                <a:solidFill>
                  <a:srgbClr val="03450B"/>
                </a:solidFill>
                <a:latin typeface="Times New Roman" pitchFamily="18" charset="0"/>
                <a:cs typeface="Times New Roman" pitchFamily="18" charset="0"/>
              </a:rPr>
              <a:t>-    оценка  4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Блоки «А» , «В» и «С»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  5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10632" y="2708920"/>
            <a:ext cx="623613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66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для работы на уроке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51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9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Решением     какого    неравенства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число 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solidFill>
                  <a:srgbClr val="FF0000"/>
                </a:solidFill>
              </a:rPr>
              <a:t>-2</a:t>
            </a:r>
            <a:endParaRPr lang="ru-RU" sz="49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А) -2х&lt;3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                Б)-2х+3≤0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                                    В ) 2х-3&lt;0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знак числа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/>
              <a:t>-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В)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1571612"/>
          <a:ext cx="1805795" cy="928694"/>
        </p:xfrm>
        <a:graphic>
          <a:graphicData uri="http://schemas.openxmlformats.org/presentationml/2006/ole">
            <p:oleObj spid="_x0000_s1027" name="Формула" r:id="rId3" imgW="44424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25513" y="2686485"/>
          <a:ext cx="714380" cy="803681"/>
        </p:xfrm>
        <a:graphic>
          <a:graphicData uri="http://schemas.openxmlformats.org/presentationml/2006/ole">
            <p:oleObj spid="_x0000_s1028" name="Формула" r:id="rId4" imgW="22860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62488" y="3857625"/>
          <a:ext cx="2100919" cy="928697"/>
        </p:xfrm>
        <a:graphic>
          <a:graphicData uri="http://schemas.openxmlformats.org/presentationml/2006/ole">
            <p:oleObj spid="_x0000_s1029" name="Формула" r:id="rId5" imgW="545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данных неравенств выберите номера тех, которые верны при всех значениях переменной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1)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2)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3)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4)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43608" y="1844824"/>
          <a:ext cx="2166953" cy="928694"/>
        </p:xfrm>
        <a:graphic>
          <a:graphicData uri="http://schemas.openxmlformats.org/presentationml/2006/ole">
            <p:oleObj spid="_x0000_s2050" name="Формула" r:id="rId4" imgW="53316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71736" y="3000372"/>
          <a:ext cx="2532080" cy="785818"/>
        </p:xfrm>
        <a:graphic>
          <a:graphicData uri="http://schemas.openxmlformats.org/presentationml/2006/ole">
            <p:oleObj spid="_x0000_s2051" name="Формула" r:id="rId5" imgW="73656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72000" y="4077072"/>
          <a:ext cx="2881334" cy="785818"/>
        </p:xfrm>
        <a:graphic>
          <a:graphicData uri="http://schemas.openxmlformats.org/presentationml/2006/ole">
            <p:oleObj spid="_x0000_s2052" name="Формула" r:id="rId6" imgW="83808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508104" y="5157192"/>
          <a:ext cx="2817833" cy="714380"/>
        </p:xfrm>
        <a:graphic>
          <a:graphicData uri="http://schemas.openxmlformats.org/presentationml/2006/ole">
            <p:oleObj spid="_x0000_s2053" name="Формула" r:id="rId7" imgW="90144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596336" y="980728"/>
          <a:ext cx="706442" cy="777086"/>
        </p:xfrm>
        <a:graphic>
          <a:graphicData uri="http://schemas.openxmlformats.org/presentationml/2006/ole">
            <p:oleObj spid="_x0000_s2054" name="Формула" r:id="rId8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Проверь      себя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                                                                       1б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                 1б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                                                  1б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                                                   1б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428736"/>
          <a:ext cx="621510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77"/>
                <a:gridCol w="1553777"/>
                <a:gridCol w="1553777"/>
                <a:gridCol w="1553777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2643182"/>
          <a:ext cx="121444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2060"/>
                          </a:solidFill>
                        </a:rPr>
                        <a:t>в</a:t>
                      </a:r>
                      <a:endParaRPr lang="ru-RU" sz="5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3" y="4000504"/>
          <a:ext cx="450059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2060"/>
                          </a:solidFill>
                        </a:rPr>
                        <a:t>&gt;</a:t>
                      </a:r>
                      <a:endParaRPr lang="ru-RU" sz="5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endParaRPr lang="ru-RU" sz="5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2060"/>
                          </a:solidFill>
                        </a:rPr>
                        <a:t>&lt;</a:t>
                      </a:r>
                      <a:endParaRPr lang="ru-RU" sz="5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3" y="5214950"/>
          <a:ext cx="457203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11"/>
                <a:gridCol w="1524011"/>
                <a:gridCol w="152401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72518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Верно ли выполнены преобразования при решении неравенств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свойства неравенств использовали   в данных решениях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7"/>
            <a:ext cx="8686800" cy="3571900"/>
          </a:xfrm>
        </p:spPr>
        <p:txBody>
          <a:bodyPr/>
          <a:lstStyle/>
          <a:p>
            <a:pPr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&gt;3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-0,5х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&lt;-6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3х-3,5≤0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3х-3,5+3,5≤0+3,5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1527</TotalTime>
  <Words>512</Words>
  <Application>Microsoft Office PowerPoint</Application>
  <PresentationFormat>Экран (4:3)</PresentationFormat>
  <Paragraphs>226</Paragraphs>
  <Slides>23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Трек</vt:lpstr>
      <vt:lpstr>Формула</vt:lpstr>
      <vt:lpstr>х&lt;            у&gt;                z≤              m≥    8 класс МОУ «Лицей №7» г Тихвин Макарова О. А.  </vt:lpstr>
      <vt:lpstr>Найдите значение выражения</vt:lpstr>
      <vt:lpstr>  Решением     какого    неравенства  является число    -2</vt:lpstr>
      <vt:lpstr> Определите знак числа</vt:lpstr>
      <vt:lpstr>Из данных неравенств выберите номера тех, которые верны при всех значениях переменной  </vt:lpstr>
      <vt:lpstr>             Проверь      себя</vt:lpstr>
      <vt:lpstr>    Верно ли выполнены преобразования при решении неравенств  Какие свойства неравенств использовали   в данных решениях</vt:lpstr>
      <vt:lpstr>Слайд 8</vt:lpstr>
      <vt:lpstr>Слайд 9</vt:lpstr>
      <vt:lpstr>Слайд 10</vt:lpstr>
      <vt:lpstr>  Сапоставьте неравенства  с  числовыми помежутками </vt:lpstr>
      <vt:lpstr>Слайд 12</vt:lpstr>
      <vt:lpstr>Проверка</vt:lpstr>
      <vt:lpstr> Решите неравенство</vt:lpstr>
      <vt:lpstr> Проверка:</vt:lpstr>
      <vt:lpstr>Решите неравенство</vt:lpstr>
      <vt:lpstr> 6 чисел                       нет таких чисел -2,-1,0,1,2,3                        </vt:lpstr>
      <vt:lpstr>При каких  х  выражение         не имеет  смысла  </vt:lpstr>
      <vt:lpstr>  Проверка  </vt:lpstr>
      <vt:lpstr>Задача</vt:lpstr>
      <vt:lpstr>Домашнее задание</vt:lpstr>
      <vt:lpstr>Слайд 22</vt:lpstr>
      <vt:lpstr>Таблица для работы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х&lt;            у &gt;                z≤              m ≥</dc:title>
  <dc:creator>Богдан Макаров</dc:creator>
  <cp:lastModifiedBy>Богдан Макаров</cp:lastModifiedBy>
  <cp:revision>93</cp:revision>
  <dcterms:created xsi:type="dcterms:W3CDTF">2015-03-31T18:28:51Z</dcterms:created>
  <dcterms:modified xsi:type="dcterms:W3CDTF">2016-02-15T19:41:55Z</dcterms:modified>
</cp:coreProperties>
</file>