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77" r:id="rId3"/>
    <p:sldId id="341" r:id="rId4"/>
    <p:sldId id="320" r:id="rId5"/>
    <p:sldId id="383" r:id="rId6"/>
    <p:sldId id="385" r:id="rId7"/>
    <p:sldId id="379" r:id="rId8"/>
    <p:sldId id="321" r:id="rId9"/>
    <p:sldId id="327" r:id="rId10"/>
    <p:sldId id="352" r:id="rId11"/>
    <p:sldId id="387" r:id="rId12"/>
    <p:sldId id="390" r:id="rId13"/>
    <p:sldId id="393" r:id="rId14"/>
    <p:sldId id="392" r:id="rId15"/>
    <p:sldId id="394" r:id="rId16"/>
    <p:sldId id="396" r:id="rId17"/>
    <p:sldId id="399" r:id="rId18"/>
    <p:sldId id="404" r:id="rId19"/>
    <p:sldId id="395" r:id="rId20"/>
    <p:sldId id="407" r:id="rId21"/>
    <p:sldId id="358" r:id="rId22"/>
    <p:sldId id="359" r:id="rId23"/>
    <p:sldId id="397" r:id="rId24"/>
    <p:sldId id="398" r:id="rId25"/>
    <p:sldId id="400" r:id="rId26"/>
    <p:sldId id="402" r:id="rId27"/>
    <p:sldId id="403" r:id="rId28"/>
    <p:sldId id="372" r:id="rId29"/>
    <p:sldId id="406" r:id="rId30"/>
    <p:sldId id="374" r:id="rId31"/>
    <p:sldId id="365" r:id="rId32"/>
    <p:sldId id="276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FC7F6C-3B07-437D-93D5-2FECDFDD8036}">
          <p14:sldIdLst>
            <p14:sldId id="280"/>
            <p14:sldId id="377"/>
            <p14:sldId id="341"/>
            <p14:sldId id="320"/>
            <p14:sldId id="383"/>
            <p14:sldId id="385"/>
            <p14:sldId id="379"/>
            <p14:sldId id="321"/>
            <p14:sldId id="327"/>
            <p14:sldId id="352"/>
            <p14:sldId id="387"/>
            <p14:sldId id="390"/>
            <p14:sldId id="393"/>
            <p14:sldId id="392"/>
            <p14:sldId id="394"/>
            <p14:sldId id="396"/>
            <p14:sldId id="399"/>
            <p14:sldId id="404"/>
            <p14:sldId id="395"/>
            <p14:sldId id="407"/>
          </p14:sldIdLst>
        </p14:section>
        <p14:section name="Раздел без заголовка" id="{E3B64D9E-4C97-4027-8607-0EA76B1C4C5F}">
          <p14:sldIdLst>
            <p14:sldId id="358"/>
            <p14:sldId id="359"/>
            <p14:sldId id="397"/>
            <p14:sldId id="398"/>
            <p14:sldId id="400"/>
            <p14:sldId id="402"/>
            <p14:sldId id="403"/>
            <p14:sldId id="372"/>
            <p14:sldId id="406"/>
            <p14:sldId id="374"/>
            <p14:sldId id="365"/>
            <p14:sldId id="27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113128-8288-4342-A586-2757C9EA13F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C6C47D-F529-4840-BC95-E5EBC7BE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84784"/>
            <a:ext cx="8110410" cy="2232248"/>
          </a:xfrm>
        </p:spPr>
        <p:txBody>
          <a:bodyPr>
            <a:noAutofit/>
          </a:bodyPr>
          <a:lstStyle/>
          <a:p>
            <a:r>
              <a:rPr lang="ru-RU" sz="88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Магнитное поле</a:t>
            </a:r>
            <a:endParaRPr lang="ru-RU" sz="8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088832" cy="136815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Гинкель</a:t>
            </a:r>
            <a:r>
              <a:rPr lang="ru-RU" dirty="0" smtClean="0"/>
              <a:t> Ирина Юрьевна, </a:t>
            </a:r>
          </a:p>
          <a:p>
            <a:pPr algn="r"/>
            <a:r>
              <a:rPr lang="ru-RU" dirty="0" smtClean="0"/>
              <a:t>учитель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291264" cy="1828800"/>
          </a:xfrm>
        </p:spPr>
        <p:txBody>
          <a:bodyPr/>
          <a:lstStyle/>
          <a:p>
            <a:pPr algn="ctr"/>
            <a:r>
              <a:rPr lang="ru-RU" altLang="ru-RU" sz="8000" dirty="0" smtClean="0">
                <a:solidFill>
                  <a:srgbClr val="FFFF00"/>
                </a:solidFill>
                <a:latin typeface="Monotype Corsiva" pitchFamily="64" charset="0"/>
              </a:rPr>
              <a:t>Аукцион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068960"/>
            <a:ext cx="8291264" cy="29523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4" charset="0"/>
                <a:ea typeface="+mj-ea"/>
                <a:cs typeface="+mj-cs"/>
              </a:rPr>
              <a:t>Какая информация  о лотах   вам   известна?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1</a:t>
            </a:r>
            <a:endParaRPr lang="ru-RU" dirty="0"/>
          </a:p>
        </p:txBody>
      </p:sp>
      <p:pic>
        <p:nvPicPr>
          <p:cNvPr id="4" name="Объект 3" descr="http://brightmags.com/wp-content/uploads/2015/04/magnet-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66" y="1600200"/>
            <a:ext cx="6722867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9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2</a:t>
            </a:r>
            <a:endParaRPr lang="ru-RU" dirty="0"/>
          </a:p>
        </p:txBody>
      </p:sp>
      <p:pic>
        <p:nvPicPr>
          <p:cNvPr id="4" name="Объект 3" descr="http://fs00.infourok.ru/images/doc/194/221369/img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8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</a:t>
            </a:r>
            <a:r>
              <a:rPr lang="ru-RU" sz="6600" dirty="0" smtClean="0">
                <a:solidFill>
                  <a:srgbClr val="FFFF00"/>
                </a:solidFill>
                <a:latin typeface="Monotype Corsiva" pitchFamily="64" charset="0"/>
              </a:rPr>
              <a:t>3</a:t>
            </a:r>
            <a:endParaRPr lang="ru-RU" dirty="0"/>
          </a:p>
        </p:txBody>
      </p:sp>
      <p:pic>
        <p:nvPicPr>
          <p:cNvPr id="4" name="Объект 3" descr="http://900igr.net/datai/fizika/Tablitsy-po-fizike/0015-021-Magnitnoe-pol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0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4</a:t>
            </a:r>
            <a:endParaRPr lang="ru-RU" dirty="0"/>
          </a:p>
        </p:txBody>
      </p:sp>
      <p:pic>
        <p:nvPicPr>
          <p:cNvPr id="4" name="Объект 3" descr="http://belclass.net/school/lesson4042/SiteAssets/SitePages/%D0%A3%D1%80%D0%BE%D0%BA/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4076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</a:t>
            </a:r>
            <a:r>
              <a:rPr lang="ru-RU" sz="6600" dirty="0" smtClean="0">
                <a:solidFill>
                  <a:srgbClr val="FFFF00"/>
                </a:solidFill>
                <a:latin typeface="Monotype Corsiva" pitchFamily="64" charset="0"/>
              </a:rPr>
              <a:t>5</a:t>
            </a:r>
            <a:endParaRPr lang="ru-RU" dirty="0"/>
          </a:p>
        </p:txBody>
      </p:sp>
      <p:pic>
        <p:nvPicPr>
          <p:cNvPr id="4" name="Объект 3" descr="https://www.ufoinsight.com/wp-content/uploads/2012/09/earth-magnetic-fiel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1682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7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</a:t>
            </a:r>
            <a:r>
              <a:rPr lang="ru-RU" sz="6600" dirty="0" smtClean="0">
                <a:solidFill>
                  <a:srgbClr val="FFFF00"/>
                </a:solidFill>
                <a:latin typeface="Monotype Corsiva" pitchFamily="64" charset="0"/>
              </a:rPr>
              <a:t>6</a:t>
            </a:r>
            <a:endParaRPr lang="ru-RU" dirty="0"/>
          </a:p>
        </p:txBody>
      </p:sp>
      <p:pic>
        <p:nvPicPr>
          <p:cNvPr id="4" name="Объект 3" descr="компас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5658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1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FFFF00"/>
                </a:solidFill>
                <a:latin typeface="Monotype Corsiva" pitchFamily="64" charset="0"/>
              </a:rPr>
              <a:t>Лот № </a:t>
            </a:r>
            <a:r>
              <a:rPr lang="ru-RU" sz="6600" dirty="0" smtClean="0">
                <a:solidFill>
                  <a:srgbClr val="FFFF00"/>
                </a:solidFill>
                <a:latin typeface="Monotype Corsiva" pitchFamily="64" charset="0"/>
              </a:rPr>
              <a:t>7</a:t>
            </a:r>
            <a:endParaRPr lang="ru-RU" dirty="0"/>
          </a:p>
        </p:txBody>
      </p:sp>
      <p:pic>
        <p:nvPicPr>
          <p:cNvPr id="4" name="Объект 3" descr="C:\Users\Ирина\Desktop\Открытый урок 2\SAM_38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Историческая справка</a:t>
            </a:r>
            <a:endParaRPr lang="ru-RU" dirty="0"/>
          </a:p>
        </p:txBody>
      </p:sp>
      <p:pic>
        <p:nvPicPr>
          <p:cNvPr id="4" name="Объект 3" descr="http://3.bp.blogspot.com/-SF3mrSUpD28/UlRtuFTYyjI/AAAAAAAAAOI/81p84GI9vGE/s1600/%C3%98rste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56792"/>
            <a:ext cx="2376263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latik.ru/flax/729/728750/728750_html_m4cc2a27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88" y="2204864"/>
            <a:ext cx="244827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okorenie-elektrichestva.ru/wp-content/uploads/2010-11-01/deyatelnost-svoyu-v-akademii-nauk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52028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296144"/>
          </a:xfrm>
        </p:spPr>
        <p:txBody>
          <a:bodyPr>
            <a:normAutofit/>
          </a:bodyPr>
          <a:lstStyle/>
          <a:p>
            <a:r>
              <a:rPr lang="ru-RU" sz="6600" b="0" cap="none" dirty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Отгадайте загадку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2420888"/>
            <a:ext cx="9396536" cy="4320480"/>
          </a:xfrm>
        </p:spPr>
        <p:txBody>
          <a:bodyPr>
            <a:normAutofit/>
          </a:bodyPr>
          <a:lstStyle/>
          <a:p>
            <a: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Этот жадный предмет</a:t>
            </a:r>
            <a:b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Все железо хватает.</a:t>
            </a:r>
            <a:b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Для него нормы нет,</a:t>
            </a:r>
            <a:b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6000" dirty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Прилипанием страдает.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Autofit/>
          </a:bodyPr>
          <a:lstStyle/>
          <a:p>
            <a:pPr lvl="0" algn="l" defTabSz="449263" fontAlgn="base">
              <a:spcBef>
                <a:spcPts val="1100"/>
              </a:spcBef>
              <a:spcAft>
                <a:spcPct val="0"/>
              </a:spcAft>
            </a:pPr>
            <a:r>
              <a:rPr lang="ru-RU" altLang="ru-RU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/>
            </a:r>
            <a:br>
              <a:rPr lang="ru-RU" altLang="ru-RU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r>
              <a:rPr lang="ru-RU" altLang="ru-RU" sz="72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/>
            </a:r>
            <a:br>
              <a:rPr lang="ru-RU" altLang="ru-RU" sz="72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r>
              <a:rPr lang="ru-RU" altLang="ru-RU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Знать </a:t>
            </a:r>
            <a:r>
              <a:rPr lang="ru-RU" altLang="ru-RU" sz="72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физику – значит уметь </a:t>
            </a:r>
            <a:r>
              <a:rPr lang="ru-RU" altLang="ru-RU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решать задачи.</a:t>
            </a:r>
            <a:r>
              <a:rPr lang="ru-RU" sz="720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7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  <a:t>   </a:t>
            </a:r>
            <a:r>
              <a:rPr lang="ru-RU" sz="5400" i="1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Энрико</a:t>
            </a:r>
            <a:r>
              <a:rPr lang="ru-RU" sz="54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ru-RU" sz="540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Ферми</a:t>
            </a:r>
            <a:r>
              <a:rPr lang="ru-RU" sz="7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7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sz="720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720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altLang="ru-RU" sz="6000" dirty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6" charset="0"/>
                <a:ea typeface="SimSun" charset="-122"/>
                <a:cs typeface="+mn-cs"/>
              </a:rPr>
              <a:t/>
            </a:r>
            <a:br>
              <a:rPr lang="ru-RU" altLang="ru-RU" sz="6000" dirty="0">
                <a:ln>
                  <a:noFill/>
                </a:ln>
                <a:solidFill>
                  <a:srgbClr val="FF0000"/>
                </a:solidFill>
                <a:effectLst/>
                <a:latin typeface="Century Schoolbook" pitchFamily="16" charset="0"/>
                <a:ea typeface="SimSun" charset="-122"/>
                <a:cs typeface="+mn-cs"/>
              </a:rPr>
            </a:br>
            <a:endParaRPr lang="ru-RU" sz="6000" dirty="0"/>
          </a:p>
        </p:txBody>
      </p:sp>
      <p:pic>
        <p:nvPicPr>
          <p:cNvPr id="4" name="Объект 3" descr="C:\Users\Ирина\Desktop\Открытый урок 2\SAM_38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39633" cy="251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8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Сообщения  на тему: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dirty="0" smtClean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«</a:t>
            </a:r>
            <a:r>
              <a:rPr lang="ru-RU" sz="6000" dirty="0" smtClean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Магнитные бури»</a:t>
            </a:r>
          </a:p>
          <a:p>
            <a:r>
              <a:rPr lang="ru-RU" sz="6000" dirty="0" smtClean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«</a:t>
            </a:r>
            <a:r>
              <a:rPr lang="ru-RU" sz="6000" dirty="0" err="1" smtClean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Магнитотерапия</a:t>
            </a:r>
            <a:r>
              <a:rPr lang="ru-RU" sz="6000" dirty="0" smtClean="0">
                <a:ln w="6350">
                  <a:noFill/>
                </a:ln>
                <a:solidFill>
                  <a:srgbClr val="FFFF00"/>
                </a:solidFill>
                <a:latin typeface="Monotype Corsiva" panose="03010101010201010101" pitchFamily="66" charset="0"/>
                <a:ea typeface="+mj-ea"/>
                <a:cs typeface="+mj-cs"/>
              </a:rPr>
              <a:t>»</a:t>
            </a:r>
            <a:endParaRPr lang="ru-RU" sz="6000" dirty="0"/>
          </a:p>
        </p:txBody>
      </p:sp>
      <p:pic>
        <p:nvPicPr>
          <p:cNvPr id="4" name="Рисунок 3" descr="http://cdn.inquisitr.com/wp-content/uploads/2014/03/nasa_solarflare-665x3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808312" cy="187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tv.by/sites/default/files/field2/magnitnaya_bur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94212"/>
            <a:ext cx="2598588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Desktop\SAM_38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933575" cy="188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рина\Desktop\SAM_38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84" y="4067088"/>
            <a:ext cx="2581275" cy="188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sz="88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Люблю решать задачи !</a:t>
            </a:r>
            <a:r>
              <a:rPr lang="ru-RU" sz="88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/>
            </a:r>
            <a:br>
              <a:rPr lang="ru-RU" sz="88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297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7787208" cy="1019200"/>
          </a:xfrm>
        </p:spPr>
        <p:txBody>
          <a:bodyPr/>
          <a:lstStyle/>
          <a:p>
            <a:pPr algn="ctr"/>
            <a:r>
              <a:rPr lang="ru-RU" sz="59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Задача № 1 </a:t>
            </a:r>
            <a:r>
              <a:rPr lang="ru-RU" sz="59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/>
            </a:r>
            <a:br>
              <a:rPr lang="ru-RU" sz="59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208912" cy="52565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  <a:cs typeface="+mj-cs"/>
              </a:rPr>
              <a:t>Что произойдёт с магнитной стрелкой, если цепь замкнуть?</a:t>
            </a:r>
            <a:endParaRPr lang="ru-RU" sz="5400" dirty="0"/>
          </a:p>
        </p:txBody>
      </p:sp>
      <p:pic>
        <p:nvPicPr>
          <p:cNvPr id="4" name="Рисунок 3" descr="http://www.ilyukhin.ru/images/articles/lessons/8_53_2_opit_ersted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511256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6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684568" cy="947192"/>
          </a:xfrm>
        </p:spPr>
        <p:txBody>
          <a:bodyPr/>
          <a:lstStyle/>
          <a:p>
            <a:pPr algn="ctr"/>
            <a:r>
              <a:rPr lang="ru-RU" sz="60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Задача № </a:t>
            </a: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2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8928992" cy="42484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</a:rPr>
              <a:t>Почему корпус компаса делают из меди , алюминия, пластмассы и других материалов, но не из железа?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211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802434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Задача № </a:t>
            </a: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3</a:t>
            </a:r>
            <a:b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r>
              <a:rPr lang="ru-RU" sz="73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Определите направление индукционного тока.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/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endParaRPr lang="ru-RU" sz="6600" dirty="0"/>
          </a:p>
        </p:txBody>
      </p:sp>
      <p:pic>
        <p:nvPicPr>
          <p:cNvPr id="4" name="Объект 3" descr="http://festival.1september.ru/articles/213277/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666667" cy="270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5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6466730"/>
          </a:xfrm>
        </p:spPr>
        <p:txBody>
          <a:bodyPr>
            <a:normAutofit fontScale="90000"/>
          </a:bodyPr>
          <a:lstStyle/>
          <a:p>
            <a:pPr marL="73152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Задача № 4. </a:t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</a:b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Определите модуль </a:t>
            </a:r>
            <a:r>
              <a:rPr lang="ru-RU" sz="66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магнитной 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индукции, если </a:t>
            </a:r>
            <a:r>
              <a:rPr lang="ru-RU" sz="66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на проводник длиной 1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0 </a:t>
            </a:r>
            <a:r>
              <a:rPr lang="ru-RU" sz="66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см при силе тока 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в нём 8 А действует сила Ампера  280 мН , 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α=45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°.</a:t>
            </a:r>
            <a:r>
              <a:rPr lang="ru-RU" sz="660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660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778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8604448" cy="1091208"/>
          </a:xfrm>
        </p:spPr>
        <p:txBody>
          <a:bodyPr/>
          <a:lstStyle/>
          <a:p>
            <a:pPr algn="ctr"/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Задача </a:t>
            </a:r>
            <a:r>
              <a:rPr lang="ru-RU" sz="60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№ 5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91440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  <a:cs typeface="+mj-cs"/>
              </a:rPr>
              <a:t>Определите силу Ампера, действующую на проводник длиной 20 см при силе тока в нём 2 А. Модуль магнитной индукции равен 5 </a:t>
            </a:r>
            <a:r>
              <a:rPr lang="ru-RU" sz="6000" dirty="0" err="1" smtClean="0">
                <a:solidFill>
                  <a:srgbClr val="FFFF00"/>
                </a:solidFill>
                <a:latin typeface="Monotype Corsiva" pitchFamily="64" charset="0"/>
                <a:ea typeface="SimSun" charset="-122"/>
              </a:rPr>
              <a:t>м</a:t>
            </a:r>
            <a:r>
              <a:rPr lang="ru-RU" sz="6000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SimSun" charset="-122"/>
                <a:cs typeface="+mj-cs"/>
              </a:rPr>
              <a:t>Тл</a:t>
            </a:r>
            <a:r>
              <a:rPr lang="ru-RU" sz="6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  <a:cs typeface="+mj-cs"/>
              </a:rPr>
              <a:t>, </a:t>
            </a:r>
            <a:r>
              <a:rPr lang="ru-RU" sz="6000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α=90</a:t>
            </a:r>
            <a:r>
              <a:rPr lang="ru-RU" sz="6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°.</a:t>
            </a:r>
            <a:endParaRPr lang="ru-RU" sz="6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000" dirty="0">
              <a:solidFill>
                <a:srgbClr val="FFFF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219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47192"/>
          </a:xfrm>
        </p:spPr>
        <p:txBody>
          <a:bodyPr/>
          <a:lstStyle/>
          <a:p>
            <a:pPr algn="ctr"/>
            <a:r>
              <a:rPr lang="ru-RU" sz="60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Задача № </a:t>
            </a: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prstClr val="white">
                  <a:shade val="95000"/>
                </a:prstClr>
              </a:buClr>
            </a:pPr>
            <a:r>
              <a:rPr lang="ru-RU" sz="6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  <a:cs typeface="+mj-cs"/>
              </a:rPr>
              <a:t>Определите работу силы Ампера, если проводник  длиной 20см при силе тока </a:t>
            </a:r>
            <a:r>
              <a:rPr lang="en-US" sz="6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  <a:cs typeface="+mj-cs"/>
              </a:rPr>
              <a:t>I</a:t>
            </a:r>
            <a:r>
              <a:rPr lang="ru-RU" sz="6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  <a:cs typeface="+mj-cs"/>
              </a:rPr>
              <a:t>= 6А переместился на 2 см в магнитном поле с индукцией В=0,5 </a:t>
            </a:r>
            <a:r>
              <a:rPr lang="ru-RU" sz="6000" i="1" dirty="0" smtClean="0">
                <a:solidFill>
                  <a:srgbClr val="FFFF00"/>
                </a:solidFill>
                <a:latin typeface="Cambria" panose="02040503050406030204" pitchFamily="18" charset="0"/>
                <a:ea typeface="SimSun" charset="-122"/>
              </a:rPr>
              <a:t>Тл</a:t>
            </a:r>
            <a:r>
              <a:rPr lang="ru-RU" sz="6000" dirty="0">
                <a:solidFill>
                  <a:srgbClr val="FFFF00"/>
                </a:solidFill>
                <a:latin typeface="Monotype Corsiva" pitchFamily="64" charset="0"/>
                <a:ea typeface="SimSun" charset="-122"/>
              </a:rPr>
              <a:t>, </a:t>
            </a:r>
            <a:r>
              <a:rPr lang="ru-RU" sz="6000" dirty="0">
                <a:solidFill>
                  <a:srgbClr val="FFFF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α=90</a:t>
            </a:r>
            <a:r>
              <a:rPr lang="ru-RU" sz="60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72" y="1052736"/>
            <a:ext cx="8568952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8000" dirty="0">
                <a:solidFill>
                  <a:srgbClr val="FFFF00"/>
                </a:solidFill>
                <a:latin typeface="Monotype Corsiva" pitchFamily="64" charset="0"/>
                <a:ea typeface="SimSun" charset="-122"/>
              </a:rPr>
              <a:t>Помните  о здоровье! Соблюдайте технику </a:t>
            </a:r>
            <a:r>
              <a:rPr lang="ru-RU" sz="8000" dirty="0" smtClean="0">
                <a:solidFill>
                  <a:srgbClr val="FFFF00"/>
                </a:solidFill>
                <a:latin typeface="Monotype Corsiva" pitchFamily="64" charset="0"/>
                <a:ea typeface="SimSun" charset="-122"/>
              </a:rPr>
              <a:t>безопасности  во  время эксперимента!</a:t>
            </a:r>
          </a:p>
          <a:p>
            <a:pPr marL="73152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7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900" dirty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Используйте оборудование.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835447" cy="243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84" y="1611697"/>
            <a:ext cx="2745532" cy="247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6" y="1641661"/>
            <a:ext cx="2771949" cy="23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3674"/>
            <a:ext cx="2835448" cy="24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92" y="4066868"/>
            <a:ext cx="2737024" cy="24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6" y="4021748"/>
            <a:ext cx="2771949" cy="25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Разминка</a:t>
            </a:r>
            <a:b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6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66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6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66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Выполните тест из пяти вопросов.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7029400"/>
          </a:xfrm>
        </p:spPr>
        <p:txBody>
          <a:bodyPr>
            <a:normAutofit fontScale="90000"/>
          </a:bodyPr>
          <a:lstStyle/>
          <a:p>
            <a:pPr marL="73152" lvl="0" algn="l">
              <a:spcBef>
                <a:spcPct val="20000"/>
              </a:spcBef>
            </a:pP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Определите название работы.</a:t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</a:b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Сформулируйте цель.</a:t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</a:b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Составьте план действий.</a:t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</a:b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Получите результат.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 </a:t>
            </a: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/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</a:b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Сделайте вывод.</a:t>
            </a:r>
            <a:b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</a:br>
            <a:r>
              <a:rPr lang="ru-RU" sz="6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Оцените свою работу.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983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              </a:t>
            </a:r>
            <a:r>
              <a:rPr lang="ru-RU" sz="67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Рефлексия</a:t>
            </a:r>
            <a:r>
              <a:rPr lang="ru-RU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16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  <a:cs typeface="+mn-cs"/>
              </a:rPr>
              <a:t>Я понял</a:t>
            </a:r>
            <a:r>
              <a:rPr lang="ru-RU" sz="6000" dirty="0" smtClean="0">
                <a:solidFill>
                  <a:srgbClr val="FFFF00"/>
                </a:solidFill>
                <a:effectLst/>
                <a:ea typeface="+mn-ea"/>
              </a:rPr>
              <a:t>…………</a:t>
            </a:r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Мне показалось сложным </a:t>
            </a:r>
            <a:r>
              <a:rPr lang="ru-RU" sz="6000" dirty="0" smtClean="0">
                <a:solidFill>
                  <a:srgbClr val="FFFF00"/>
                </a:solidFill>
                <a:effectLst/>
                <a:ea typeface="+mn-ea"/>
              </a:rPr>
              <a:t>…</a:t>
            </a:r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Хотелось бы изучить </a:t>
            </a:r>
            <a:r>
              <a:rPr lang="ru-RU" sz="6000" dirty="0" smtClean="0">
                <a:solidFill>
                  <a:srgbClr val="FFFF00"/>
                </a:solidFill>
                <a:effectLst/>
                <a:ea typeface="+mn-ea"/>
              </a:rPr>
              <a:t>………</a:t>
            </a:r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4" charset="0"/>
                <a:ea typeface="SimSun" charset="-122"/>
              </a:rPr>
              <a:t>Я буду применять в своей практике</a:t>
            </a:r>
            <a:r>
              <a:rPr lang="ru-RU" sz="6000" dirty="0" smtClean="0">
                <a:solidFill>
                  <a:srgbClr val="FFFF00"/>
                </a:solidFill>
                <a:effectLst/>
                <a:ea typeface="+mn-ea"/>
              </a:rPr>
              <a:t>…………….</a:t>
            </a:r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60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ru-RU" sz="60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86600" cy="18288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FF00"/>
                </a:solidFill>
                <a:latin typeface="Monotype Corsiva" pitchFamily="64" charset="0"/>
              </a:rPr>
              <a:t>Домашнее задание :</a:t>
            </a:r>
            <a:r>
              <a:rPr lang="ru-RU" altLang="ru-RU" dirty="0">
                <a:solidFill>
                  <a:srgbClr val="FFFF00"/>
                </a:solidFill>
                <a:latin typeface="Monotype Corsiva" pitchFamily="64" charset="0"/>
              </a:rPr>
              <a:t/>
            </a:r>
            <a:br>
              <a:rPr lang="ru-RU" altLang="ru-RU" dirty="0">
                <a:solidFill>
                  <a:srgbClr val="FFFF00"/>
                </a:solidFill>
                <a:latin typeface="Monotype Corsiva" pitchFamily="6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009446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Повторить: 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§ 35 - 40.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Решить задачи: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№ 1479, 1480.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  <a:t>Спасибо за урок!</a:t>
            </a:r>
            <a:b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</a:br>
            <a: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  <a:t>Успехов!</a:t>
            </a:r>
            <a:br>
              <a:rPr lang="ru-RU" altLang="ru-RU" sz="6600" dirty="0">
                <a:solidFill>
                  <a:srgbClr val="FFFF00"/>
                </a:solidFill>
                <a:latin typeface="Monotype Corsiva" pitchFamily="64" charset="0"/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1.Какими частицами создаётся магнитное поле?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9289032" cy="43924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А) Неподвижными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Б) Только положительно заряженными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В) Движущимися заряженными частицами, как  положительными, так  и отрицательными.</a:t>
            </a:r>
            <a:endParaRPr lang="ru-RU" sz="3200" dirty="0">
              <a:solidFill>
                <a:srgbClr val="FFC000"/>
              </a:solidFill>
            </a:endParaRPr>
          </a:p>
          <a:p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209932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2.Сколько полюсов у постоянного магнита?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2852936"/>
            <a:ext cx="6851104" cy="34563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А)    1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Б) </a:t>
            </a:r>
            <a:r>
              <a:rPr lang="en-US" sz="4800" dirty="0" smtClean="0">
                <a:solidFill>
                  <a:srgbClr val="FFC000"/>
                </a:solidFill>
              </a:rPr>
              <a:t>  </a:t>
            </a:r>
            <a:r>
              <a:rPr lang="ru-RU" sz="4800" dirty="0" smtClean="0">
                <a:solidFill>
                  <a:srgbClr val="FFC000"/>
                </a:solidFill>
              </a:rPr>
              <a:t>  2</a:t>
            </a:r>
            <a:endParaRPr lang="en-US" sz="4800" dirty="0" smtClean="0">
              <a:solidFill>
                <a:srgbClr val="FFC000"/>
              </a:solidFill>
            </a:endParaRPr>
          </a:p>
          <a:p>
            <a:r>
              <a:rPr lang="ru-RU" sz="4800" dirty="0" smtClean="0">
                <a:solidFill>
                  <a:srgbClr val="FFC000"/>
                </a:solidFill>
              </a:rPr>
              <a:t>В)     4</a:t>
            </a:r>
            <a:endParaRPr lang="ru-RU" sz="3200" dirty="0">
              <a:solidFill>
                <a:srgbClr val="FFC000"/>
              </a:solidFill>
            </a:endParaRPr>
          </a:p>
          <a:p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100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3. Назовите  характеристику магнитного поля.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284984"/>
            <a:ext cx="9289032" cy="34563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А)    Сила тока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Б) </a:t>
            </a:r>
            <a:r>
              <a:rPr lang="en-US" sz="4800" dirty="0" smtClean="0">
                <a:solidFill>
                  <a:srgbClr val="FFC000"/>
                </a:solidFill>
              </a:rPr>
              <a:t>  </a:t>
            </a:r>
            <a:r>
              <a:rPr lang="ru-RU" sz="4800" dirty="0" smtClean="0">
                <a:solidFill>
                  <a:srgbClr val="FFC000"/>
                </a:solidFill>
              </a:rPr>
              <a:t>  Магнитная индукция</a:t>
            </a:r>
            <a:endParaRPr lang="en-US" sz="4800" dirty="0" smtClean="0">
              <a:solidFill>
                <a:srgbClr val="FFC000"/>
              </a:solidFill>
            </a:endParaRPr>
          </a:p>
          <a:p>
            <a:r>
              <a:rPr lang="ru-RU" sz="4800" dirty="0" smtClean="0">
                <a:solidFill>
                  <a:srgbClr val="FFC000"/>
                </a:solidFill>
              </a:rPr>
              <a:t>В)     Напряжение</a:t>
            </a:r>
            <a:endParaRPr lang="ru-RU" sz="3200" dirty="0">
              <a:solidFill>
                <a:srgbClr val="FFC000"/>
              </a:solidFill>
            </a:endParaRPr>
          </a:p>
          <a:p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816424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4.Назовите формулу силы , действующей  со стороны магнитного поля </a:t>
            </a:r>
            <a:b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на проводник  с током.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861048"/>
            <a:ext cx="8363272" cy="29969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А)  </a:t>
            </a:r>
            <a:r>
              <a:rPr lang="en-US" sz="4800" dirty="0" smtClean="0">
                <a:solidFill>
                  <a:srgbClr val="FFC000"/>
                </a:solidFill>
              </a:rPr>
              <a:t>F = mg</a:t>
            </a:r>
            <a:endParaRPr lang="ru-RU" sz="4800" dirty="0" smtClean="0">
              <a:solidFill>
                <a:srgbClr val="FFC000"/>
              </a:solidFill>
            </a:endParaRPr>
          </a:p>
          <a:p>
            <a:r>
              <a:rPr lang="ru-RU" sz="4800" dirty="0" smtClean="0">
                <a:solidFill>
                  <a:srgbClr val="FFC000"/>
                </a:solidFill>
              </a:rPr>
              <a:t>Б) </a:t>
            </a:r>
            <a:r>
              <a:rPr lang="en-US" sz="4800" dirty="0" smtClean="0">
                <a:solidFill>
                  <a:srgbClr val="FFC000"/>
                </a:solidFill>
              </a:rPr>
              <a:t>  F = </a:t>
            </a:r>
            <a:r>
              <a:rPr lang="en-US" sz="4800" dirty="0" err="1" smtClean="0">
                <a:solidFill>
                  <a:srgbClr val="FFC000"/>
                </a:solidFill>
              </a:rPr>
              <a:t>pS</a:t>
            </a:r>
            <a:endParaRPr lang="en-US" sz="4800" dirty="0" smtClean="0">
              <a:solidFill>
                <a:srgbClr val="FFC00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FFC000"/>
                </a:solidFill>
              </a:rPr>
              <a:t>В)   </a:t>
            </a:r>
            <a:r>
              <a:rPr lang="en-US" sz="4800" dirty="0" smtClean="0">
                <a:solidFill>
                  <a:srgbClr val="FFC000"/>
                </a:solidFill>
              </a:rPr>
              <a:t>F = </a:t>
            </a:r>
            <a:r>
              <a:rPr lang="en-US" sz="4800" dirty="0" err="1" smtClean="0">
                <a:solidFill>
                  <a:srgbClr val="FFC000"/>
                </a:solidFill>
              </a:rPr>
              <a:t>IBl</a:t>
            </a:r>
            <a:r>
              <a:rPr lang="en-US" sz="4800" dirty="0" smtClean="0">
                <a:solidFill>
                  <a:srgbClr val="FFC000"/>
                </a:solidFill>
              </a:rPr>
              <a:t> sin </a:t>
            </a:r>
            <a:r>
              <a:rPr lang="ru-RU" sz="48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α</a:t>
            </a:r>
          </a:p>
          <a:p>
            <a:r>
              <a:rPr lang="en-US" sz="4800" dirty="0" smtClean="0">
                <a:solidFill>
                  <a:srgbClr val="FFC000"/>
                </a:solidFill>
              </a:rPr>
              <a:t> </a:t>
            </a:r>
            <a:endParaRPr lang="ru-RU" sz="3200" dirty="0">
              <a:solidFill>
                <a:srgbClr val="FFC000"/>
              </a:solidFill>
            </a:endParaRPr>
          </a:p>
          <a:p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964488" cy="2603376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5. В каких единицах измеряется магнитная индукция?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3284984"/>
            <a:ext cx="6851104" cy="30243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А)  Тл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Б)    В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В)    Ом</a:t>
            </a:r>
          </a:p>
          <a:p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600"/>
            <a:ext cx="7931224" cy="1379240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           Ответы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988840"/>
            <a:ext cx="6851104" cy="4680520"/>
          </a:xfrm>
        </p:spPr>
        <p:txBody>
          <a:bodyPr>
            <a:noAutofit/>
          </a:bodyPr>
          <a:lstStyle/>
          <a:p>
            <a:pPr marL="530352" indent="-457200">
              <a:buFont typeface="+mj-lt"/>
              <a:buAutoNum type="arabicPeriod"/>
            </a:pPr>
            <a:r>
              <a:rPr lang="ru-RU" sz="4800" dirty="0">
                <a:solidFill>
                  <a:srgbClr val="FFC000"/>
                </a:solidFill>
              </a:rPr>
              <a:t>В</a:t>
            </a:r>
            <a:endParaRPr lang="ru-RU" sz="4800" dirty="0" smtClean="0">
              <a:solidFill>
                <a:srgbClr val="FFC000"/>
              </a:solidFill>
            </a:endParaRPr>
          </a:p>
          <a:p>
            <a:pPr marL="530352" indent="-457200">
              <a:buFont typeface="+mj-lt"/>
              <a:buAutoNum type="arabicPeriod"/>
            </a:pPr>
            <a:r>
              <a:rPr lang="ru-RU" sz="4800" dirty="0">
                <a:solidFill>
                  <a:srgbClr val="FFC000"/>
                </a:solidFill>
              </a:rPr>
              <a:t>Б</a:t>
            </a:r>
            <a:endParaRPr lang="ru-RU" sz="4800" dirty="0" smtClean="0">
              <a:solidFill>
                <a:srgbClr val="FFC000"/>
              </a:solidFill>
            </a:endParaRPr>
          </a:p>
          <a:p>
            <a:pPr marL="530352" indent="-457200">
              <a:buFont typeface="+mj-lt"/>
              <a:buAutoNum type="arabicPeriod"/>
            </a:pPr>
            <a:r>
              <a:rPr lang="ru-RU" sz="4800" dirty="0" smtClean="0">
                <a:solidFill>
                  <a:srgbClr val="FFC000"/>
                </a:solidFill>
              </a:rPr>
              <a:t>Б</a:t>
            </a:r>
          </a:p>
          <a:p>
            <a:pPr marL="530352" indent="-457200">
              <a:buFont typeface="+mj-lt"/>
              <a:buAutoNum type="arabicPeriod"/>
            </a:pPr>
            <a:r>
              <a:rPr lang="ru-RU" sz="4800" dirty="0" smtClean="0">
                <a:solidFill>
                  <a:srgbClr val="FFC000"/>
                </a:solidFill>
              </a:rPr>
              <a:t>В</a:t>
            </a:r>
          </a:p>
          <a:p>
            <a:pPr marL="530352" indent="-457200">
              <a:buFont typeface="+mj-lt"/>
              <a:buAutoNum type="arabicPeriod"/>
            </a:pPr>
            <a:r>
              <a:rPr lang="ru-RU" sz="4800" dirty="0">
                <a:solidFill>
                  <a:srgbClr val="FFC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1469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1408</TotalTime>
  <Words>318</Words>
  <Application>Microsoft Office PowerPoint</Application>
  <PresentationFormat>Экран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Магнитное поле</vt:lpstr>
      <vt:lpstr>  Знать физику – значит уметь решать задачи.    Энрико Ферми   </vt:lpstr>
      <vt:lpstr>Разминка   Выполните тест из пяти вопросов.</vt:lpstr>
      <vt:lpstr>1.Какими частицами создаётся магнитное поле?</vt:lpstr>
      <vt:lpstr>2.Сколько полюсов у постоянного магнита?</vt:lpstr>
      <vt:lpstr>3. Назовите  характеристику магнитного поля.</vt:lpstr>
      <vt:lpstr>4.Назовите формулу силы , действующей  со стороны магнитного поля  на проводник  с током.</vt:lpstr>
      <vt:lpstr>5. В каких единицах измеряется магнитная индукция?</vt:lpstr>
      <vt:lpstr>            Ответы</vt:lpstr>
      <vt:lpstr>Аукцион</vt:lpstr>
      <vt:lpstr>Лот № 1</vt:lpstr>
      <vt:lpstr>Лот № 2</vt:lpstr>
      <vt:lpstr>Лот № 3</vt:lpstr>
      <vt:lpstr>Лот № 4</vt:lpstr>
      <vt:lpstr>Лот № 5</vt:lpstr>
      <vt:lpstr>Лот № 6</vt:lpstr>
      <vt:lpstr>Лот № 7</vt:lpstr>
      <vt:lpstr>Историческая справка</vt:lpstr>
      <vt:lpstr>Отгадайте загадку</vt:lpstr>
      <vt:lpstr>Сообщения  на тему:</vt:lpstr>
      <vt:lpstr>Люблю решать задачи ! </vt:lpstr>
      <vt:lpstr>Задача № 1  </vt:lpstr>
      <vt:lpstr>Задача № 2</vt:lpstr>
      <vt:lpstr>Задача № 3 Определите направление индукционного тока. </vt:lpstr>
      <vt:lpstr>Задача № 4.  Определите модуль магнитной индукции, если на проводник длиной 10 см при силе тока в нём 8 А действует сила Ампера  280 мН , α=45°. </vt:lpstr>
      <vt:lpstr>Задача № 5</vt:lpstr>
      <vt:lpstr>Задача № 6</vt:lpstr>
      <vt:lpstr>Презентация PowerPoint</vt:lpstr>
      <vt:lpstr>Используйте оборудование.</vt:lpstr>
      <vt:lpstr>Определите название работы. Сформулируйте цель. Составьте план действий. Получите результат.  Сделайте вывод. Оцените свою работу.</vt:lpstr>
      <vt:lpstr>              Рефлексия     Я понял………… Мне показалось сложным … Хотелось бы изучить ……… Я буду применять в своей практике…………….   </vt:lpstr>
      <vt:lpstr>Домашнее задание : </vt:lpstr>
      <vt:lpstr>Спасибо за урок! Успехов!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любой науке,  в любом искусстве  лучший учитель - опыт...</dc:title>
  <dc:creator>Ирина</dc:creator>
  <cp:lastModifiedBy>Ирина</cp:lastModifiedBy>
  <cp:revision>105</cp:revision>
  <dcterms:created xsi:type="dcterms:W3CDTF">2014-02-15T10:48:11Z</dcterms:created>
  <dcterms:modified xsi:type="dcterms:W3CDTF">2016-02-25T09:51:33Z</dcterms:modified>
</cp:coreProperties>
</file>