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40" autoAdjust="0"/>
    <p:restoredTop sz="94660"/>
  </p:normalViewPr>
  <p:slideViewPr>
    <p:cSldViewPr>
      <p:cViewPr varScale="1">
        <p:scale>
          <a:sx n="69" d="100"/>
          <a:sy n="69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4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9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93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1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65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2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14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7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8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21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AD83C-B01C-43A2-8A8C-B77A7D34021F}" type="datetimeFigureOut">
              <a:rPr lang="ru-RU" smtClean="0"/>
              <a:t>30.01.2016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F3693-42DF-44B4-A937-66303EE87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963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7.xml"/><Relationship Id="rId18" Type="http://schemas.openxmlformats.org/officeDocument/2006/relationships/slide" Target="slide37.xml"/><Relationship Id="rId26" Type="http://schemas.openxmlformats.org/officeDocument/2006/relationships/slide" Target="slide52.xml"/><Relationship Id="rId3" Type="http://schemas.openxmlformats.org/officeDocument/2006/relationships/slide" Target="slide6.xml"/><Relationship Id="rId21" Type="http://schemas.openxmlformats.org/officeDocument/2006/relationships/slide" Target="slide42.xml"/><Relationship Id="rId7" Type="http://schemas.openxmlformats.org/officeDocument/2006/relationships/slide" Target="slide13.xml"/><Relationship Id="rId12" Type="http://schemas.openxmlformats.org/officeDocument/2006/relationships/slide" Target="slide24.xml"/><Relationship Id="rId17" Type="http://schemas.openxmlformats.org/officeDocument/2006/relationships/slide" Target="slide35.xml"/><Relationship Id="rId25" Type="http://schemas.openxmlformats.org/officeDocument/2006/relationships/slide" Target="slide50.xml"/><Relationship Id="rId2" Type="http://schemas.openxmlformats.org/officeDocument/2006/relationships/slide" Target="slide4.xml"/><Relationship Id="rId16" Type="http://schemas.openxmlformats.org/officeDocument/2006/relationships/slide" Target="slide33.xml"/><Relationship Id="rId20" Type="http://schemas.openxmlformats.org/officeDocument/2006/relationships/slide" Target="slide40.xml"/><Relationship Id="rId29" Type="http://schemas.openxmlformats.org/officeDocument/2006/relationships/slide" Target="slide5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22.xml"/><Relationship Id="rId24" Type="http://schemas.openxmlformats.org/officeDocument/2006/relationships/slide" Target="slide48.xml"/><Relationship Id="rId5" Type="http://schemas.openxmlformats.org/officeDocument/2006/relationships/slide" Target="slide10.xml"/><Relationship Id="rId15" Type="http://schemas.openxmlformats.org/officeDocument/2006/relationships/slide" Target="slide31.xml"/><Relationship Id="rId23" Type="http://schemas.openxmlformats.org/officeDocument/2006/relationships/slide" Target="slide46.xml"/><Relationship Id="rId28" Type="http://schemas.openxmlformats.org/officeDocument/2006/relationships/slide" Target="slide57.xml"/><Relationship Id="rId10" Type="http://schemas.openxmlformats.org/officeDocument/2006/relationships/slide" Target="slide20.xml"/><Relationship Id="rId19" Type="http://schemas.openxmlformats.org/officeDocument/2006/relationships/slide" Target="slide38.xml"/><Relationship Id="rId31" Type="http://schemas.openxmlformats.org/officeDocument/2006/relationships/slide" Target="slide63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29.xml"/><Relationship Id="rId22" Type="http://schemas.openxmlformats.org/officeDocument/2006/relationships/slide" Target="slide44.xml"/><Relationship Id="rId27" Type="http://schemas.openxmlformats.org/officeDocument/2006/relationships/slide" Target="slide55.xml"/><Relationship Id="rId30" Type="http://schemas.openxmlformats.org/officeDocument/2006/relationships/slide" Target="slide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Социокультурные аспекты истории Древней и Средневековой Руси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8424936" cy="2971800"/>
          </a:xfrm>
        </p:spPr>
        <p:txBody>
          <a:bodyPr/>
          <a:lstStyle/>
          <a:p>
            <a:r>
              <a:rPr lang="ru-RU" dirty="0" smtClean="0"/>
              <a:t>Викторина по истории России.</a:t>
            </a:r>
          </a:p>
          <a:p>
            <a:endParaRPr lang="ru-RU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2016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26086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72" y="1"/>
            <a:ext cx="9218972" cy="682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6700" dirty="0">
                <a:latin typeface="Times New Roman" pitchFamily="18" charset="0"/>
                <a:cs typeface="Times New Roman" pitchFamily="18" charset="0"/>
              </a:rPr>
              <a:t>Счастливый случай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05" y="595371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06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Люди 500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Почему автор произведения в Древней Руси не указывал своего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имени?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8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сознании древнерусского человека ему не принадлежало ни слово, ни живопись, он ощущал себя лишь воспроизводящим сигналы, посланные свыше</a:t>
            </a: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7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Храмы 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 каком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стиле каменного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зодчества  в Древней Руси были выполнены  Софийский Собор, Киево-Печерский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монастырь?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21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Крестово- купольный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589240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5" y="1781572"/>
            <a:ext cx="7704856" cy="452774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80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>
                <a:latin typeface="Times New Roman" pitchFamily="18" charset="0"/>
                <a:cs typeface="Times New Roman" pitchFamily="18" charset="0"/>
              </a:rPr>
              <a:t>Кот в мешке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43650"/>
            <a:ext cx="4762500" cy="42481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91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Блестящий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образец русского романского стиля, построенный Всеволодом Большое Гнездо в конце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XII века?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7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Дмитровский Собор во Владимире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05" y="1129523"/>
            <a:ext cx="4282017" cy="572719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4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Храмы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Софийский Собор в Киеве был так назван? </a:t>
            </a:r>
          </a:p>
        </p:txBody>
      </p:sp>
    </p:spTree>
    <p:extLst>
      <p:ext uri="{BB962C8B-B14F-4D97-AF65-F5344CB8AC3E}">
        <p14:creationId xmlns:p14="http://schemas.microsoft.com/office/powerpoint/2010/main" val="73655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2626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47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Строительство началось при Ярославе Мудром. « Сошлись в битве печенеги и киевские дружины. Целый день бились и только к вечеру одолел их Ярослав и обратил в бегство. Во славу своей победы там, где были повержены полчища, он заложил храм. Храм был назван в честь Святой С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офии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как и главный храм Константинополя. В переводе с греческого имя София означает «мудрая»</a:t>
            </a:r>
          </a:p>
        </p:txBody>
      </p:sp>
      <p:pic>
        <p:nvPicPr>
          <p:cNvPr id="1945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61248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71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3096343"/>
          </a:xfrm>
        </p:spPr>
        <p:txBody>
          <a:bodyPr>
            <a:noAutofit/>
          </a:bodyPr>
          <a:lstStyle/>
          <a:p>
            <a:endParaRPr lang="ru-RU" sz="60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1368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72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Храмы 400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После принятия христианства князь Владимир заказал строить в Киеве церковь, законченную в 996 г. Она представляла собой храм, типичный для Византии. Название этой церкви возникло в связи с  решением князя отдавать часть своих доходов на ее содержание. О какой церкви идет </a:t>
            </a: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речь?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0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Десятинная церковь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856648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4" y="1340768"/>
            <a:ext cx="7884368" cy="521316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15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Храмы 500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 времени закладки храмов можно судить не только по письменным источникам, но и по ориентации продольной оси самих храмов, поскольку при закладке продольную ось ориентировали на ту точку горизонта, где в день закладки всходило солнце… Объясните причину этой ориентации?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59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Такая ориентировка обосновывалась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догматически:   «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Молиться на восток предано от святых апостолов и отражает следующее. Это потому, что Христос явился на землю в тех странах, где восходит солнце чувственное»</a:t>
            </a: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91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Вопрос аукцион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21" y="2348880"/>
            <a:ext cx="7308304" cy="4509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3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Вопрос- аукцион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слова «работа» языком автора «Даниила Заточника» и «Слово о полку Игореве»? </a:t>
            </a:r>
          </a:p>
        </p:txBody>
      </p:sp>
    </p:spTree>
    <p:extLst>
      <p:ext uri="{BB962C8B-B14F-4D97-AF65-F5344CB8AC3E}">
        <p14:creationId xmlns:p14="http://schemas.microsoft.com/office/powerpoint/2010/main" val="34306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Работа-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основа слова «раба», работное ярмо, рабство, синоним слова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работать-страдать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44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2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200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Расшифруйте запись: «Об </a:t>
            </a:r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успении царя нашего...»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6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О смерти</a:t>
            </a:r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661248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84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Древнейшее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название мужской и женской одежды, значение этого слова «кусок, обрывок ткани».</a:t>
            </a:r>
          </a:p>
        </p:txBody>
      </p:sp>
    </p:spTree>
    <p:extLst>
      <p:ext uri="{BB962C8B-B14F-4D97-AF65-F5344CB8AC3E}">
        <p14:creationId xmlns:p14="http://schemas.microsoft.com/office/powerpoint/2010/main" val="213193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565192"/>
              </p:ext>
            </p:extLst>
          </p:nvPr>
        </p:nvGraphicFramePr>
        <p:xfrm>
          <a:off x="0" y="2"/>
          <a:ext cx="9144000" cy="68580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1143000"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Люди</a:t>
                      </a:r>
                      <a:endParaRPr lang="ru-RU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>
                          <a:hlinkClick r:id="rId2" action="ppaction://hlinksldjump"/>
                        </a:rPr>
                        <a:t>100</a:t>
                      </a:r>
                      <a:endParaRPr lang="ru-RU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hlinkClick r:id="rId3" action="ppaction://hlinksldjump"/>
                        </a:rPr>
                        <a:t>200</a:t>
                      </a:r>
                      <a:endParaRPr lang="ru-RU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hlinkClick r:id="rId4" action="ppaction://hlinksldjump"/>
                        </a:rPr>
                        <a:t>300</a:t>
                      </a:r>
                      <a:endParaRPr lang="ru-RU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hlinkClick r:id="rId5" action="ppaction://hlinksldjump"/>
                        </a:rPr>
                        <a:t>400</a:t>
                      </a:r>
                      <a:endParaRPr lang="ru-RU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hlinkClick r:id="rId6" action="ppaction://hlinksldjump"/>
                        </a:rPr>
                        <a:t>500</a:t>
                      </a:r>
                      <a:endParaRPr lang="ru-RU" sz="5400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Храмы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7" action="ppaction://hlinksldjump"/>
                        </a:rPr>
                        <a:t>100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8" action="ppaction://hlinksldjump"/>
                        </a:rPr>
                        <a:t>200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9" action="ppaction://hlinksldjump"/>
                        </a:rPr>
                        <a:t>300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0" action="ppaction://hlinksldjump"/>
                        </a:rPr>
                        <a:t>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1" action="ppaction://hlinksldjump"/>
                        </a:rPr>
                        <a:t>500</a:t>
                      </a:r>
                      <a:endParaRPr lang="ru-RU" sz="54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Слово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2" action="ppaction://hlinksldjump"/>
                        </a:rPr>
                        <a:t>100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3" action="ppaction://hlinksldjump"/>
                        </a:rPr>
                        <a:t>200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4" action="ppaction://hlinksldjump"/>
                        </a:rPr>
                        <a:t>300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5" action="ppaction://hlinksldjump"/>
                        </a:rPr>
                        <a:t>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6" action="ppaction://hlinksldjump"/>
                        </a:rPr>
                        <a:t>500</a:t>
                      </a:r>
                      <a:endParaRPr lang="ru-RU" sz="54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Символ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17" action="ppaction://hlinksldjump"/>
                        </a:rPr>
                        <a:t>100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8" action="ppaction://hlinksldjump"/>
                        </a:rPr>
                        <a:t>200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19" action="ppaction://hlinksldjump"/>
                        </a:rPr>
                        <a:t>300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20" action="ppaction://hlinksldjump"/>
                        </a:rPr>
                        <a:t>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21" action="ppaction://hlinksldjump"/>
                        </a:rPr>
                        <a:t>500</a:t>
                      </a:r>
                      <a:endParaRPr lang="ru-RU" sz="54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</a:t>
                      </a:r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-мент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2" action="ppaction://hlinksldjump"/>
                        </a:rPr>
                        <a:t>100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400" b="1" dirty="0" smtClean="0">
                          <a:hlinkClick r:id="rId23" action="ppaction://hlinksldjump"/>
                        </a:rPr>
                        <a:t>200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400" b="1" dirty="0" smtClean="0">
                          <a:hlinkClick r:id="rId24" action="ppaction://hlinksldjump"/>
                        </a:rPr>
                        <a:t>300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400" b="1" dirty="0" smtClean="0">
                          <a:hlinkClick r:id="rId25" action="ppaction://hlinksldjump"/>
                        </a:rPr>
                        <a:t>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5400" b="1" dirty="0" smtClean="0">
                          <a:hlinkClick r:id="rId26" action="ppaction://hlinksldjump"/>
                        </a:rPr>
                        <a:t>500</a:t>
                      </a:r>
                      <a:endParaRPr lang="ru-RU" sz="54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Обряд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 smtClean="0">
                          <a:hlinkClick r:id="rId27" action="ppaction://hlinksldjump"/>
                        </a:rPr>
                        <a:t>100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28" action="ppaction://hlinksldjump"/>
                        </a:rPr>
                        <a:t>200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29" action="ppaction://hlinksldjump"/>
                        </a:rPr>
                        <a:t>300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30" action="ppaction://hlinksldjump"/>
                        </a:rPr>
                        <a:t>400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>
                          <a:hlinkClick r:id="rId31" action="ppaction://hlinksldjump"/>
                        </a:rPr>
                        <a:t>500</a:t>
                      </a:r>
                      <a:endParaRPr lang="ru-RU" sz="5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87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7978"/>
            <a:ext cx="7022366" cy="5266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Рубаха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9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400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языке древнерусского человека значение выражения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Задушный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человек»? </a:t>
            </a:r>
          </a:p>
        </p:txBody>
      </p:sp>
    </p:spTree>
    <p:extLst>
      <p:ext uri="{BB962C8B-B14F-4D97-AF65-F5344CB8AC3E}">
        <p14:creationId xmlns:p14="http://schemas.microsoft.com/office/powerpoint/2010/main" val="412309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Задушные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люди — холопы, отпущенные на свободу согласно духовного завещания монастырского владыки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подушевно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(то есть по душам). Обычай отпускать на волю холопов по духовному завещанию церковников в монастырях был довольно распространен в Древней Руси и держался очень устойчиво</a:t>
            </a:r>
          </a:p>
        </p:txBody>
      </p:sp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55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Слово 500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древнерусского имени «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Жиромир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«Жир»- богатство, жить в богатстве</a:t>
            </a:r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079" y="5924550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5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Традиционное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блюдо древнерусского весеннего праздника, олицетворяющее золотой диск небесного светила? </a:t>
            </a:r>
          </a:p>
        </p:txBody>
      </p:sp>
    </p:spTree>
    <p:extLst>
      <p:ext uri="{BB962C8B-B14F-4D97-AF65-F5344CB8AC3E}">
        <p14:creationId xmlns:p14="http://schemas.microsoft.com/office/powerpoint/2010/main" val="105480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dirty="0">
                <a:latin typeface="Times New Roman" pitchFamily="18" charset="0"/>
                <a:cs typeface="Times New Roman" pitchFamily="18" charset="0"/>
              </a:rPr>
              <a:t>Блины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9203"/>
            <a:ext cx="7620000" cy="5715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16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200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Несчастливый случай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61248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77050"/>
            <a:ext cx="5119464" cy="3839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90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</a:t>
            </a:r>
            <a:r>
              <a:rPr lang="ru-RU" sz="3600" dirty="0"/>
              <a:t>Расшифруйте символическое значение цвета в древнерусской </a:t>
            </a:r>
            <a:r>
              <a:rPr lang="ru-RU" sz="3600" dirty="0" smtClean="0"/>
              <a:t>иконописи: п</a:t>
            </a:r>
            <a:r>
              <a:rPr lang="ru-RU" sz="3200" dirty="0" smtClean="0"/>
              <a:t>урпурный цвет; голубой </a:t>
            </a:r>
            <a:r>
              <a:rPr lang="ru-RU" sz="3200" dirty="0"/>
              <a:t>и синий </a:t>
            </a:r>
            <a:r>
              <a:rPr lang="ru-RU" sz="3200" dirty="0" smtClean="0"/>
              <a:t>цвета; белый цвет; черный цвет; красный цвет; золотой </a:t>
            </a:r>
            <a:r>
              <a:rPr lang="ru-RU" sz="3200" dirty="0"/>
              <a:t>цвет.</a:t>
            </a:r>
            <a:br>
              <a:rPr lang="ru-RU" sz="32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72141"/>
            <a:ext cx="3645724" cy="4285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93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Пурпурный цвет- божественный и царский; голубой и синий- цвета трансцендентных сфер; белый- чистоты, святости, жизни, божественного сияния; черный- смерть, ад; красный- жизнь, огонь, кровь Христова; золотой- цвет божественного света</a:t>
            </a:r>
          </a:p>
        </p:txBody>
      </p:sp>
      <p:pic>
        <p:nvPicPr>
          <p:cNvPr id="1433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912152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5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504056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100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 из представителей господствующего класса, запечатленный в русской литературе XII-XIII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потерпевший жизненное крушение, попавший под княжескую опалу, боявшегося его «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похуления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прибегшего к «обычной» его любви? О ком идет речь?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86409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86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400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Какое значение в одежде на Руси  придавали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поясу?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6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поясе видели идеальную защитную форму- круг, лишенный границ, разрывов, наиболее надежно охраняющий от нежелательных телесных контактов. Снятие пояса приравнивалось к обнажению, готовностью вступить в контакт с нечистой силой</a:t>
            </a:r>
            <a:r>
              <a:rPr lang="ru-RU" dirty="0"/>
              <a:t>.</a:t>
            </a:r>
          </a:p>
        </p:txBody>
      </p:sp>
      <p:pic>
        <p:nvPicPr>
          <p:cNvPr id="1536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Попробуйте из данного подбора символов составить заклинательную фразу из свадебного обряда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383743" cy="3643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336032" cy="307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2573337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29092"/>
            <a:ext cx="3127375" cy="253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62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Символ 500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Расшифровать этот подбор символов можно примерно так: "Девушка, подобная птице (птица – символ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cемейственности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жизни), пусть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всегда ты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будешь сыта (ложки), пусть никто не расхитит твое хозяйство (ключ), пусть зло (челюсть) минует тебя!"</a:t>
            </a:r>
          </a:p>
        </p:txBody>
      </p:sp>
      <p:pic>
        <p:nvPicPr>
          <p:cNvPr id="174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70502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77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 100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Инструмент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древнерусского архитектора, используемый для снятия архитектурных образцов</a:t>
            </a:r>
          </a:p>
        </p:txBody>
      </p:sp>
    </p:spTree>
    <p:extLst>
      <p:ext uri="{BB962C8B-B14F-4D97-AF65-F5344CB8AC3E}">
        <p14:creationId xmlns:p14="http://schemas.microsoft.com/office/powerpoint/2010/main" val="39165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Матерчатая лента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, края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которой закреплены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сургучом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84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91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 200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Инструмент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древнерусского зодчего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длинный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четырехгранный брусок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равный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размаху рук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269139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Мерило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862205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" y="1916832"/>
            <a:ext cx="9118135" cy="381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84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Из чего изготовлялся основной писчий материал в XI- первой половине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XIV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вв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56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Из телячьей кожи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520724" cy="32864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0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Заточник.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81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Инструмент 400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Универсальное понятие, обозначавшее разные виды прикладного искусства в Древней Руси?</a:t>
            </a:r>
          </a:p>
        </p:txBody>
      </p:sp>
    </p:spTree>
    <p:extLst>
      <p:ext uri="{BB962C8B-B14F-4D97-AF65-F5344CB8AC3E}">
        <p14:creationId xmlns:p14="http://schemas.microsoft.com/office/powerpoint/2010/main" val="418602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Узорочье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805264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0696"/>
            <a:ext cx="6667500" cy="515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0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Кот в мешке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16" y="1723300"/>
            <a:ext cx="4797968" cy="42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72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 в мешке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исторической науки, занимающейся формой и содержанием надписей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сделанных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не на основном письменном материале (пергамен, береста), а на нетипичных предметах или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поверхностях?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2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Эпиграфика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33256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094" y="1628946"/>
            <a:ext cx="4628265" cy="41043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33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Обряд 100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языческой религии древних славян существует обряд, названный « братчина». Что означает этот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обряд?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Общинный праздничный пир в складчину.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33256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14" y="1628800"/>
            <a:ext cx="6727755" cy="4320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89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Обряд 200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древней Руси был обычай носить на груди поверх одежды большие двустворчатые кресты, внутри которых  находились разного рода мощи. Какое название имели эти кресты? </a:t>
            </a:r>
          </a:p>
        </p:txBody>
      </p:sp>
    </p:spTree>
    <p:extLst>
      <p:ext uri="{BB962C8B-B14F-4D97-AF65-F5344CB8AC3E}">
        <p14:creationId xmlns:p14="http://schemas.microsoft.com/office/powerpoint/2010/main" val="384617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Энколпионы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15473"/>
            <a:ext cx="6403241" cy="48428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24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Обряд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Почему в Древней Руси были запрещены круглые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скульптуры?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6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Люди 200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 была основана первая библиотека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Печерском монастыре, заложенная в 1037 году?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9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напоминали идолов язычества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3256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84622"/>
            <a:ext cx="6690320" cy="50177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6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Обряд 400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праздник изначально был привязан к летнему солнцестоянию, но по мере укоренения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христианства его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стали связывать со днем Рождества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Иоана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Крестителя?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0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День Ивана Купалы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33256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212271" cy="41415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73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Обряд 500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Какая 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модель поведения древнерусского человека считалась «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приличной»?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7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Это своеобразное религиозное служение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, богобоязненность.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61248"/>
            <a:ext cx="933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91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Своя игра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ценнейший памятника социального законодательства XII века, кодифицированные в «Пространной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Правде», сохранившие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черты бытовой обстановки в сфере трудовой жизни русского народа? </a:t>
            </a:r>
          </a:p>
        </p:txBody>
      </p:sp>
    </p:spTree>
    <p:extLst>
      <p:ext uri="{BB962C8B-B14F-4D97-AF65-F5344CB8AC3E}">
        <p14:creationId xmlns:p14="http://schemas.microsoft.com/office/powerpoint/2010/main" val="398315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«Устав о закупах», «Устав о холопах».</a:t>
            </a:r>
          </a:p>
        </p:txBody>
      </p:sp>
    </p:spTree>
    <p:extLst>
      <p:ext uri="{BB962C8B-B14F-4D97-AF65-F5344CB8AC3E}">
        <p14:creationId xmlns:p14="http://schemas.microsoft.com/office/powerpoint/2010/main" val="227918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latin typeface="Monotype Corsiva" pitchFamily="66" charset="0"/>
              </a:rPr>
              <a:t>Поздравляю победителей и благодарю всех за игру!</a:t>
            </a:r>
          </a:p>
          <a:p>
            <a:pPr marL="0" indent="0" algn="ctr">
              <a:buNone/>
            </a:pPr>
            <a:endParaRPr lang="ru-RU" sz="44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4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5300" dirty="0">
                <a:latin typeface="Times New Roman" pitchFamily="18" charset="0"/>
                <a:cs typeface="Times New Roman" pitchFamily="18" charset="0"/>
              </a:rPr>
              <a:t>Ярославом Мудрым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4" y="5924550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368999" cy="5227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75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Люди 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Она ушла в монастырь в 12- летнем возрасте, основала 2 монастыря, совершила паломничество в Иерусалим, будучи внучкой полоцкого князя Всеслава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Бречеславовича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О ком идет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речь?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7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Ефросинья Полоцкая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24550"/>
            <a:ext cx="9334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70" y="1268760"/>
            <a:ext cx="4575051" cy="556590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55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981</Words>
  <Application>Microsoft Office PowerPoint</Application>
  <PresentationFormat>Экран (4:3)</PresentationFormat>
  <Paragraphs>135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Социокультурные аспекты истории Древней и Средневековой Руси</vt:lpstr>
      <vt:lpstr>Презентация PowerPoint</vt:lpstr>
      <vt:lpstr>Презентация PowerPoint</vt:lpstr>
      <vt:lpstr>Люди 100   Один  из представителей господствующего класса, запечатленный в русской литературе XII-XIII вв, как потерпевший жизненное крушение, попавший под княжескую опалу, боявшегося его « похуления», прибегшего к «обычной» его любви? О ком идет речь? </vt:lpstr>
      <vt:lpstr>Презентация PowerPoint</vt:lpstr>
      <vt:lpstr>Люди 200</vt:lpstr>
      <vt:lpstr>Ярославом Мудрым </vt:lpstr>
      <vt:lpstr>Люди 300</vt:lpstr>
      <vt:lpstr>Ефросинья Полоцкая </vt:lpstr>
      <vt:lpstr>Счастливый случай </vt:lpstr>
      <vt:lpstr>Люди 500</vt:lpstr>
      <vt:lpstr>Презентация PowerPoint</vt:lpstr>
      <vt:lpstr>Храмы 100</vt:lpstr>
      <vt:lpstr>Крестово- купольный </vt:lpstr>
      <vt:lpstr>Кот в мешке </vt:lpstr>
      <vt:lpstr>Презентация PowerPoint</vt:lpstr>
      <vt:lpstr>Дмитровский Собор во Владимире </vt:lpstr>
      <vt:lpstr>Храмы 300</vt:lpstr>
      <vt:lpstr>Презентация PowerPoint</vt:lpstr>
      <vt:lpstr>Храмы 400</vt:lpstr>
      <vt:lpstr>Десятинная церковь </vt:lpstr>
      <vt:lpstr>Храмы 500</vt:lpstr>
      <vt:lpstr>Презентация PowerPoint</vt:lpstr>
      <vt:lpstr>Слово 100</vt:lpstr>
      <vt:lpstr>Вопрос- аукцион</vt:lpstr>
      <vt:lpstr>Презентация PowerPoint</vt:lpstr>
      <vt:lpstr>Слово 200</vt:lpstr>
      <vt:lpstr>Презентация PowerPoint</vt:lpstr>
      <vt:lpstr>Слово 300</vt:lpstr>
      <vt:lpstr>Рубаха </vt:lpstr>
      <vt:lpstr>Слово 400</vt:lpstr>
      <vt:lpstr>Презентация PowerPoint</vt:lpstr>
      <vt:lpstr>Слово 500</vt:lpstr>
      <vt:lpstr>Презентация PowerPoint</vt:lpstr>
      <vt:lpstr>Символ 100</vt:lpstr>
      <vt:lpstr>Блины </vt:lpstr>
      <vt:lpstr>Символ 200</vt:lpstr>
      <vt:lpstr> Расшифруйте символическое значение цвета в древнерусской иконописи: пурпурный цвет; голубой и синий цвета; белый цвет; черный цвет; красный цвет; золотой цвет.  </vt:lpstr>
      <vt:lpstr>Символ 300</vt:lpstr>
      <vt:lpstr>Символ 400</vt:lpstr>
      <vt:lpstr>Презентация PowerPoint</vt:lpstr>
      <vt:lpstr>Попробуйте из данного подбора символов составить заклинательную фразу из свадебного обряда</vt:lpstr>
      <vt:lpstr>Символ 500</vt:lpstr>
      <vt:lpstr>Инструмент 100</vt:lpstr>
      <vt:lpstr>Презентация PowerPoint</vt:lpstr>
      <vt:lpstr>Инструмент 200</vt:lpstr>
      <vt:lpstr>Мерило</vt:lpstr>
      <vt:lpstr>Инструмент 300</vt:lpstr>
      <vt:lpstr>Из телячьей кожи </vt:lpstr>
      <vt:lpstr>Инструмент 400</vt:lpstr>
      <vt:lpstr>Узорочье </vt:lpstr>
      <vt:lpstr>Кот в мешке </vt:lpstr>
      <vt:lpstr>Кот в мешке</vt:lpstr>
      <vt:lpstr>Эпиграфика </vt:lpstr>
      <vt:lpstr>Обряд 100</vt:lpstr>
      <vt:lpstr>Общинный праздничный пир в складчину. </vt:lpstr>
      <vt:lpstr>Обряд 200</vt:lpstr>
      <vt:lpstr>Энколпионы </vt:lpstr>
      <vt:lpstr>Обряд 300</vt:lpstr>
      <vt:lpstr>Они напоминали идолов язычества </vt:lpstr>
      <vt:lpstr>Обряд 400</vt:lpstr>
      <vt:lpstr>День Ивана Купалы </vt:lpstr>
      <vt:lpstr>Обряд 500</vt:lpstr>
      <vt:lpstr>Презентация PowerPoint</vt:lpstr>
      <vt:lpstr>Своя игра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IZum-PC</cp:lastModifiedBy>
  <cp:revision>53</cp:revision>
  <dcterms:created xsi:type="dcterms:W3CDTF">2016-01-05T10:37:33Z</dcterms:created>
  <dcterms:modified xsi:type="dcterms:W3CDTF">2016-01-30T12:42:46Z</dcterms:modified>
</cp:coreProperties>
</file>