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312" r:id="rId25"/>
    <p:sldId id="281" r:id="rId26"/>
    <p:sldId id="282" r:id="rId27"/>
    <p:sldId id="284" r:id="rId28"/>
    <p:sldId id="288" r:id="rId29"/>
    <p:sldId id="285" r:id="rId30"/>
    <p:sldId id="286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300" r:id="rId40"/>
    <p:sldId id="298" r:id="rId41"/>
    <p:sldId id="299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6" r:id="rId64"/>
    <p:sldId id="325" r:id="rId65"/>
  </p:sldIdLst>
  <p:sldSz cx="9144000" cy="6858000" type="screen4x3"/>
  <p:notesSz cx="6858000" cy="9144000"/>
  <p:custDataLst>
    <p:tags r:id="rId6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8C4"/>
    <a:srgbClr val="EBDD23"/>
    <a:srgbClr val="070A83"/>
    <a:srgbClr val="1F08C6"/>
    <a:srgbClr val="002E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1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Svoya_igra_-_Zastavka_2013.wav"/>
          </p:stSnd>
        </p:sndAc>
      </p:transition>
    </mc:Choice>
    <mc:Fallback>
      <p:transition spd="slow">
        <p:sndAc>
          <p:stSnd>
            <p:snd r:embed="rId1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Svoya_igra_-_Kot_v_Meshke.wav"/>
          </p:stSnd>
        </p:sndAc>
      </p:transition>
    </mc:Choice>
    <mc:Fallback>
      <p:transition spd="slow">
        <p:sndAc>
          <p:stSnd>
            <p:snd r:embed="rId1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5.gif"/><Relationship Id="rId4" Type="http://schemas.openxmlformats.org/officeDocument/2006/relationships/image" Target="../media/image1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ru.wikipedia.org/wiki/%D0%A1%D0%B2%D0%BE%D1%8F_%D0%B8%D0%B3%D1%80%D0%B0" TargetMode="External"/><Relationship Id="rId4" Type="http://schemas.openxmlformats.org/officeDocument/2006/relationships/hyperlink" Target="http://get-tune.net/?a=music&amp;q=%F1%E2%EE%FF+%E8%E3%F0%E0+%E7%E0%F1%F2%E0%E2%EA%E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9.xml"/><Relationship Id="rId18" Type="http://schemas.openxmlformats.org/officeDocument/2006/relationships/slide" Target="slide39.xml"/><Relationship Id="rId26" Type="http://schemas.openxmlformats.org/officeDocument/2006/relationships/slide" Target="slide57.xml"/><Relationship Id="rId3" Type="http://schemas.openxmlformats.org/officeDocument/2006/relationships/audio" Target="../media/audio4.wav"/><Relationship Id="rId21" Type="http://schemas.openxmlformats.org/officeDocument/2006/relationships/slide" Target="slide46.xml"/><Relationship Id="rId7" Type="http://schemas.openxmlformats.org/officeDocument/2006/relationships/slide" Target="slide14.xml"/><Relationship Id="rId12" Type="http://schemas.openxmlformats.org/officeDocument/2006/relationships/slide" Target="slide27.xml"/><Relationship Id="rId17" Type="http://schemas.openxmlformats.org/officeDocument/2006/relationships/slide" Target="slide37.xml"/><Relationship Id="rId25" Type="http://schemas.openxmlformats.org/officeDocument/2006/relationships/slide" Target="slide54.xml"/><Relationship Id="rId2" Type="http://schemas.openxmlformats.org/officeDocument/2006/relationships/notesSlide" Target="../notesSlides/notesSlide2.xml"/><Relationship Id="rId16" Type="http://schemas.openxmlformats.org/officeDocument/2006/relationships/slide" Target="slide35.xml"/><Relationship Id="rId20" Type="http://schemas.openxmlformats.org/officeDocument/2006/relationships/slide" Target="slide44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slide" Target="slide23.xml"/><Relationship Id="rId24" Type="http://schemas.openxmlformats.org/officeDocument/2006/relationships/slide" Target="slide52.xml"/><Relationship Id="rId5" Type="http://schemas.openxmlformats.org/officeDocument/2006/relationships/slide" Target="slide10.xml"/><Relationship Id="rId15" Type="http://schemas.openxmlformats.org/officeDocument/2006/relationships/slide" Target="slide33.xml"/><Relationship Id="rId23" Type="http://schemas.openxmlformats.org/officeDocument/2006/relationships/slide" Target="slide50.xml"/><Relationship Id="rId28" Type="http://schemas.openxmlformats.org/officeDocument/2006/relationships/slide" Target="slide61.xml"/><Relationship Id="rId10" Type="http://schemas.openxmlformats.org/officeDocument/2006/relationships/slide" Target="slide21.xml"/><Relationship Id="rId19" Type="http://schemas.openxmlformats.org/officeDocument/2006/relationships/slide" Target="slide24.xml"/><Relationship Id="rId4" Type="http://schemas.openxmlformats.org/officeDocument/2006/relationships/slide" Target="slide8.xml"/><Relationship Id="rId9" Type="http://schemas.openxmlformats.org/officeDocument/2006/relationships/slide" Target="slide19.xml"/><Relationship Id="rId14" Type="http://schemas.openxmlformats.org/officeDocument/2006/relationships/slide" Target="slide31.xml"/><Relationship Id="rId22" Type="http://schemas.openxmlformats.org/officeDocument/2006/relationships/slide" Target="slide48.xml"/><Relationship Id="rId27" Type="http://schemas.openxmlformats.org/officeDocument/2006/relationships/slide" Target="slide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539552" y="4508276"/>
            <a:ext cx="8352927" cy="1801044"/>
          </a:xfr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1508C4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Подготовила: преподаватель иностранного языка </a:t>
            </a:r>
          </a:p>
          <a:p>
            <a:pPr marL="0" indent="0" algn="ctr">
              <a:buNone/>
            </a:pP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1508C4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Красногорского филиала ГБПОУ МО </a:t>
            </a:r>
          </a:p>
          <a:p>
            <a:pPr marL="0" indent="0" algn="ctr">
              <a:buNone/>
            </a:pP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1508C4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«Московский областной медицинский колледж №1» </a:t>
            </a:r>
          </a:p>
          <a:p>
            <a:pPr marL="0" indent="0" algn="ctr">
              <a:buNone/>
            </a:pP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1508C4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Проценко Анжелика Алексеевна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1508C4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9351957"/>
      </p:ext>
    </p:extLst>
  </p:cSld>
  <p:clrMapOvr>
    <a:masterClrMapping/>
  </p:clrMapOvr>
  <p:transition spd="slow">
    <p:plus/>
    <p:sndAc>
      <p:stSnd>
        <p:snd r:embed="rId3" name="Svoya_igra_-_Zastavka_20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Пернатым символом США является именно эта хищная птица …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american-flag-pictures-to-print-77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3000372"/>
            <a:ext cx="4714908" cy="29289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5081804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Белоголовый орлан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елоголовый-орлан.jpg"/>
          <p:cNvPicPr>
            <a:picLocks noChangeAspect="1"/>
          </p:cNvPicPr>
          <p:nvPr/>
        </p:nvPicPr>
        <p:blipFill>
          <a:blip r:embed="rId4" cstate="print"/>
          <a:srcRect l="12316" t="4400" r="3125" b="5486"/>
          <a:stretch>
            <a:fillRect/>
          </a:stretch>
        </p:blipFill>
        <p:spPr>
          <a:xfrm>
            <a:off x="2123728" y="2420888"/>
            <a:ext cx="5284132" cy="39290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4911244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Дерево – символ Германии, с 1871 года лист этого дерева заменил лавровый лист на всей германской государственной символике, орденах и монетах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60816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293096"/>
            <a:ext cx="3357586" cy="1512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0841249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Дуб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00964562_large_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636912"/>
            <a:ext cx="5544616" cy="3528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8059082"/>
      </p:ext>
    </p:extLst>
  </p:cSld>
  <p:clrMapOvr>
    <a:masterClrMapping/>
  </p:clrMapOvr>
  <p:transition spd="slow">
    <p:wedge/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Страна, чьим символом является белая королевская лилия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ae248c9da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2928934"/>
            <a:ext cx="5286412" cy="2948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4630251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Франция</a:t>
            </a:r>
          </a:p>
          <a:p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158518_html_m60b0eb38.gif"/>
          <p:cNvPicPr>
            <a:picLocks noChangeAspect="1"/>
          </p:cNvPicPr>
          <p:nvPr/>
        </p:nvPicPr>
        <p:blipFill>
          <a:blip r:embed="rId4" cstate="print"/>
          <a:srcRect l="1991" t="3478" r="3210" b="2493"/>
          <a:stretch>
            <a:fillRect/>
          </a:stretch>
        </p:blipFill>
        <p:spPr>
          <a:xfrm>
            <a:off x="1763688" y="2420888"/>
            <a:ext cx="5688632" cy="36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Святой - покровителем Ирландии, чей праздник отмечается 17 марта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lag+ireland.gif"/>
          <p:cNvPicPr>
            <a:picLocks noChangeAspect="1"/>
          </p:cNvPicPr>
          <p:nvPr/>
        </p:nvPicPr>
        <p:blipFill>
          <a:blip r:embed="rId4" cstate="print"/>
          <a:srcRect l="1538" t="2970" r="1538" b="1979"/>
          <a:stretch>
            <a:fillRect/>
          </a:stretch>
        </p:blipFill>
        <p:spPr>
          <a:xfrm>
            <a:off x="2285984" y="3571876"/>
            <a:ext cx="4572032" cy="23574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0841249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Святой Патрик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atrick-pt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r="1754"/>
          <a:stretch>
            <a:fillRect/>
          </a:stretch>
        </p:blipFill>
        <p:spPr>
          <a:xfrm>
            <a:off x="2843808" y="2420888"/>
            <a:ext cx="3657588" cy="3816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Кухня Германии славится многообразием именно этого мясного продукта, без которого не обходится ни один стол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360816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429000"/>
            <a:ext cx="4968552" cy="2304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4522255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2420888"/>
            <a:ext cx="8229600" cy="3816424"/>
          </a:xfrm>
        </p:spPr>
        <p:txBody>
          <a:bodyPr>
            <a:prstTxWarp prst="textChevronInverted">
              <a:avLst/>
            </a:prstTxWarp>
          </a:bodyPr>
          <a:lstStyle/>
          <a:p>
            <a:pPr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Символы страны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flag_word.png"/>
          <p:cNvPicPr>
            <a:picLocks noChangeAspect="1"/>
          </p:cNvPicPr>
          <p:nvPr/>
        </p:nvPicPr>
        <p:blipFill>
          <a:blip r:embed="rId3" cstate="print"/>
          <a:srcRect t="26057"/>
          <a:stretch>
            <a:fillRect/>
          </a:stretch>
        </p:blipFill>
        <p:spPr>
          <a:xfrm>
            <a:off x="1835696" y="1484784"/>
            <a:ext cx="5381625" cy="18390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901988"/>
      </p:ext>
    </p:extLst>
  </p:cSld>
  <p:clrMapOvr>
    <a:masterClrMapping/>
  </p:clrMapOvr>
  <p:transition>
    <p:wipe dir="r"/>
    <p:sndAc>
      <p:stSnd>
        <p:snd r:embed="rId2" name="Svoya_igra_-_Zastavka_20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Сосиски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pct_201411132354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420888"/>
            <a:ext cx="6048672" cy="3168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5889930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Этот  бутерброд, состоящий из двух кусков хлеба и куска жареного мяса, придумал английский лорд Спенсер, а мы называем его просто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rita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005064"/>
            <a:ext cx="3357586" cy="1857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6366795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Сэндвич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ee2d16b51f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420888"/>
            <a:ext cx="6192688" cy="3240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5172391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746515"/>
      </p:ext>
    </p:extLst>
  </p:cSld>
  <p:clrMapOvr>
    <a:masterClrMapping/>
  </p:clrMapOvr>
  <p:transition spd="slow">
    <p:wedge/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611838"/>
      </p:ext>
    </p:extLst>
  </p:cSld>
  <p:clrMapOvr>
    <a:masterClrMapping/>
  </p:clrMapOvr>
  <p:transition spd="slow">
    <p:wedge/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Именно этот традиционный овощной пирог подается к столу американцев на все праздники …</a:t>
            </a:r>
          </a:p>
          <a:p>
            <a:pPr algn="ctr">
              <a:buNone/>
            </a:pP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rita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645024"/>
            <a:ext cx="3456384" cy="2088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9222622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Тыквенный пирог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07772460_1386352792_38049815_BSPPumpkinPieAudrey_M_Vas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564904"/>
            <a:ext cx="5904656" cy="302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798765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Этот знаменитый французский соус появился благодаря браку сестры Наполеона и герцога Парма, ведь только оливковое масло придает смеси яичных желтков и лимонного сока такой изумительный вкус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158518_html_m60b0eb3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149080"/>
            <a:ext cx="3224214" cy="15573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3380497"/>
      </p:ext>
    </p:extLst>
  </p:cSld>
  <p:clrMapOvr>
    <a:masterClrMapping/>
  </p:clrMapOvr>
  <p:transition spd="slow">
    <p:wipe dir="d"/>
    <p:sndAc>
      <p:stSnd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Майонез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ajonezas-52cbc8c4533a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492896"/>
            <a:ext cx="6264696" cy="302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8567188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горячее кушанье из сыра, вина, хлеба и остатков других продуктов придумали швейцарские пастухи в голодные времена, а сейчас это изысканное блюдо и деликатес …</a:t>
            </a:r>
          </a:p>
          <a:p>
            <a:pPr algn="ctr">
              <a:buNone/>
            </a:pP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witzerland-Flag-j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3573016"/>
            <a:ext cx="3888432" cy="20728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2889890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Категория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5536" y="2708920"/>
            <a:ext cx="8291264" cy="3312367"/>
          </a:xfrm>
          <a:prstGeom prst="rect">
            <a:avLst/>
          </a:prstGeom>
        </p:spPr>
        <p:txBody>
          <a:bodyPr vert="horz" lIns="91440" tIns="45720" rIns="91440" bIns="45720" numCol="1" rtlCol="0">
            <a:prstTxWarp prst="textChevronInverted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Кухни мира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kuhnea-mira(4).jpg"/>
          <p:cNvPicPr>
            <a:picLocks noChangeAspect="1"/>
          </p:cNvPicPr>
          <p:nvPr/>
        </p:nvPicPr>
        <p:blipFill>
          <a:blip r:embed="rId3" cstate="print"/>
          <a:srcRect t="13272"/>
          <a:stretch>
            <a:fillRect/>
          </a:stretch>
        </p:blipFill>
        <p:spPr>
          <a:xfrm>
            <a:off x="1979712" y="1340768"/>
            <a:ext cx="5112568" cy="1968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6921424"/>
      </p:ext>
    </p:extLst>
  </p:cSld>
  <p:clrMapOvr>
    <a:masterClrMapping/>
  </p:clrMapOvr>
  <p:transition>
    <p:wipe dir="r"/>
    <p:sndAc>
      <p:stSnd>
        <p:snd r:embed="rId2" name="Svoya_igra_-_Zastavka_20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Фондю</a:t>
            </a:r>
            <a:endParaRPr lang="ru-RU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queso-fondu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2492896"/>
            <a:ext cx="4176464" cy="3936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4324343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России этим чистят зубы, а в Италии – это самое любимое национальное блюдо или гарнир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russi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573016"/>
            <a:ext cx="3286128" cy="2016224"/>
          </a:xfrm>
          <a:prstGeom prst="rect">
            <a:avLst/>
          </a:prstGeom>
        </p:spPr>
      </p:pic>
      <p:pic>
        <p:nvPicPr>
          <p:cNvPr id="6" name="Рисунок 5" descr="ital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573016"/>
            <a:ext cx="3500442" cy="2051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4155635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паста/</a:t>
            </a:r>
            <a:r>
              <a:rPr 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pasta</a:t>
            </a:r>
            <a:endParaRPr lang="ru-RU" sz="4800" b="1" dirty="0"/>
          </a:p>
          <a:p>
            <a:pPr algn="ctr">
              <a:buNone/>
            </a:pPr>
            <a:endParaRPr lang="ru-RU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Zubni-pasti.jpg"/>
          <p:cNvPicPr>
            <a:picLocks noChangeAspect="1"/>
          </p:cNvPicPr>
          <p:nvPr/>
        </p:nvPicPr>
        <p:blipFill>
          <a:blip r:embed="rId4" cstate="print"/>
          <a:srcRect l="23958"/>
          <a:stretch>
            <a:fillRect/>
          </a:stretch>
        </p:blipFill>
        <p:spPr>
          <a:xfrm>
            <a:off x="467544" y="2492896"/>
            <a:ext cx="4214842" cy="2214578"/>
          </a:xfrm>
          <a:prstGeom prst="rect">
            <a:avLst/>
          </a:prstGeom>
        </p:spPr>
      </p:pic>
      <p:pic>
        <p:nvPicPr>
          <p:cNvPr id="6" name="Рисунок 5" descr="1394527839_pasta-carbonara.jpg"/>
          <p:cNvPicPr>
            <a:picLocks noChangeAspect="1"/>
          </p:cNvPicPr>
          <p:nvPr/>
        </p:nvPicPr>
        <p:blipFill>
          <a:blip r:embed="rId5" cstate="print"/>
          <a:srcRect b="5194"/>
          <a:stretch>
            <a:fillRect/>
          </a:stretch>
        </p:blipFill>
        <p:spPr>
          <a:xfrm>
            <a:off x="4427984" y="3212976"/>
            <a:ext cx="4105282" cy="2428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1391164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России это предмет мебели для отдыха, а в Германии это предмет мужской одежды, надеваемый на шею в торжественных случаях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russi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005064"/>
            <a:ext cx="3143252" cy="1905000"/>
          </a:xfrm>
          <a:prstGeom prst="rect">
            <a:avLst/>
          </a:prstGeom>
        </p:spPr>
      </p:pic>
      <p:pic>
        <p:nvPicPr>
          <p:cNvPr id="6" name="Рисунок 5" descr="360816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4071942"/>
            <a:ext cx="3214710" cy="190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302553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кровать / 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Krawatte</a:t>
            </a:r>
            <a:endParaRPr lang="ru-RU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633607496894656250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l="2909" t="16418" r="6355"/>
          <a:stretch>
            <a:fillRect/>
          </a:stretch>
        </p:blipFill>
        <p:spPr>
          <a:xfrm>
            <a:off x="467544" y="2420888"/>
            <a:ext cx="4143404" cy="2805116"/>
          </a:xfrm>
          <a:prstGeom prst="rect">
            <a:avLst/>
          </a:prstGeom>
        </p:spPr>
      </p:pic>
      <p:pic>
        <p:nvPicPr>
          <p:cNvPr id="6" name="Рисунок 5" descr="_________________5030a2c518d99.jpg"/>
          <p:cNvPicPr>
            <a:picLocks noChangeAspect="1"/>
          </p:cNvPicPr>
          <p:nvPr/>
        </p:nvPicPr>
        <p:blipFill>
          <a:blip r:embed="rId5" cstate="print"/>
          <a:srcRect t="5000" b="6875"/>
          <a:stretch>
            <a:fillRect/>
          </a:stretch>
        </p:blipFill>
        <p:spPr>
          <a:xfrm>
            <a:off x="4572000" y="3140968"/>
            <a:ext cx="4183074" cy="2643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0998316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Англии это читают, чтобы развлечься, а во Франции это посещают, чтобы сделать покупки …</a:t>
            </a:r>
          </a:p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rita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149080"/>
            <a:ext cx="3429024" cy="1728192"/>
          </a:xfrm>
          <a:prstGeom prst="rect">
            <a:avLst/>
          </a:prstGeom>
        </p:spPr>
      </p:pic>
      <p:pic>
        <p:nvPicPr>
          <p:cNvPr id="6" name="Рисунок 5" descr="1158518_html_m60b0eb3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149080"/>
            <a:ext cx="3438529" cy="1728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9359804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magazine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magasin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4248472" cy="2232248"/>
          </a:xfrm>
          <a:prstGeom prst="rect">
            <a:avLst/>
          </a:prstGeom>
        </p:spPr>
      </p:pic>
      <p:pic>
        <p:nvPicPr>
          <p:cNvPr id="6" name="Рисунок 5" descr="shutterstock_654786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356992"/>
            <a:ext cx="4646290" cy="2304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3896090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4930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Англии это всеядный грызун, обитающий в жилых помещениях и на помойках, а в Германии это наставление  как лучше поступить или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 …</a:t>
            </a:r>
          </a:p>
          <a:p>
            <a:pPr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rita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789040"/>
            <a:ext cx="3429024" cy="1928826"/>
          </a:xfrm>
          <a:prstGeom prst="rect">
            <a:avLst/>
          </a:prstGeom>
        </p:spPr>
      </p:pic>
      <p:pic>
        <p:nvPicPr>
          <p:cNvPr id="7" name="Рисунок 6" descr="360816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789040"/>
            <a:ext cx="3143272" cy="19288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7838051"/>
      </p:ext>
    </p:extLst>
  </p:cSld>
  <p:clrMapOvr>
    <a:masterClrMapping/>
  </p:clrMapOvr>
  <p:transition spd="slow">
    <p:wipe dir="d"/>
    <p:sndAc>
      <p:stSnd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rat/ der Rat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89283947.jpg"/>
          <p:cNvPicPr>
            <a:picLocks noChangeAspect="1"/>
          </p:cNvPicPr>
          <p:nvPr/>
        </p:nvPicPr>
        <p:blipFill>
          <a:blip r:embed="rId4" cstate="print"/>
          <a:srcRect l="9051" t="12114"/>
          <a:stretch>
            <a:fillRect/>
          </a:stretch>
        </p:blipFill>
        <p:spPr>
          <a:xfrm>
            <a:off x="467544" y="2348880"/>
            <a:ext cx="4248472" cy="2444880"/>
          </a:xfrm>
          <a:prstGeom prst="rect">
            <a:avLst/>
          </a:prstGeom>
        </p:spPr>
      </p:pic>
      <p:pic>
        <p:nvPicPr>
          <p:cNvPr id="7" name="Рисунок 6" descr="1298733365_1252303905_pd200023765-001.jpg"/>
          <p:cNvPicPr>
            <a:picLocks noChangeAspect="1"/>
          </p:cNvPicPr>
          <p:nvPr/>
        </p:nvPicPr>
        <p:blipFill>
          <a:blip r:embed="rId5" cstate="print"/>
          <a:srcRect t="25850"/>
          <a:stretch>
            <a:fillRect/>
          </a:stretch>
        </p:blipFill>
        <p:spPr>
          <a:xfrm>
            <a:off x="4499992" y="3212976"/>
            <a:ext cx="4320480" cy="2448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5455245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996299"/>
      </p:ext>
    </p:extLst>
  </p:cSld>
  <p:clrMapOvr>
    <a:masterClrMapping/>
  </p:clrMapOvr>
  <p:transition spd="slow">
    <p:wedge/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Категория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67544" y="2636912"/>
            <a:ext cx="8280920" cy="3384375"/>
          </a:xfrm>
          <a:prstGeom prst="rect">
            <a:avLst/>
          </a:prstGeom>
        </p:spPr>
        <p:txBody>
          <a:bodyPr vert="horz" lIns="91440" tIns="45720" rIns="91440" bIns="45720" numCol="1" rtlCol="0">
            <a:prstTxWarp prst="textChevronInverted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 слово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notes_1366035823.jpg"/>
          <p:cNvPicPr>
            <a:picLocks noChangeAspect="1"/>
          </p:cNvPicPr>
          <p:nvPr/>
        </p:nvPicPr>
        <p:blipFill>
          <a:blip r:embed="rId3" cstate="print"/>
          <a:srcRect l="6341" t="2826" r="6341" b="6455"/>
          <a:stretch>
            <a:fillRect/>
          </a:stretch>
        </p:blipFill>
        <p:spPr>
          <a:xfrm>
            <a:off x="1907704" y="1340768"/>
            <a:ext cx="5472608" cy="1944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2684170"/>
      </p:ext>
    </p:extLst>
  </p:cSld>
  <p:clrMapOvr>
    <a:masterClrMapping/>
  </p:clrMapOvr>
  <p:transition>
    <p:wipe dir="r"/>
    <p:sndAc>
      <p:stSnd>
        <p:snd r:embed="rId2" name="Svoya_igra_-_Zastavka_20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слово - вид транспорта на английском, немецком, испанском, итальянском и французском языках произносится и пишется одинаково …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rita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717032"/>
            <a:ext cx="1944216" cy="1495622"/>
          </a:xfrm>
          <a:prstGeom prst="rect">
            <a:avLst/>
          </a:prstGeom>
        </p:spPr>
      </p:pic>
      <p:pic>
        <p:nvPicPr>
          <p:cNvPr id="6" name="Рисунок 5" descr="360816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005064"/>
            <a:ext cx="2016224" cy="1440160"/>
          </a:xfrm>
          <a:prstGeom prst="rect">
            <a:avLst/>
          </a:prstGeom>
        </p:spPr>
      </p:pic>
      <p:pic>
        <p:nvPicPr>
          <p:cNvPr id="7" name="Рисунок 6" descr="ital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4005064"/>
            <a:ext cx="1944216" cy="1440160"/>
          </a:xfrm>
          <a:prstGeom prst="rect">
            <a:avLst/>
          </a:prstGeom>
        </p:spPr>
      </p:pic>
      <p:pic>
        <p:nvPicPr>
          <p:cNvPr id="8" name="Рисунок 7" descr="1158518_html_m60b0eb3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3717032"/>
            <a:ext cx="1920660" cy="1512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8126453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Taxi</a:t>
            </a:r>
          </a:p>
          <a:p>
            <a:pPr algn="ctr">
              <a:buNone/>
            </a:pP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Taksów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636912"/>
            <a:ext cx="5904656" cy="3312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162139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493095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Этот музей основала Мария </a:t>
            </a:r>
            <a:r>
              <a:rPr lang="ru-RU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Гросхольц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который является одним из символов Лондона и только здесь можно встретиться и сфотографироваться с мировыми знаменитостями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Tussaud_1.Madame_Tussaud_age_42-WikiCommons_-_Crp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6588224" y="2204864"/>
            <a:ext cx="2249629" cy="27535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8534497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 мадам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Тюссо</a:t>
            </a:r>
            <a:endParaRPr lang="ru-RU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Muzejj-madam-Tyusso.jpg"/>
          <p:cNvPicPr>
            <a:picLocks noChangeAspect="1"/>
          </p:cNvPicPr>
          <p:nvPr/>
        </p:nvPicPr>
        <p:blipFill>
          <a:blip r:embed="rId4" cstate="print"/>
          <a:srcRect l="7500" t="10000" b="28333"/>
          <a:stretch>
            <a:fillRect/>
          </a:stretch>
        </p:blipFill>
        <p:spPr>
          <a:xfrm>
            <a:off x="1259632" y="2492896"/>
            <a:ext cx="6643734" cy="2924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31955507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4930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какой стране находится Храм Святого семейства знаменитого архитектора Антонио </a:t>
            </a:r>
            <a:r>
              <a:rPr lang="ru-RU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Гауди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чьи поверхности украшены разнообразными фресками, скульптурами, росписями, мозаиками …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693_gaud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1556792"/>
            <a:ext cx="1884219" cy="2133599"/>
          </a:xfrm>
          <a:prstGeom prst="rect">
            <a:avLst/>
          </a:prstGeom>
        </p:spPr>
      </p:pic>
      <p:pic>
        <p:nvPicPr>
          <p:cNvPr id="6" name="Рисунок 5" descr="barcelona-sagrada-familia-2.jpg"/>
          <p:cNvPicPr>
            <a:picLocks noChangeAspect="1"/>
          </p:cNvPicPr>
          <p:nvPr/>
        </p:nvPicPr>
        <p:blipFill>
          <a:blip r:embed="rId5" cstate="print"/>
          <a:srcRect l="9030" r="6606" b="9111"/>
          <a:stretch>
            <a:fillRect/>
          </a:stretch>
        </p:blipFill>
        <p:spPr>
          <a:xfrm>
            <a:off x="6357950" y="4000504"/>
            <a:ext cx="2299855" cy="22028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2776709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Испания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pa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492896"/>
            <a:ext cx="5715000" cy="3168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1476049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49309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объединение нескольких художественных музеев, сосредоточенных главным образом в Мюнхене, было основано в 1826 Людвигом </a:t>
            </a:r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коллекции </a:t>
            </a:r>
            <a:r>
              <a:rPr lang="ru-RU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Виттельсбаха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edia.media.4dcaec9b-42a5-4058-998b-72fa8eb872a2.normalized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492896"/>
            <a:ext cx="2621849" cy="3571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7299527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Пинакотека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_1_klasicizm1_689_529_5_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2420889"/>
            <a:ext cx="5991221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6938721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4493095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Этот дворцово-парковый ансамбль был построен на месте маленькой деревушки по поручению Людовика XIII и именно здесь был подписан договор, поставивший точку в первой мировой войне …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280574336_h1xflosm0tt3qa2.jpeg"/>
          <p:cNvPicPr>
            <a:picLocks noChangeAspect="1"/>
          </p:cNvPicPr>
          <p:nvPr/>
        </p:nvPicPr>
        <p:blipFill>
          <a:blip r:embed="rId4" cstate="print"/>
          <a:srcRect l="12430" t="7164" r="14498" b="5563"/>
          <a:stretch>
            <a:fillRect/>
          </a:stretch>
        </p:blipFill>
        <p:spPr>
          <a:xfrm>
            <a:off x="6429388" y="2571744"/>
            <a:ext cx="2357454" cy="3000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2211606"/>
      </p:ext>
    </p:extLst>
  </p:cSld>
  <p:clrMapOvr>
    <a:masterClrMapping/>
  </p:clrMapOvr>
  <p:transition spd="slow">
    <p:wipe dir="d"/>
    <p:sndAc>
      <p:stSnd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Версаль</a:t>
            </a:r>
            <a:endParaRPr lang="ru-RU" sz="4800" dirty="0"/>
          </a:p>
          <a:p>
            <a:pPr algn="ctr">
              <a:buNone/>
            </a:pPr>
            <a:endParaRPr lang="ru-RU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renchpalacegardenspl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564904"/>
            <a:ext cx="6134100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7751730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Категория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7544" y="3284984"/>
            <a:ext cx="8280920" cy="2736303"/>
          </a:xfrm>
          <a:prstGeom prst="rect">
            <a:avLst/>
          </a:prstGeom>
        </p:spPr>
        <p:txBody>
          <a:bodyPr vert="horz" lIns="91440" tIns="45720" rIns="91440" bIns="45720" numCol="1" rtlCol="0">
            <a:prstTxWarp prst="textChevronInverted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Музеи мира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343579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412776"/>
            <a:ext cx="5904656" cy="1800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7307246"/>
      </p:ext>
    </p:extLst>
  </p:cSld>
  <p:clrMapOvr>
    <a:masterClrMapping/>
  </p:clrMapOvr>
  <p:transition>
    <p:wipe dir="r"/>
    <p:sndAc>
      <p:stSnd>
        <p:snd r:embed="rId2" name="Svoya_igra_-_Zastavka_20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493095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галерея - дворец во Флоренции, один из старейших и наиболее известных музеев мира, построенная для </a:t>
            </a:r>
            <a:r>
              <a:rPr lang="ru-RU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Казимо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 Медичи, чьё название переводится как «канцелярия» …</a:t>
            </a:r>
            <a:endParaRPr lang="ru-RU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acf5f707c1e051e5981342a3850634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1988840"/>
            <a:ext cx="2428892" cy="2500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0446282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Уффици</a:t>
            </a:r>
            <a:endParaRPr lang="ru-RU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2492896"/>
            <a:ext cx="6353175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85432153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493095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Вороны являются символами этой европейской столицы, согласно легенде, если исчезнут они, то и эта столица исчезнет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Tvoron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916832"/>
            <a:ext cx="2824352" cy="2643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4833987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Лондон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londo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492896"/>
            <a:ext cx="6408712" cy="2952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2872146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3970286"/>
      </p:ext>
    </p:extLst>
  </p:cSld>
  <p:clrMapOvr>
    <a:masterClrMapping/>
  </p:clrMapOvr>
  <p:transition spd="slow">
    <p:wedge/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44930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Название этой европейской столицы переводится дословно как «медвежья берлога», поэтому именно этот зверь изображен на гербе столицы …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original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916832"/>
            <a:ext cx="2568348" cy="17383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3492322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Берлин (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Bären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liegen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345a3ee335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2420888"/>
            <a:ext cx="5786478" cy="2952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9142770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49309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Свое название эта столица европейского государства получила от галльского племени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паризиев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расселившихся на берегу реки, на которой она и находится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4" cstate="print"/>
          <a:srcRect l="29054" t="20362"/>
          <a:stretch>
            <a:fillRect/>
          </a:stretch>
        </p:blipFill>
        <p:spPr>
          <a:xfrm>
            <a:off x="5652120" y="3573016"/>
            <a:ext cx="3096344" cy="1995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48029729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Париж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aris-progulka-po-se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2564904"/>
            <a:ext cx="5857916" cy="3085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3678639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493095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столица государства, которое восемь раз принимало у себя олимпийские летние и зимние игры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мок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5868144" y="2852936"/>
            <a:ext cx="3068984" cy="200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40719839"/>
      </p:ext>
    </p:extLst>
  </p:cSld>
  <p:clrMapOvr>
    <a:masterClrMapping/>
  </p:clrMapOvr>
  <p:transition spd="slow">
    <p:wipe dir="d"/>
    <p:sndAc>
      <p:stSnd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Категория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7544" y="3068960"/>
            <a:ext cx="8280920" cy="2952327"/>
          </a:xfrm>
          <a:prstGeom prst="rect">
            <a:avLst/>
          </a:prstGeom>
        </p:spPr>
        <p:txBody>
          <a:bodyPr vert="horz" lIns="91440" tIns="45720" rIns="91440" bIns="45720" numCol="1" rtlCol="0">
            <a:prstTxWarp prst="textChevronInverted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Мировые столицы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Gangnam1-900x5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340768"/>
            <a:ext cx="5760640" cy="2070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5786464"/>
      </p:ext>
    </p:extLst>
  </p:cSld>
  <p:clrMapOvr>
    <a:masterClrMapping/>
  </p:clrMapOvr>
  <p:transition>
    <p:wipe dir="r"/>
    <p:sndAc>
      <p:stSnd>
        <p:snd r:embed="rId2" name="Svoya_igra_-_Zastavka_20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Вашингтон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43786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492896"/>
            <a:ext cx="6048672" cy="3096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5555149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3"/>
            <a:ext cx="7488832" cy="309634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столица – бухта, была названа в честь выдающегося британского полководца, победителя при Ватерлоо, премьер-министра Великобритании, когда страна была колонией Великобритании 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New Zealand_1.jpg"/>
          <p:cNvPicPr>
            <a:picLocks noChangeAspect="1"/>
          </p:cNvPicPr>
          <p:nvPr/>
        </p:nvPicPr>
        <p:blipFill>
          <a:blip r:embed="rId4" cstate="print"/>
          <a:srcRect b="10417"/>
          <a:stretch>
            <a:fillRect/>
          </a:stretch>
        </p:blipFill>
        <p:spPr>
          <a:xfrm>
            <a:off x="5508104" y="4581128"/>
            <a:ext cx="3286148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70757717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Веллингтон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wellington-oriental-bay-zoom-1.jpg"/>
          <p:cNvPicPr>
            <a:picLocks noChangeAspect="1"/>
          </p:cNvPicPr>
          <p:nvPr/>
        </p:nvPicPr>
        <p:blipFill>
          <a:blip r:embed="rId4" cstate="print"/>
          <a:srcRect l="1647" t="1807" r="1647" b="3313"/>
          <a:stretch>
            <a:fillRect/>
          </a:stretch>
        </p:blipFill>
        <p:spPr>
          <a:xfrm>
            <a:off x="1907704" y="2492896"/>
            <a:ext cx="6000792" cy="28592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0125645"/>
      </p:ext>
    </p:extLst>
  </p:cSld>
  <p:clrMapOvr>
    <a:masterClrMapping/>
  </p:clrMapOvr>
  <p:transition spd="slow"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prstTxWarp prst="textWave2">
              <a:avLst>
                <a:gd name="adj1" fmla="val 12500"/>
                <a:gd name="adj2" fmla="val 4209"/>
              </a:avLst>
            </a:prstTxWarp>
          </a:bodyPr>
          <a:lstStyle/>
          <a:p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Награждение победителей</a:t>
            </a:r>
            <a:endParaRPr lang="ru-RU" dirty="0"/>
          </a:p>
        </p:txBody>
      </p:sp>
      <p:pic>
        <p:nvPicPr>
          <p:cNvPr id="3" name="Рисунок 2" descr="976509_html_4ece7c4d.jpg"/>
          <p:cNvPicPr>
            <a:picLocks noChangeAspect="1"/>
          </p:cNvPicPr>
          <p:nvPr/>
        </p:nvPicPr>
        <p:blipFill>
          <a:blip r:embed="rId3" cstate="print"/>
          <a:srcRect l="12891" b="3031"/>
          <a:stretch>
            <a:fillRect/>
          </a:stretch>
        </p:blipFill>
        <p:spPr>
          <a:xfrm>
            <a:off x="1835696" y="2996952"/>
            <a:ext cx="5643602" cy="3357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orient="vert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Использованные источники: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1"/>
            <a:ext cx="8229600" cy="154076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Аудиоряды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заимствованы с сайта 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GetTune.net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Шаблон взят с информационного портала 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www.yandex.ru (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 шаблона игры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Салиш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С.С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 год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Картинки  взяты с информационного портала 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www.yandex.ru 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4398873"/>
      </p:ext>
    </p:extLst>
  </p:cSld>
  <p:clrMapOvr>
    <a:masterClrMapping/>
  </p:clrMapOvr>
  <p:transition spd="slow">
    <p:split orient="vert" dir="in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1" name="Прямоугольник 10">
            <a:hlinkClick r:id="rId9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2" name="Прямоугольник 11">
            <a:hlinkClick r:id="rId10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5" name="Прямоугольник 14">
            <a:hlinkClick r:id="rId13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6" name="Прямоугольник 15">
            <a:hlinkClick r:id="rId14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7" name="Прямоугольник 16">
            <a:hlinkClick r:id="rId15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8" name="Прямоугольник 17">
            <a:hlinkClick r:id="rId16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19" name="Прямоугольник 18">
            <a:hlinkClick r:id="rId17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20" name="Прямоугольник 19">
            <a:hlinkClick r:id="rId18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1" name="Прямоугольник 20">
            <a:hlinkClick r:id="rId19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2" name="Прямоугольник 21">
            <a:hlinkClick r:id="rId20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3" name="Прямоугольник 22">
            <a:hlinkClick r:id="rId21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4" name="Прямоугольник 23">
            <a:hlinkClick r:id="rId22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25" name="Прямоугольник 24">
            <a:hlinkClick r:id="rId23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6" name="Прямоугольник 25">
            <a:hlinkClick r:id="rId24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7" name="Прямоугольник 26">
            <a:hlinkClick r:id="rId25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8" name="Прямоугольник 27">
            <a:hlinkClick r:id="rId26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9" name="Прямоугольник 28">
            <a:hlinkClick r:id="rId27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30" name="Прямоугольник 29">
            <a:hlinkClick r:id="rId28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Символы страны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Кухни мира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Одно слово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Музеи мира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Мировые столицы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809597"/>
      </p:ext>
    </p:extLst>
  </p:cSld>
  <p:clrMapOvr>
    <a:masterClrMapping/>
  </p:clrMapOvr>
  <p:transition spd="slow" advClick="0">
    <p:wipe dir="u"/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Символом этой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англоговорящей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страны является красная роза …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ImageCache.jpg"/>
          <p:cNvPicPr>
            <a:picLocks noChangeAspect="1"/>
          </p:cNvPicPr>
          <p:nvPr/>
        </p:nvPicPr>
        <p:blipFill>
          <a:blip r:embed="rId4" cstate="print"/>
          <a:srcRect b="5698"/>
          <a:stretch>
            <a:fillRect/>
          </a:stretch>
        </p:blipFill>
        <p:spPr>
          <a:xfrm>
            <a:off x="2483768" y="3068960"/>
            <a:ext cx="4336080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80179968"/>
      </p:ext>
    </p:extLst>
  </p:cSld>
  <p:clrMapOvr>
    <a:masterClrMapping/>
  </p:clrMapOvr>
  <p:transition spd="slow" advClick="0">
    <p:wipe dir="d"/>
    <p:sndAc>
      <p:stSnd loop="1">
        <p:snd r:embed="rId2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Англия</a:t>
            </a:r>
          </a:p>
          <a:p>
            <a:pPr algn="ctr">
              <a:buNone/>
            </a:pP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5" name="Рисунок 4" descr="brita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2564904"/>
            <a:ext cx="6096000" cy="35718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1126800"/>
      </p:ext>
    </p:extLst>
  </p:cSld>
  <p:clrMapOvr>
    <a:masterClrMapping/>
  </p:clrMapOvr>
  <p:transition>
    <p:wipe dir="u"/>
    <p:sndAc>
      <p:stSnd>
        <p:snd r:embed="rId2" name="восходящий ря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811</Words>
  <Application>Microsoft Office PowerPoint</Application>
  <PresentationFormat>Экран (4:3)</PresentationFormat>
  <Paragraphs>209</Paragraphs>
  <Slides>64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Слайд 1</vt:lpstr>
      <vt:lpstr>Категория 1</vt:lpstr>
      <vt:lpstr>Категория 2</vt:lpstr>
      <vt:lpstr>Категория 3</vt:lpstr>
      <vt:lpstr>Категория 4</vt:lpstr>
      <vt:lpstr>Категория 5</vt:lpstr>
      <vt:lpstr>Слайд 7</vt:lpstr>
      <vt:lpstr>Категория 1</vt:lpstr>
      <vt:lpstr>Категория 1</vt:lpstr>
      <vt:lpstr>Категория 1</vt:lpstr>
      <vt:lpstr>Категория 1</vt:lpstr>
      <vt:lpstr>Категория 1</vt:lpstr>
      <vt:lpstr>Категория 1</vt:lpstr>
      <vt:lpstr>Слайд 14</vt:lpstr>
      <vt:lpstr>Категория 1</vt:lpstr>
      <vt:lpstr>Категория 1</vt:lpstr>
      <vt:lpstr>Категория 1</vt:lpstr>
      <vt:lpstr>Категория 1</vt:lpstr>
      <vt:lpstr>Категория 2</vt:lpstr>
      <vt:lpstr>Категория 2</vt:lpstr>
      <vt:lpstr>Категория 2</vt:lpstr>
      <vt:lpstr>Категория 2</vt:lpstr>
      <vt:lpstr>Слайд 23</vt:lpstr>
      <vt:lpstr>Слайд 24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Слайд 39</vt:lpstr>
      <vt:lpstr>Категория 3</vt:lpstr>
      <vt:lpstr>Категория 3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5</vt:lpstr>
      <vt:lpstr>Категория 5</vt:lpstr>
      <vt:lpstr>Слайд 54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Награждение победителей</vt:lpstr>
      <vt:lpstr>Использованные 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АнгелА</dc:creator>
  <cp:lastModifiedBy>Lenovo</cp:lastModifiedBy>
  <cp:revision>93</cp:revision>
  <dcterms:created xsi:type="dcterms:W3CDTF">2014-05-16T09:35:17Z</dcterms:created>
  <dcterms:modified xsi:type="dcterms:W3CDTF">2016-02-26T16:25:40Z</dcterms:modified>
</cp:coreProperties>
</file>