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312" r:id="rId2"/>
    <p:sldId id="289" r:id="rId3"/>
    <p:sldId id="291" r:id="rId4"/>
    <p:sldId id="272" r:id="rId5"/>
    <p:sldId id="264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305" r:id="rId14"/>
    <p:sldId id="301" r:id="rId15"/>
    <p:sldId id="300" r:id="rId16"/>
    <p:sldId id="306" r:id="rId17"/>
    <p:sldId id="302" r:id="rId18"/>
    <p:sldId id="303" r:id="rId19"/>
    <p:sldId id="304" r:id="rId20"/>
    <p:sldId id="257" r:id="rId21"/>
    <p:sldId id="270" r:id="rId22"/>
    <p:sldId id="258" r:id="rId23"/>
    <p:sldId id="259" r:id="rId24"/>
    <p:sldId id="260" r:id="rId25"/>
    <p:sldId id="261" r:id="rId26"/>
    <p:sldId id="265" r:id="rId27"/>
    <p:sldId id="266" r:id="rId28"/>
    <p:sldId id="268" r:id="rId29"/>
    <p:sldId id="267" r:id="rId30"/>
    <p:sldId id="309" r:id="rId31"/>
    <p:sldId id="308" r:id="rId32"/>
    <p:sldId id="310" r:id="rId33"/>
    <p:sldId id="256" r:id="rId34"/>
    <p:sldId id="307" r:id="rId35"/>
    <p:sldId id="31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4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90900-7209-4789-B401-57678AC7AF0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D6780-6A3B-4EA2-8B0E-DF55DECA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6780-6A3B-4EA2-8B0E-DF55DECA70D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6BBA-F544-42DB-BD53-7E62CBDBC49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08B8-1092-44AB-B074-38DE5900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4/4f/Timm_decembrists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museum.ru/imgB.asp?174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900igr.net/datas/literatura/Poema-Nekrasova/0014-014-Poema-Nekrasova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2%20&#1051;&#1048;&#1058;&#1045;&#1056;&#1040;&#1058;&#1059;&#1056;&#1040;\2%20&#1059;&#1056;&#1054;&#1050;&#1048;\&#1091;&#1088;&#1086;&#1082;&#1080;%20&#1083;&#1080;&#1090;&#1077;&#1088;&#1072;&#1090;&#1091;&#1088;&#1099;%207%20&#1082;&#1083;&#1072;&#1089;&#1089;\&#1053;&#1077;&#1082;&#1088;&#1072;&#1089;&#1086;&#1074;%20&#1056;&#1091;&#1089;&#1089;&#1082;&#1080;&#1077;%20&#1078;&#1077;&#1085;&#1097;&#1080;&#1085;&#1099;\&#1087;&#1086;&#1089;&#1074;&#1103;&#1097;&#1077;&#1085;&#1080;&#1077;%20&#1078;&#1105;&#1085;&#1072;&#1084;%20&#1076;&#1077;&#1082;&#1072;&#1073;&#1088;&#1080;&#1089;&#1090;&#1086;&#1074;%201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990656" cy="211566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Урок литературы по поэме </a:t>
            </a:r>
            <a:br>
              <a:rPr lang="ru-RU" dirty="0" smtClean="0"/>
            </a:br>
            <a:r>
              <a:rPr lang="ru-RU" dirty="0" smtClean="0"/>
              <a:t>Н.А. Некрасова «РУССКИЕ ЖЕНЩИНЫ»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336704" cy="12016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Учитель русского языка и литературы МОУ «</a:t>
            </a:r>
            <a:r>
              <a:rPr lang="ru-RU" dirty="0" err="1" smtClean="0">
                <a:solidFill>
                  <a:sysClr val="windowText" lastClr="000000"/>
                </a:solidFill>
              </a:rPr>
              <a:t>Грицовская</a:t>
            </a:r>
            <a:r>
              <a:rPr lang="ru-RU" dirty="0" smtClean="0">
                <a:solidFill>
                  <a:sysClr val="windowText" lastClr="000000"/>
                </a:solidFill>
              </a:rPr>
              <a:t> СШ»</a:t>
            </a:r>
          </a:p>
          <a:p>
            <a:r>
              <a:rPr lang="ru-RU" dirty="0" err="1" smtClean="0">
                <a:solidFill>
                  <a:sysClr val="windowText" lastClr="000000"/>
                </a:solidFill>
              </a:rPr>
              <a:t>Щербинина</a:t>
            </a:r>
            <a:r>
              <a:rPr lang="ru-RU" dirty="0" smtClean="0">
                <a:solidFill>
                  <a:sysClr val="windowText" lastClr="000000"/>
                </a:solidFill>
              </a:rPr>
              <a:t> Н.И. 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3500462" cy="107157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Александра Ивановна Давыдова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7" name="Содержимое 6" descr="Davydov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571768" cy="333401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694" y="500042"/>
            <a:ext cx="3286148" cy="1071570"/>
          </a:xfrm>
        </p:spPr>
        <p:txBody>
          <a:bodyPr>
            <a:normAutofit fontScale="92500"/>
          </a:bodyPr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Александра Васильевна </a:t>
            </a:r>
            <a:r>
              <a:rPr lang="ru-RU" i="1" dirty="0" err="1" smtClean="0">
                <a:solidFill>
                  <a:srgbClr val="663300"/>
                </a:solidFill>
              </a:rPr>
              <a:t>Ёнтальцева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8" name="Содержимое 7" descr="img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86512" y="1785926"/>
            <a:ext cx="2565394" cy="3269463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Содержимое 6" descr="1726143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429000"/>
            <a:ext cx="2571768" cy="3232873"/>
          </a:xfrm>
          <a:prstGeom prst="ellipse">
            <a:avLst/>
          </a:prstGeom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786050" y="2285992"/>
            <a:ext cx="3425850" cy="1071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Камилла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Ивашева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6000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200" dirty="0" smtClean="0"/>
              <a:t>Н.А. Некрасов был восхищён самоотверженностью жён декабристов, их душевной силой. Сын сосланного декабриста, Михаил Волконский, позволил Некрасову познакомиться с записками своей матери, Марии Николаевны Волконской.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Поэма Н.А. Некрасова «Русские женщины» написана на материале истории декабристов.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Впервые опубликована в "Отечественных записках" -первая часть - "Княгиня Трубецкая" - в 1872 (№4) вторая - "Княгиня М.Н. Волконская. - в 1873 году (№1). </a:t>
            </a:r>
            <a:endParaRPr lang="ru-RU" sz="27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571480"/>
            <a:ext cx="3961009" cy="5521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3200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«Они бросили все: знатность, богатство, связи и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родных, всем пожертвовали для высочайшего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нравственного долга… Ни в чем не повинные,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они… перенесли все, что перенесли их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осуждённые мужья», - писал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Ф.М. Достоевский.</a:t>
            </a:r>
          </a:p>
          <a:p>
            <a:pPr algn="ctr"/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4143404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…благородная почтенная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жертва  самодержавия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любви к отечеству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променявшие генеральские эполеты </a:t>
            </a:r>
          </a:p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на кандалы каторжника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А.И.Герцен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34" y="214290"/>
            <a:ext cx="8401080" cy="1143000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«ВЫСОК И СВЯТ ИХ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ПОДВИГ</a:t>
            </a:r>
            <a:r>
              <a:rPr kumimoji="0" lang="ru-RU" sz="3600" b="0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НЕЗАБВЕННЫЙ»</a:t>
            </a:r>
            <a:endParaRPr kumimoji="0" lang="ru-RU" sz="3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000240"/>
            <a:ext cx="5303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ДЕКАБРИСТКИ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286388"/>
            <a:ext cx="715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«РУССКИЕ ЖЕНЩИНЫ»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3786182" y="2857496"/>
            <a:ext cx="1127574" cy="2287722"/>
          </a:xfrm>
          <a:prstGeom prst="upDownArrow">
            <a:avLst>
              <a:gd name="adj1" fmla="val 18404"/>
              <a:gd name="adj2" fmla="val 31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57554" y="3214686"/>
            <a:ext cx="1896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???</a:t>
            </a:r>
            <a:endParaRPr lang="ru-RU" sz="9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34" y="214290"/>
            <a:ext cx="8401080" cy="1143000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«ВЫСОК И СВЯТ ИХ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ПОДВИГ</a:t>
            </a:r>
            <a:r>
              <a:rPr kumimoji="0" lang="ru-RU" sz="3600" b="0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НЕЗАБВЕННЫЙ»</a:t>
            </a:r>
            <a:endParaRPr kumimoji="0" lang="ru-RU" sz="3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429000"/>
            <a:ext cx="8086829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героический, самоотверженный поступок.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(Толковый словарь С.И. Ожегова)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важное для многих людей дело.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героический поступок, совершённый в трудных условиях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всегда победа бесстрашия и воли над страхом и слабостью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276872"/>
            <a:ext cx="56166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ПОДВИГ – это …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34" y="214290"/>
            <a:ext cx="8401080" cy="1143000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«ВЫСОК И СВЯТ ИХ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ПОДВИГ</a:t>
            </a:r>
            <a:r>
              <a:rPr kumimoji="0" lang="ru-RU" sz="3600" b="0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НЕЗАБВЕННЫЙ»</a:t>
            </a:r>
            <a:endParaRPr kumimoji="0" lang="ru-RU" sz="3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1628800"/>
            <a:ext cx="5698611" cy="4339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Теперь перед нами </a:t>
            </a:r>
            <a:r>
              <a:rPr lang="ru-RU" sz="2400" dirty="0" smtClean="0">
                <a:solidFill>
                  <a:srgbClr val="FF0000"/>
                </a:solidFill>
              </a:rPr>
              <a:t>дорога добра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Дорога избранников Бога!</a:t>
            </a:r>
          </a:p>
          <a:p>
            <a:r>
              <a:rPr lang="ru-RU" sz="2400" dirty="0" smtClean="0"/>
              <a:t>Найдём мы униженных, скорбных мужей.</a:t>
            </a:r>
          </a:p>
          <a:p>
            <a:r>
              <a:rPr lang="ru-RU" sz="2400" dirty="0" smtClean="0"/>
              <a:t>Но будем мы им </a:t>
            </a:r>
            <a:r>
              <a:rPr lang="ru-RU" sz="2400" dirty="0" smtClean="0">
                <a:solidFill>
                  <a:srgbClr val="FF0000"/>
                </a:solidFill>
              </a:rPr>
              <a:t>утешеньем,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Мы </a:t>
            </a:r>
            <a:r>
              <a:rPr lang="ru-RU" sz="2400" dirty="0" smtClean="0">
                <a:solidFill>
                  <a:srgbClr val="FF0000"/>
                </a:solidFill>
              </a:rPr>
              <a:t>кротостью</a:t>
            </a:r>
            <a:r>
              <a:rPr lang="ru-RU" sz="2400" dirty="0" smtClean="0"/>
              <a:t> нашей смягчим палачей,</a:t>
            </a:r>
          </a:p>
          <a:p>
            <a:r>
              <a:rPr lang="ru-RU" sz="2400" dirty="0" smtClean="0"/>
              <a:t>Страданье осилим </a:t>
            </a:r>
            <a:r>
              <a:rPr lang="ru-RU" sz="2400" dirty="0" smtClean="0">
                <a:solidFill>
                  <a:srgbClr val="FF0000"/>
                </a:solidFill>
              </a:rPr>
              <a:t>терпеньем.</a:t>
            </a:r>
          </a:p>
          <a:p>
            <a:r>
              <a:rPr lang="ru-RU" sz="2400" dirty="0" smtClean="0"/>
              <a:t>Опорою гибнущим, слабым, больным </a:t>
            </a:r>
          </a:p>
          <a:p>
            <a:r>
              <a:rPr lang="ru-RU" sz="2400" dirty="0" smtClean="0"/>
              <a:t>Мы будем в тюрьме ненавистной</a:t>
            </a:r>
          </a:p>
          <a:p>
            <a:r>
              <a:rPr lang="ru-RU" sz="2400" dirty="0" smtClean="0"/>
              <a:t>И рук не положим, пока не свершим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Обета любви бескорыстной!..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17232"/>
            <a:ext cx="628922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Делила с ним радость, делить и тюрьму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Должна я … Так небу угодно!..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2929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Что будет с тобою,</a:t>
            </a:r>
          </a:p>
          <a:p>
            <a:pPr algn="ctr"/>
            <a:r>
              <a:rPr lang="ru-RU" sz="2400" b="1" dirty="0" smtClean="0"/>
              <a:t>Голубка моя? </a:t>
            </a:r>
          </a:p>
          <a:p>
            <a:pPr algn="ctr"/>
            <a:r>
              <a:rPr lang="ru-RU" sz="2400" b="1" dirty="0" smtClean="0"/>
              <a:t>Там нужно</a:t>
            </a:r>
          </a:p>
          <a:p>
            <a:pPr algn="ctr"/>
            <a:r>
              <a:rPr lang="ru-RU" sz="2400" b="1" dirty="0" smtClean="0"/>
              <a:t> не ЖЕНСКУЮ СИЛУ!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34" y="214290"/>
            <a:ext cx="8401080" cy="1143000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«ВЫСОК И СВЯТ ИХ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ПОДВИГ</a:t>
            </a:r>
            <a:r>
              <a:rPr kumimoji="0" lang="ru-RU" sz="3600" b="0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НЕЗАБВЕННЫЙ»</a:t>
            </a:r>
            <a:endParaRPr kumimoji="0" lang="ru-RU" sz="3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77316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Подвиг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это всё, кроме славы.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И.Гёте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071942"/>
            <a:ext cx="842968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/>
              <a:t>Какие героини? Это поэты из нас героинь сделали. А мы просто поехали за нашими мужьями…</a:t>
            </a:r>
          </a:p>
          <a:p>
            <a:r>
              <a:rPr lang="ru-RU" sz="2800" b="1" i="1" dirty="0" smtClean="0"/>
              <a:t>А. И. Давыдова</a:t>
            </a:r>
            <a:endParaRPr lang="ru-RU" sz="2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34" y="214290"/>
            <a:ext cx="8401080" cy="1143000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«ВЫСОК И СВЯТ ИХ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ПОДВИГ</a:t>
            </a:r>
            <a:r>
              <a:rPr kumimoji="0" lang="ru-RU" sz="3600" b="0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НЕЗАБВЕННЫЙ»</a:t>
            </a:r>
            <a:endParaRPr kumimoji="0" lang="ru-RU" sz="3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143116"/>
            <a:ext cx="7572428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Лишь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преодолённых препятствий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является действительно правильным мерилом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подвига и человека, совершившего его.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С. Цвейг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286388"/>
            <a:ext cx="8103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Преодоление каких препятствий выпало на долю жён декабристов?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Какое препятствие, на ваш взгляд, было самым трудным?</a:t>
            </a:r>
            <a:endParaRPr lang="ru-RU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34" y="214290"/>
            <a:ext cx="8401080" cy="1143000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«ВЫСОК И СВЯТ ИХ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ПОДВИГ</a:t>
            </a:r>
            <a:r>
              <a:rPr kumimoji="0" lang="ru-RU" sz="3600" b="0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НЕЗАБВЕННЫЙ»</a:t>
            </a:r>
            <a:endParaRPr kumimoji="0" lang="ru-RU" sz="3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4429132"/>
            <a:ext cx="84296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власти так противились решению жён декабристов?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071678"/>
            <a:ext cx="342902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Государство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Власть</a:t>
            </a:r>
            <a:endParaRPr lang="ru-RU" sz="4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285992"/>
            <a:ext cx="346601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ЛИЧНОСТЬ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643306" y="2571744"/>
            <a:ext cx="1643074" cy="484632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580112" y="2204864"/>
            <a:ext cx="2143140" cy="496886"/>
          </a:xfrm>
        </p:spPr>
        <p:txBody>
          <a:bodyPr/>
          <a:lstStyle/>
          <a:p>
            <a:r>
              <a:rPr lang="ru-RU" dirty="0" smtClean="0"/>
              <a:t>      Губернатор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1043608" y="476672"/>
            <a:ext cx="2286016" cy="496886"/>
          </a:xfrm>
        </p:spPr>
        <p:txBody>
          <a:bodyPr/>
          <a:lstStyle/>
          <a:p>
            <a:r>
              <a:rPr lang="ru-RU" dirty="0" smtClean="0"/>
              <a:t>          Княгиня    </a:t>
            </a:r>
            <a:endParaRPr lang="ru-RU" dirty="0"/>
          </a:p>
        </p:txBody>
      </p:sp>
      <p:pic>
        <p:nvPicPr>
          <p:cNvPr id="7" name="Содержимое 6" descr="2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19230"/>
          <a:stretch>
            <a:fillRect/>
          </a:stretch>
        </p:blipFill>
        <p:spPr>
          <a:xfrm>
            <a:off x="4831588" y="2924944"/>
            <a:ext cx="4071237" cy="3528392"/>
          </a:xfrm>
        </p:spPr>
      </p:pic>
      <p:pic>
        <p:nvPicPr>
          <p:cNvPr id="9" name="Содержимое 8" descr="2208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224470" cy="3168352"/>
          </a:xfrm>
        </p:spPr>
      </p:pic>
      <p:sp>
        <p:nvSpPr>
          <p:cNvPr id="6" name="TextBox 5"/>
          <p:cNvSpPr txBox="1"/>
          <p:nvPr/>
        </p:nvSpPr>
        <p:spPr>
          <a:xfrm>
            <a:off x="251520" y="4581128"/>
            <a:ext cx="46063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«Она другим дорогу проложила.</a:t>
            </a:r>
          </a:p>
          <a:p>
            <a:r>
              <a:rPr lang="ru-RU" sz="2400" b="1" dirty="0" smtClean="0"/>
              <a:t>  Она других на подвиг увлекла»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323528" y="1772816"/>
            <a:ext cx="8429684" cy="2281476"/>
          </a:xfrm>
          <a:prstGeom prst="ribbon">
            <a:avLst>
              <a:gd name="adj1" fmla="val 10394"/>
              <a:gd name="adj2" fmla="val 7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мыслю - значит, существую</a:t>
            </a:r>
          </a:p>
          <a:p>
            <a:pPr algn="ctr"/>
            <a:r>
              <a:rPr lang="ru-RU" sz="3200" i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РЕНЕ  ДЕКАРТ</a:t>
            </a:r>
            <a:endParaRPr lang="ru-RU" sz="3200" i="1" cap="none" spc="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40080" cy="524005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3600" b="1" i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600" b="1" i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Товарищ, верь: взойдет она,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   </a:t>
            </a:r>
            <a:r>
              <a:rPr lang="ru-RU" sz="4400" b="1" dirty="0" smtClean="0">
                <a:solidFill>
                  <a:srgbClr val="FF0000"/>
                </a:solidFill>
              </a:rPr>
              <a:t>Звезда пленительного счастья,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   Россия </a:t>
            </a:r>
            <a:r>
              <a:rPr lang="ru-RU" sz="4400" b="1" dirty="0" err="1" smtClean="0">
                <a:solidFill>
                  <a:schemeClr val="tx1"/>
                </a:solidFill>
              </a:rPr>
              <a:t>вспрянет</a:t>
            </a:r>
            <a:r>
              <a:rPr lang="ru-RU" sz="4400" b="1" dirty="0" smtClean="0">
                <a:solidFill>
                  <a:schemeClr val="tx1"/>
                </a:solidFill>
              </a:rPr>
              <a:t> ото сна,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   И на обломках самовластья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</a:rPr>
              <a:t>Напишут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наши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имена</a:t>
            </a:r>
            <a:r>
              <a:rPr lang="en-US" sz="4400" b="1" dirty="0" smtClean="0">
                <a:solidFill>
                  <a:schemeClr val="tx1"/>
                </a:solidFill>
              </a:rPr>
              <a:t>! 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А.С.ПУШКИН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35292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Фильм В. Мотыля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«Звезда пленительного счастья»</a:t>
            </a:r>
          </a:p>
          <a:p>
            <a:pPr algn="ctr"/>
            <a:endParaRPr lang="ru-RU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Исаак Шварц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Булат Окуджава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ей бата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149080"/>
            <a:ext cx="1800200" cy="2520280"/>
          </a:xfrm>
          <a:prstGeom prst="rect">
            <a:avLst/>
          </a:prstGeom>
        </p:spPr>
      </p:pic>
      <p:pic>
        <p:nvPicPr>
          <p:cNvPr id="5" name="Рисунок 4" descr="22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876800" cy="3657600"/>
          </a:xfrm>
          <a:prstGeom prst="rect">
            <a:avLst/>
          </a:prstGeom>
        </p:spPr>
      </p:pic>
      <p:pic>
        <p:nvPicPr>
          <p:cNvPr id="6" name="Рисунок 5" descr="22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276872"/>
            <a:ext cx="48768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404664"/>
            <a:ext cx="2976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Сергей Петрович Трубецкой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6165304"/>
            <a:ext cx="269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АЛЕКСЕЙ БАТАЛОВ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536504" cy="3402378"/>
          </a:xfrm>
          <a:prstGeom prst="rect">
            <a:avLst/>
          </a:prstGeom>
        </p:spPr>
      </p:pic>
      <p:pic>
        <p:nvPicPr>
          <p:cNvPr id="3" name="Рисунок 2" descr="22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132856"/>
            <a:ext cx="4876800" cy="3657600"/>
          </a:xfrm>
          <a:prstGeom prst="rect">
            <a:avLst/>
          </a:prstGeom>
        </p:spPr>
      </p:pic>
      <p:pic>
        <p:nvPicPr>
          <p:cNvPr id="4" name="Рисунок 3" descr="олег стриженов.jpg"/>
          <p:cNvPicPr>
            <a:picLocks noChangeAspect="1"/>
          </p:cNvPicPr>
          <p:nvPr/>
        </p:nvPicPr>
        <p:blipFill>
          <a:blip r:embed="rId4" cstate="print"/>
          <a:srcRect t="10698" r="3667"/>
          <a:stretch>
            <a:fillRect/>
          </a:stretch>
        </p:blipFill>
        <p:spPr>
          <a:xfrm>
            <a:off x="755576" y="4005064"/>
            <a:ext cx="1766588" cy="2664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6237312"/>
            <a:ext cx="2207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ОЛЕГ СТРИЖЕНОВ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692696"/>
            <a:ext cx="3427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Князь Волконский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a257109ccb4fe2d82cc3bd15dc3df7.jpg"/>
          <p:cNvPicPr>
            <a:picLocks noChangeAspect="1"/>
          </p:cNvPicPr>
          <p:nvPr/>
        </p:nvPicPr>
        <p:blipFill>
          <a:blip r:embed="rId2" cstate="print"/>
          <a:srcRect l="33333" t="6349" r="15873" b="2646"/>
          <a:stretch>
            <a:fillRect/>
          </a:stretch>
        </p:blipFill>
        <p:spPr>
          <a:xfrm>
            <a:off x="251520" y="332656"/>
            <a:ext cx="2304256" cy="3096344"/>
          </a:xfrm>
          <a:prstGeom prst="rect">
            <a:avLst/>
          </a:prstGeom>
        </p:spPr>
      </p:pic>
      <p:pic>
        <p:nvPicPr>
          <p:cNvPr id="3" name="Рисунок 2" descr="22085.jpg"/>
          <p:cNvPicPr>
            <a:picLocks noChangeAspect="1"/>
          </p:cNvPicPr>
          <p:nvPr/>
        </p:nvPicPr>
        <p:blipFill>
          <a:blip r:embed="rId3" cstate="print"/>
          <a:srcRect l="30945" t="12595" r="10113"/>
          <a:stretch>
            <a:fillRect/>
          </a:stretch>
        </p:blipFill>
        <p:spPr>
          <a:xfrm>
            <a:off x="2843808" y="260648"/>
            <a:ext cx="2880320" cy="3196952"/>
          </a:xfrm>
          <a:prstGeom prst="rect">
            <a:avLst/>
          </a:prstGeom>
        </p:spPr>
      </p:pic>
      <p:pic>
        <p:nvPicPr>
          <p:cNvPr id="4" name="Рисунок 3" descr="22086.jpg"/>
          <p:cNvPicPr>
            <a:picLocks noChangeAspect="1"/>
          </p:cNvPicPr>
          <p:nvPr/>
        </p:nvPicPr>
        <p:blipFill>
          <a:blip r:embed="rId4" cstate="print"/>
          <a:srcRect r="21743"/>
          <a:stretch>
            <a:fillRect/>
          </a:stretch>
        </p:blipFill>
        <p:spPr>
          <a:xfrm>
            <a:off x="5004048" y="2204864"/>
            <a:ext cx="3816424" cy="3657600"/>
          </a:xfrm>
          <a:prstGeom prst="rect">
            <a:avLst/>
          </a:prstGeom>
        </p:spPr>
      </p:pic>
      <p:pic>
        <p:nvPicPr>
          <p:cNvPr id="5" name="Рисунок 4" descr="игорь костолевск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861048"/>
            <a:ext cx="1832992" cy="274948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2160" y="404664"/>
            <a:ext cx="2915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Иван Анненков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6165304"/>
            <a:ext cx="278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ИГОРЬ КОСТОЛЕВСКИЙ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876800" cy="3657600"/>
          </a:xfrm>
          <a:prstGeom prst="rect">
            <a:avLst/>
          </a:prstGeom>
        </p:spPr>
      </p:pic>
      <p:pic>
        <p:nvPicPr>
          <p:cNvPr id="3" name="Рисунок 2" descr="22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492896"/>
            <a:ext cx="4876800" cy="3657600"/>
          </a:xfrm>
          <a:prstGeom prst="rect">
            <a:avLst/>
          </a:prstGeom>
        </p:spPr>
      </p:pic>
      <p:pic>
        <p:nvPicPr>
          <p:cNvPr id="4" name="Рисунок 3" descr="олег янковск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1975098" cy="3047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548680"/>
            <a:ext cx="22765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Кондратий </a:t>
            </a:r>
          </a:p>
          <a:p>
            <a:pPr algn="ctr"/>
            <a:r>
              <a:rPr lang="ru-RU" sz="3200" dirty="0" smtClean="0"/>
              <a:t>Фёдорович </a:t>
            </a:r>
          </a:p>
          <a:p>
            <a:pPr algn="ctr"/>
            <a:r>
              <a:rPr lang="ru-RU" sz="3200" dirty="0" smtClean="0"/>
              <a:t>Рылеев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6237312"/>
            <a:ext cx="223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ОЛЕГ ЯНКОВСКИЙ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876800" cy="3657600"/>
          </a:xfrm>
          <a:prstGeom prst="rect">
            <a:avLst/>
          </a:prstGeom>
        </p:spPr>
      </p:pic>
      <p:pic>
        <p:nvPicPr>
          <p:cNvPr id="3" name="Рисунок 2" descr="22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636912"/>
            <a:ext cx="4876800" cy="3657600"/>
          </a:xfrm>
          <a:prstGeom prst="rect">
            <a:avLst/>
          </a:prstGeom>
        </p:spPr>
      </p:pic>
      <p:pic>
        <p:nvPicPr>
          <p:cNvPr id="4" name="Рисунок 3" descr="ирина купчен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81128"/>
            <a:ext cx="1428750" cy="200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050" y="404664"/>
            <a:ext cx="38889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Екатерина </a:t>
            </a:r>
          </a:p>
          <a:p>
            <a:r>
              <a:rPr lang="ru-RU" sz="3200" dirty="0" smtClean="0"/>
              <a:t>Ивановна </a:t>
            </a:r>
            <a:r>
              <a:rPr lang="ru-RU" sz="3200" dirty="0"/>
              <a:t>Т</a:t>
            </a:r>
            <a:r>
              <a:rPr lang="ru-RU" sz="3200" dirty="0" smtClean="0"/>
              <a:t>рубецкая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630932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ИРИНА КУПЧЕНКО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876800" cy="3657600"/>
          </a:xfrm>
          <a:prstGeom prst="rect">
            <a:avLst/>
          </a:prstGeom>
        </p:spPr>
      </p:pic>
      <p:pic>
        <p:nvPicPr>
          <p:cNvPr id="4" name="Рисунок 3" descr="22082.jpg"/>
          <p:cNvPicPr>
            <a:picLocks noChangeAspect="1"/>
          </p:cNvPicPr>
          <p:nvPr/>
        </p:nvPicPr>
        <p:blipFill>
          <a:blip r:embed="rId3" cstate="print"/>
          <a:srcRect l="10336" r="6978"/>
          <a:stretch>
            <a:fillRect/>
          </a:stretch>
        </p:blipFill>
        <p:spPr>
          <a:xfrm>
            <a:off x="4716016" y="2492896"/>
            <a:ext cx="4032448" cy="3657600"/>
          </a:xfrm>
          <a:prstGeom prst="rect">
            <a:avLst/>
          </a:prstGeom>
        </p:spPr>
      </p:pic>
      <p:pic>
        <p:nvPicPr>
          <p:cNvPr id="5" name="Рисунок 4" descr="наталья бондарчу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1920312" cy="2325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62068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МАРИЯ ВОЛКОНСКАЯ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НАТАЛЬЯ БОНДАРЧУК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876800" cy="3657600"/>
          </a:xfrm>
          <a:prstGeom prst="rect">
            <a:avLst/>
          </a:prstGeom>
        </p:spPr>
      </p:pic>
      <p:pic>
        <p:nvPicPr>
          <p:cNvPr id="3" name="Рисунок 2" descr="22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348880"/>
            <a:ext cx="4876800" cy="3657600"/>
          </a:xfrm>
          <a:prstGeom prst="rect">
            <a:avLst/>
          </a:prstGeom>
        </p:spPr>
      </p:pic>
      <p:pic>
        <p:nvPicPr>
          <p:cNvPr id="4" name="Рисунок 3" descr="татьяна фёдоров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437112"/>
            <a:ext cx="1428750" cy="200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692696"/>
            <a:ext cx="302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ЖЕНА РЫЛЕЕВА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6237312"/>
            <a:ext cx="2445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ТАТЬЯНА ФЁДОРОВА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876800" cy="3657600"/>
          </a:xfrm>
          <a:prstGeom prst="rect">
            <a:avLst/>
          </a:prstGeom>
        </p:spPr>
      </p:pic>
      <p:pic>
        <p:nvPicPr>
          <p:cNvPr id="3" name="Рисунок 2" descr="22095.jpg"/>
          <p:cNvPicPr>
            <a:picLocks noChangeAspect="1"/>
          </p:cNvPicPr>
          <p:nvPr/>
        </p:nvPicPr>
        <p:blipFill>
          <a:blip r:embed="rId3" cstate="print"/>
          <a:srcRect l="33758"/>
          <a:stretch>
            <a:fillRect/>
          </a:stretch>
        </p:blipFill>
        <p:spPr>
          <a:xfrm>
            <a:off x="5580112" y="2204864"/>
            <a:ext cx="3230488" cy="3657600"/>
          </a:xfrm>
          <a:prstGeom prst="rect">
            <a:avLst/>
          </a:prstGeom>
        </p:spPr>
      </p:pic>
      <p:pic>
        <p:nvPicPr>
          <p:cNvPr id="4" name="Рисунок 3" descr="эва.jpg"/>
          <p:cNvPicPr>
            <a:picLocks noChangeAspect="1"/>
          </p:cNvPicPr>
          <p:nvPr/>
        </p:nvPicPr>
        <p:blipFill>
          <a:blip r:embed="rId4" cstate="print"/>
          <a:srcRect r="13479"/>
          <a:stretch>
            <a:fillRect/>
          </a:stretch>
        </p:blipFill>
        <p:spPr>
          <a:xfrm>
            <a:off x="323528" y="4437112"/>
            <a:ext cx="2448272" cy="2110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5661248"/>
            <a:ext cx="1598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ЭВА</a:t>
            </a:r>
            <a:br>
              <a:rPr lang="ru-RU" sz="2000" b="1" dirty="0" smtClean="0"/>
            </a:br>
            <a:r>
              <a:rPr lang="ru-RU" sz="2000" b="1" dirty="0" smtClean="0"/>
              <a:t>ШИКУЛЬСКА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48680"/>
            <a:ext cx="3635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ПОЛИНА </a:t>
            </a:r>
          </a:p>
          <a:p>
            <a:pPr algn="ctr"/>
            <a:r>
              <a:rPr lang="ru-RU" sz="3200" dirty="0" smtClean="0"/>
              <a:t>ГЕБЛЬ-АННЕНКОВА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492896"/>
            <a:ext cx="4038600" cy="35158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такое подвиг?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Какими качествами должен обладать человек, способный совершить подвиг?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686436" cy="11430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«ВЫСОК И СВЯТ ИХ ПОДВИГ НЕЗАБВЕННЫЙ»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Picture 9" descr="Н.А. Некрасов. Художник И. Крамской. 18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86058"/>
            <a:ext cx="1791764" cy="26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5572140"/>
            <a:ext cx="38872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ПОЭМА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«РУССКИЕ ЖЕНЩИНЫ»</a:t>
            </a:r>
            <a:endParaRPr lang="ru-RU" sz="2400" b="1" cap="none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1643050"/>
            <a:ext cx="4286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Николай Алексеевич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Некрасов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285728"/>
            <a:ext cx="278605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УРОК- РАЗМЫШЛЕНИЕ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Делимся впечатлениями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5472608" cy="187220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4400" dirty="0" smtClean="0"/>
              <a:t>Мне фильм понравился. Там были хорошие артисты. Особенно понравилась француженка. </a:t>
            </a:r>
          </a:p>
          <a:p>
            <a:pPr algn="just">
              <a:buNone/>
            </a:pPr>
            <a:r>
              <a:rPr lang="ru-RU" sz="4400" dirty="0" smtClean="0"/>
              <a:t>                       КИРИЛЛ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55776" y="4869160"/>
            <a:ext cx="6336704" cy="919401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Фильм о внутренней силе русских женщин. </a:t>
            </a:r>
          </a:p>
          <a:p>
            <a:r>
              <a:rPr lang="ru-RU" sz="2400" dirty="0" smtClean="0"/>
              <a:t>                                                НИКИТА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Делимся впечатлениями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8083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Мне понравились поступки героинь. Нужно очень сильно любить человека, чтобы вытерпеть всё и уехать в никуда ради любимого. Можно позавидовать силе воли этих женщин.</a:t>
            </a:r>
          </a:p>
          <a:p>
            <a:pPr>
              <a:buNone/>
            </a:pPr>
            <a:r>
              <a:rPr lang="ru-RU" dirty="0" smtClean="0"/>
              <a:t>    ВАСИЛИЙ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Делимся впечатлениями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664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Я считаю этих женщин великими, потому что не все бы решились отправиться в ссылку вслед за мужьями. Я восхищаюсь их настойчивостью, решительностью и храбростью. Они знали, с какими трудностями им придется столкнуться, но всё равно ехали туда.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 ВАЛЕНТИНА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20688"/>
            <a:ext cx="8458200" cy="41799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Пленительные образы! Едва ли</a:t>
            </a:r>
            <a:br>
              <a:rPr lang="ru-RU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истории какой-нибудь страны</a:t>
            </a:r>
            <a:br>
              <a:rPr lang="ru-RU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 что-нибудь прекраснее встречали.</a:t>
            </a:r>
            <a:br>
              <a:rPr lang="ru-RU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Их имена забыться не должны.</a:t>
            </a:r>
            <a:br>
              <a:rPr lang="ru-RU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Н.Некрасов</a:t>
            </a:r>
            <a:endParaRPr lang="ru-RU" sz="4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76456" cy="5051941"/>
          </a:xfrm>
          <a:prstGeom prst="ribbon">
            <a:avLst>
              <a:gd name="adj1" fmla="val 8316"/>
              <a:gd name="adj2" fmla="val 7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Правила написания </a:t>
            </a:r>
            <a:r>
              <a:rPr lang="ru-RU" sz="3200" b="1" dirty="0" err="1" smtClean="0">
                <a:solidFill>
                  <a:srgbClr val="FF0000"/>
                </a:solidFill>
              </a:rPr>
              <a:t>сиквейна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2000" dirty="0"/>
          </a:p>
          <a:p>
            <a:pPr algn="ctr"/>
            <a:r>
              <a:rPr lang="ru-RU" sz="2800" dirty="0"/>
              <a:t>Первая строка – существительное (тема)</a:t>
            </a:r>
          </a:p>
          <a:p>
            <a:pPr algn="ctr"/>
            <a:r>
              <a:rPr lang="ru-RU" sz="2800" dirty="0"/>
              <a:t>Вторая строка – два прилагательных (описание темы)</a:t>
            </a:r>
          </a:p>
          <a:p>
            <a:pPr algn="ctr"/>
            <a:r>
              <a:rPr lang="ru-RU" sz="2800" dirty="0"/>
              <a:t>Третья строка – три глагола (описание действий в рамках темы)</a:t>
            </a:r>
          </a:p>
          <a:p>
            <a:pPr algn="ctr"/>
            <a:r>
              <a:rPr lang="ru-RU" sz="2800" dirty="0"/>
              <a:t>Четвертая строка – отношение к теме (словосочетание)</a:t>
            </a:r>
          </a:p>
          <a:p>
            <a:pPr algn="ctr"/>
            <a:r>
              <a:rPr lang="ru-RU" sz="2800" dirty="0"/>
              <a:t>Пятая – вывод, выражение эмоций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912768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ЖЕНЩИНА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Красива и умна.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Жила, живёт и будет жить.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силой духа она сильна,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 её будут любить.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МАРГАРИТА, 7 «А»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994" y="3717032"/>
            <a:ext cx="775718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ПОДВИГ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Незабываемый. Прекрасный.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Всегда есть, всегда был, всегда будет.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Подвиг – прекраснейший из поступков.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Никогда не исчезнут люди, способный совершить подвиг.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АЛЕКСАНДР, 7 «А»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Картинка 1 из 4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4500594" cy="35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Картинка 4 из 4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36912"/>
            <a:ext cx="3000396" cy="36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42853"/>
            <a:ext cx="8229600" cy="1773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 декабря 1825 года на Сенатской площади в Петербурге произошло восстание декабристов. Это было открытое выступление дворян, находившихся на военной службе, против самодержавия и крепостного права.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5"/>
          <p:cNvSpPr txBox="1">
            <a:spLocks/>
          </p:cNvSpPr>
          <p:nvPr/>
        </p:nvSpPr>
        <p:spPr>
          <a:xfrm>
            <a:off x="5220072" y="188640"/>
            <a:ext cx="3500462" cy="41434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Е.И.Трубецкая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Е.П.Нарышкина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А.В.Розен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М.Н.Волконская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А.В.Ёнтальцева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А.И.Давыдова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Полина </a:t>
            </a:r>
            <a:r>
              <a:rPr kumimoji="0" lang="ru-RU" sz="2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Гебль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(Анненкова)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Н.Д.Фонвизина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М.К.Юшневская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А.Г.Муравьева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К.Ивашева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Картинка 2 из 1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4286280" cy="213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428604"/>
            <a:ext cx="3568726" cy="114300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Екатерина Ивановна Трубецкая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7" name="Содержимое 6" descr="e11bc30432e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348" r="4348"/>
          <a:stretch>
            <a:fillRect/>
          </a:stretch>
        </p:blipFill>
        <p:spPr>
          <a:xfrm>
            <a:off x="1214414" y="2143116"/>
            <a:ext cx="3000396" cy="392909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9124" y="357166"/>
            <a:ext cx="4143404" cy="121444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Александра Григорьевна Муравьева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8" name="Содержимое 7" descr="1101-24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-490" t="1018" r="983"/>
          <a:stretch>
            <a:fillRect/>
          </a:stretch>
        </p:blipFill>
        <p:spPr>
          <a:xfrm>
            <a:off x="5143504" y="2214554"/>
            <a:ext cx="3000396" cy="385765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посвящение жёнам декабристов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500043"/>
            <a:ext cx="3425850" cy="92869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Мария Николаевна Волконская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7" name="Содержимое 6" descr="59988355_Maria_Volkonskaya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8544" y="2255044"/>
            <a:ext cx="2857500" cy="379095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500043"/>
            <a:ext cx="3643338" cy="92869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Полина </a:t>
            </a:r>
            <a:r>
              <a:rPr lang="ru-RU" i="1" dirty="0" err="1" smtClean="0">
                <a:solidFill>
                  <a:srgbClr val="663300"/>
                </a:solidFill>
              </a:rPr>
              <a:t>Гебль</a:t>
            </a:r>
            <a:r>
              <a:rPr lang="ru-RU" i="1" dirty="0" smtClean="0">
                <a:solidFill>
                  <a:srgbClr val="663300"/>
                </a:solidFill>
              </a:rPr>
              <a:t> (Анненкова)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8" name="Содержимое 7" descr="d3e7bd0337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7457" y="2174875"/>
            <a:ext cx="3036910" cy="395128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57167"/>
            <a:ext cx="3783040" cy="100013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Елизавета Петровна Нарышкина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7" name="Содержимое 6" descr="wm_237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71603" y="2168098"/>
            <a:ext cx="2928959" cy="3441117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57167"/>
            <a:ext cx="3784627" cy="100013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Мария </a:t>
            </a:r>
            <a:r>
              <a:rPr lang="ru-RU" i="1" dirty="0" err="1" smtClean="0">
                <a:solidFill>
                  <a:srgbClr val="663300"/>
                </a:solidFill>
              </a:rPr>
              <a:t>Казимировна</a:t>
            </a:r>
            <a:r>
              <a:rPr lang="ru-RU" i="1" dirty="0" smtClean="0">
                <a:solidFill>
                  <a:srgbClr val="663300"/>
                </a:solidFill>
              </a:rPr>
              <a:t> </a:t>
            </a:r>
            <a:r>
              <a:rPr lang="ru-RU" i="1" dirty="0" err="1" smtClean="0">
                <a:solidFill>
                  <a:srgbClr val="663300"/>
                </a:solidFill>
              </a:rPr>
              <a:t>Юшневская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8" name="Содержимое 7" descr="m_ushnev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9870" y="2214555"/>
            <a:ext cx="2662912" cy="335758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357167"/>
            <a:ext cx="3640164" cy="107157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Наталья Дмитриевна Фонвизина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7" name="Содержимое 6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3429024" cy="395128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57167"/>
            <a:ext cx="3570313" cy="107157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663300"/>
                </a:solidFill>
              </a:rPr>
              <a:t>Анна Васильевна Розен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8" name="Содержимое 7" descr="0059-1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6462" y="2174875"/>
            <a:ext cx="3038900" cy="395128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824</Words>
  <Application>Microsoft Office PowerPoint</Application>
  <PresentationFormat>Экран (4:3)</PresentationFormat>
  <Paragraphs>173</Paragraphs>
  <Slides>35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Урок литературы по поэме  Н.А. Некрасова «РУССКИЕ ЖЕНЩИНЫ»</vt:lpstr>
      <vt:lpstr>Слайд 2</vt:lpstr>
      <vt:lpstr>«ВЫСОК И СВЯТ ИХ ПОДВИГ НЕЗАБВЕННЫЙ»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Н.А. Некрасов был восхищён самоотверженностью жён декабристов, их душевной силой. Сын сосланного декабриста, Михаил Волконский, позволил Некрасову познакомиться с записками своей матери, Марии Николаевны Волконской.   Поэма Н.А. Некрасова «Русские женщины» написана на материале истории декабристов.   Впервые опубликована в "Отечественных записках" -первая часть - "Княгиня Трубецкая" - в 1872 (№4) вторая - "Княгиня М.Н. Волконская. - в 1873 году (№1).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Делимся впечатлениями</vt:lpstr>
      <vt:lpstr>Делимся впечатлениями</vt:lpstr>
      <vt:lpstr>Делимся впечатлениями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Щербинина Наталья</dc:creator>
  <cp:lastModifiedBy>Щербинина Наталья</cp:lastModifiedBy>
  <cp:revision>102</cp:revision>
  <dcterms:created xsi:type="dcterms:W3CDTF">2013-01-17T16:23:57Z</dcterms:created>
  <dcterms:modified xsi:type="dcterms:W3CDTF">2016-01-27T09:04:30Z</dcterms:modified>
</cp:coreProperties>
</file>