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5" r:id="rId4"/>
    <p:sldId id="265" r:id="rId5"/>
    <p:sldId id="266" r:id="rId6"/>
    <p:sldId id="267" r:id="rId7"/>
    <p:sldId id="268" r:id="rId8"/>
    <p:sldId id="269" r:id="rId9"/>
    <p:sldId id="259" r:id="rId10"/>
    <p:sldId id="260" r:id="rId11"/>
    <p:sldId id="258" r:id="rId12"/>
    <p:sldId id="271" r:id="rId13"/>
    <p:sldId id="263" r:id="rId14"/>
    <p:sldId id="264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72B20-8F66-4491-8688-97B8F57BEBD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D2BA7-509D-4C67-8095-6CE5F4D3D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884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2BA7-509D-4C67-8095-6CE5F4D3DEC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12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Оформление -</a:t>
            </a:r>
            <a:r>
              <a:rPr lang="en-US" dirty="0" smtClean="0"/>
              <a:t>Making </a:t>
            </a:r>
            <a:r>
              <a:rPr lang="ru-RU" dirty="0" smtClean="0"/>
              <a:t>Каркас-</a:t>
            </a:r>
            <a:r>
              <a:rPr lang="en-US" dirty="0" smtClean="0"/>
              <a:t>frame </a:t>
            </a:r>
            <a:r>
              <a:rPr lang="ru-RU" dirty="0" smtClean="0"/>
              <a:t>Арка-</a:t>
            </a:r>
            <a:r>
              <a:rPr lang="en-US" dirty="0" smtClean="0"/>
              <a:t>Arch </a:t>
            </a:r>
            <a:r>
              <a:rPr lang="ru-RU" dirty="0" smtClean="0"/>
              <a:t>Топограф-</a:t>
            </a:r>
            <a:r>
              <a:rPr lang="en-US" dirty="0" err="1" smtClean="0"/>
              <a:t>topograph</a:t>
            </a:r>
            <a:r>
              <a:rPr lang="en-US" dirty="0" smtClean="0"/>
              <a:t> </a:t>
            </a:r>
            <a:r>
              <a:rPr lang="ru-RU" dirty="0" smtClean="0"/>
              <a:t>Флигель-</a:t>
            </a:r>
            <a:r>
              <a:rPr lang="en-US" dirty="0" smtClean="0"/>
              <a:t>Wing </a:t>
            </a:r>
            <a:r>
              <a:rPr lang="ru-RU" dirty="0" smtClean="0"/>
              <a:t>Храм-</a:t>
            </a:r>
            <a:r>
              <a:rPr lang="en-US" dirty="0" smtClean="0"/>
              <a:t>Temple </a:t>
            </a:r>
            <a:r>
              <a:rPr lang="ru-RU" dirty="0" smtClean="0"/>
              <a:t>Ансамбль-</a:t>
            </a:r>
            <a:r>
              <a:rPr lang="en-US" dirty="0" smtClean="0"/>
              <a:t>ensemble </a:t>
            </a:r>
            <a:r>
              <a:rPr lang="ru-RU" dirty="0" smtClean="0"/>
              <a:t>Декор-</a:t>
            </a:r>
            <a:r>
              <a:rPr lang="en-US" dirty="0" smtClean="0"/>
              <a:t>decor </a:t>
            </a:r>
            <a:r>
              <a:rPr lang="ru-RU" dirty="0" smtClean="0"/>
              <a:t>штат-</a:t>
            </a:r>
            <a:r>
              <a:rPr lang="en-US" dirty="0" smtClean="0"/>
              <a:t>State </a:t>
            </a:r>
            <a:r>
              <a:rPr lang="ru-RU" dirty="0" smtClean="0"/>
              <a:t>Скульптура -</a:t>
            </a:r>
            <a:r>
              <a:rPr lang="en-US" dirty="0" smtClean="0"/>
              <a:t>Sculpture </a:t>
            </a:r>
            <a:r>
              <a:rPr lang="ru-RU" dirty="0" smtClean="0"/>
              <a:t>Мост-</a:t>
            </a:r>
            <a:r>
              <a:rPr lang="en-US" dirty="0" smtClean="0"/>
              <a:t>bridge Promenade-</a:t>
            </a:r>
            <a:r>
              <a:rPr lang="ru-RU" dirty="0" smtClean="0"/>
              <a:t>Набережная</a:t>
            </a:r>
            <a:r>
              <a:rPr lang="en-US" dirty="0" smtClean="0"/>
              <a:t> house – </a:t>
            </a:r>
            <a:r>
              <a:rPr lang="ru-RU" dirty="0" smtClean="0"/>
              <a:t>дом  </a:t>
            </a:r>
            <a:r>
              <a:rPr lang="en-US" dirty="0" err="1" smtClean="0"/>
              <a:t>harbour</a:t>
            </a:r>
            <a:r>
              <a:rPr lang="en-US" dirty="0" smtClean="0"/>
              <a:t>, harbor(</a:t>
            </a:r>
            <a:r>
              <a:rPr lang="ru-RU" dirty="0" smtClean="0"/>
              <a:t>гавань),</a:t>
            </a:r>
            <a:r>
              <a:rPr lang="en-US" dirty="0" smtClean="0"/>
              <a:t> bridge</a:t>
            </a:r>
            <a:r>
              <a:rPr lang="ru-RU" dirty="0" smtClean="0"/>
              <a:t> – мост,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palace(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усадьба, дворец),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steeple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шпиц, колокольня) , театр —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theatre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r>
              <a:rPr lang="en-US" dirty="0" smtClean="0"/>
              <a:t>Architect</a:t>
            </a:r>
            <a:r>
              <a:rPr lang="ru-RU" dirty="0" smtClean="0"/>
              <a:t>  </a:t>
            </a:r>
            <a:r>
              <a:rPr lang="en-US" dirty="0" smtClean="0"/>
              <a:t>architecture</a:t>
            </a:r>
            <a:endParaRPr lang="ru-RU" dirty="0" smtClean="0"/>
          </a:p>
          <a:p>
            <a:r>
              <a:rPr lang="ru-RU" dirty="0" err="1" smtClean="0"/>
              <a:t>Ордонансгауз</a:t>
            </a:r>
            <a:r>
              <a:rPr lang="ru-RU" dirty="0" smtClean="0"/>
              <a:t> (Комендантское управление)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надворный флигель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Корпус военных топографов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из чугуна только каркасы колесницы и воинов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Церковь во имя Святого Великомученика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Победоносца Георгия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D0E96-CD00-41D7-8AB2-EF17FCA3CF8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91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D0E96-CD00-41D7-8AB2-EF17FCA3CF8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09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Оформление -</a:t>
            </a:r>
            <a:r>
              <a:rPr lang="en-US" dirty="0" smtClean="0"/>
              <a:t>Making </a:t>
            </a:r>
            <a:r>
              <a:rPr lang="ru-RU" dirty="0" smtClean="0"/>
              <a:t>Каркас-</a:t>
            </a:r>
            <a:r>
              <a:rPr lang="en-US" dirty="0" smtClean="0"/>
              <a:t>frame </a:t>
            </a:r>
            <a:r>
              <a:rPr lang="ru-RU" dirty="0" smtClean="0"/>
              <a:t>Арка-</a:t>
            </a:r>
            <a:r>
              <a:rPr lang="en-US" dirty="0" smtClean="0"/>
              <a:t>Arch </a:t>
            </a:r>
            <a:r>
              <a:rPr lang="ru-RU" dirty="0" smtClean="0"/>
              <a:t>Топограф-</a:t>
            </a:r>
            <a:r>
              <a:rPr lang="en-US" dirty="0" err="1" smtClean="0"/>
              <a:t>topograph</a:t>
            </a:r>
            <a:r>
              <a:rPr lang="en-US" dirty="0" smtClean="0"/>
              <a:t> </a:t>
            </a:r>
            <a:r>
              <a:rPr lang="ru-RU" dirty="0" smtClean="0"/>
              <a:t>Флигель-</a:t>
            </a:r>
            <a:r>
              <a:rPr lang="en-US" dirty="0" smtClean="0"/>
              <a:t>Wing </a:t>
            </a:r>
            <a:r>
              <a:rPr lang="ru-RU" dirty="0" smtClean="0"/>
              <a:t>Храм-</a:t>
            </a:r>
            <a:r>
              <a:rPr lang="en-US" dirty="0" smtClean="0"/>
              <a:t>Temple </a:t>
            </a:r>
            <a:r>
              <a:rPr lang="ru-RU" dirty="0" smtClean="0"/>
              <a:t>Ансамбль-</a:t>
            </a:r>
            <a:r>
              <a:rPr lang="en-US" dirty="0" smtClean="0"/>
              <a:t>ensemble </a:t>
            </a:r>
            <a:r>
              <a:rPr lang="ru-RU" dirty="0" smtClean="0"/>
              <a:t>Декор-</a:t>
            </a:r>
            <a:r>
              <a:rPr lang="en-US" dirty="0" smtClean="0"/>
              <a:t>decor </a:t>
            </a:r>
            <a:r>
              <a:rPr lang="ru-RU" dirty="0" smtClean="0"/>
              <a:t>штат-</a:t>
            </a:r>
            <a:r>
              <a:rPr lang="en-US" dirty="0" smtClean="0"/>
              <a:t>State </a:t>
            </a:r>
            <a:r>
              <a:rPr lang="ru-RU" dirty="0" smtClean="0"/>
              <a:t>Скульптура -</a:t>
            </a:r>
            <a:r>
              <a:rPr lang="en-US" dirty="0" smtClean="0"/>
              <a:t>Sculpture </a:t>
            </a:r>
            <a:r>
              <a:rPr lang="ru-RU" dirty="0" smtClean="0"/>
              <a:t>Мост-</a:t>
            </a:r>
            <a:r>
              <a:rPr lang="en-US" dirty="0" smtClean="0"/>
              <a:t>bridge Promenade-</a:t>
            </a:r>
            <a:r>
              <a:rPr lang="ru-RU" dirty="0" smtClean="0"/>
              <a:t>Набережная</a:t>
            </a:r>
            <a:r>
              <a:rPr lang="en-US" dirty="0" smtClean="0"/>
              <a:t> house – </a:t>
            </a:r>
            <a:r>
              <a:rPr lang="ru-RU" dirty="0" smtClean="0"/>
              <a:t>дом  </a:t>
            </a:r>
            <a:r>
              <a:rPr lang="en-US" dirty="0" err="1" smtClean="0"/>
              <a:t>harbour</a:t>
            </a:r>
            <a:r>
              <a:rPr lang="en-US" dirty="0" smtClean="0"/>
              <a:t>, harbor(</a:t>
            </a:r>
            <a:r>
              <a:rPr lang="ru-RU" dirty="0" smtClean="0"/>
              <a:t>гавань)</a:t>
            </a:r>
          </a:p>
          <a:p>
            <a:r>
              <a:rPr lang="en-US" dirty="0" smtClean="0"/>
              <a:t>architect</a:t>
            </a:r>
            <a:endParaRPr lang="ru-RU" dirty="0" smtClean="0"/>
          </a:p>
          <a:p>
            <a:r>
              <a:rPr lang="ru-RU" dirty="0" err="1" smtClean="0"/>
              <a:t>Ордонансгауз</a:t>
            </a:r>
            <a:r>
              <a:rPr lang="ru-RU" dirty="0" smtClean="0"/>
              <a:t> (Комендантское управление)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надворный флигель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Корпус военных топографов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из чугуна только каркасы колесницы и воинов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Церковь во имя Святого Великомученика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Победоносца Георгия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D0E96-CD00-41D7-8AB2-EF17FCA3CF8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91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E3D5-575D-441B-BB56-96701E98993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94-A3EB-4B4D-8D44-64B036B69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8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E3D5-575D-441B-BB56-96701E98993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94-A3EB-4B4D-8D44-64B036B69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6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E3D5-575D-441B-BB56-96701E98993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94-A3EB-4B4D-8D44-64B036B69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32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E3D5-575D-441B-BB56-96701E98993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94-A3EB-4B4D-8D44-64B036B69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89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E3D5-575D-441B-BB56-96701E98993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94-A3EB-4B4D-8D44-64B036B69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01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E3D5-575D-441B-BB56-96701E98993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94-A3EB-4B4D-8D44-64B036B69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962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E3D5-575D-441B-BB56-96701E98993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94-A3EB-4B4D-8D44-64B036B69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97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E3D5-575D-441B-BB56-96701E98993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94-A3EB-4B4D-8D44-64B036B69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2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E3D5-575D-441B-BB56-96701E98993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94-A3EB-4B4D-8D44-64B036B69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90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E3D5-575D-441B-BB56-96701E98993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94-A3EB-4B4D-8D44-64B036B69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87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E3D5-575D-441B-BB56-96701E98993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94-A3EB-4B4D-8D44-64B036B69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80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8E3D5-575D-441B-BB56-96701E98993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8EC94-A3EB-4B4D-8D44-64B036B69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19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438" y="990600"/>
            <a:ext cx="87876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ДОСТОПРИМЕЧАТЕЛЬНоСТИ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САНКТ -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ПЕтербурга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Интегрированное занятие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Для учащихся 8-х классов.</a:t>
            </a: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Совместная работа учителей  Лицея ГБОУ №126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г. Санкт - Петербурга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Ильиной Е.В. И Медведевой Г.В.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810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Профессии</a:t>
            </a:r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43000"/>
            <a:ext cx="2895600" cy="152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плотник</a:t>
            </a:r>
            <a:endParaRPr lang="ru-RU" sz="4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17520" y="1143000"/>
            <a:ext cx="3108960" cy="1524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каменотёс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24600" y="1143000"/>
            <a:ext cx="2819400" cy="152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строитель</a:t>
            </a:r>
            <a:endParaRPr lang="ru-RU" sz="4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90600" y="2895600"/>
            <a:ext cx="2895600" cy="152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инженер</a:t>
            </a:r>
            <a:endParaRPr lang="ru-RU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895600"/>
            <a:ext cx="2895600" cy="15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скульптор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14911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8334 -0.3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5375 0.0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25 0.4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9167 -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66701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11200" b="1" dirty="0">
                <a:solidFill>
                  <a:srgbClr val="002060"/>
                </a:solidFill>
              </a:rPr>
              <a:t>Подручный материал для изготовления мостов – дерево.</a:t>
            </a:r>
          </a:p>
          <a:p>
            <a:pPr lvl="0"/>
            <a:r>
              <a:rPr lang="ru-RU" sz="11200" b="1" dirty="0" smtClean="0">
                <a:solidFill>
                  <a:srgbClr val="002060"/>
                </a:solidFill>
              </a:rPr>
              <a:t>Наплавные </a:t>
            </a:r>
            <a:r>
              <a:rPr lang="ru-RU" sz="11200" b="1" dirty="0">
                <a:solidFill>
                  <a:srgbClr val="002060"/>
                </a:solidFill>
              </a:rPr>
              <a:t>мосты устраивали через Неву.</a:t>
            </a:r>
          </a:p>
          <a:p>
            <a:pPr lvl="0"/>
            <a:r>
              <a:rPr lang="ru-RU" sz="11200" b="1" dirty="0">
                <a:solidFill>
                  <a:srgbClr val="002060"/>
                </a:solidFill>
              </a:rPr>
              <a:t>Первые каменные мосты строятся в связи благоустройством каменных набережных.</a:t>
            </a:r>
          </a:p>
          <a:p>
            <a:pPr lvl="0"/>
            <a:r>
              <a:rPr lang="ru-RU" sz="11200" b="1" dirty="0">
                <a:solidFill>
                  <a:srgbClr val="002060"/>
                </a:solidFill>
              </a:rPr>
              <a:t>Возведение однотипных </a:t>
            </a:r>
            <a:r>
              <a:rPr lang="ru-RU" sz="11200" b="1" dirty="0" smtClean="0">
                <a:solidFill>
                  <a:srgbClr val="002060"/>
                </a:solidFill>
              </a:rPr>
              <a:t>трех</a:t>
            </a:r>
            <a:r>
              <a:rPr lang="en-US" sz="11200" b="1" dirty="0" smtClean="0">
                <a:solidFill>
                  <a:srgbClr val="002060"/>
                </a:solidFill>
              </a:rPr>
              <a:t> </a:t>
            </a:r>
            <a:r>
              <a:rPr lang="ru-RU" sz="11200" b="1" dirty="0" smtClean="0">
                <a:solidFill>
                  <a:srgbClr val="002060"/>
                </a:solidFill>
              </a:rPr>
              <a:t>пролетных </a:t>
            </a:r>
            <a:r>
              <a:rPr lang="ru-RU" sz="11200" b="1" dirty="0">
                <a:solidFill>
                  <a:srgbClr val="002060"/>
                </a:solidFill>
              </a:rPr>
              <a:t>мостов стало нормой для города в начале 19 века ( крайние пролеты которых были сложены из камня, а средние </a:t>
            </a:r>
            <a:r>
              <a:rPr lang="ru-RU" sz="11200" b="1" dirty="0" smtClean="0">
                <a:solidFill>
                  <a:srgbClr val="002060"/>
                </a:solidFill>
              </a:rPr>
              <a:t>были </a:t>
            </a:r>
            <a:r>
              <a:rPr lang="ru-RU" sz="11200" b="1" dirty="0">
                <a:solidFill>
                  <a:srgbClr val="002060"/>
                </a:solidFill>
              </a:rPr>
              <a:t>разводными деревянными). </a:t>
            </a:r>
          </a:p>
          <a:p>
            <a:pPr lvl="0"/>
            <a:r>
              <a:rPr lang="ru-RU" sz="11200" b="1" dirty="0">
                <a:solidFill>
                  <a:srgbClr val="002060"/>
                </a:solidFill>
              </a:rPr>
              <a:t>В начале XIX века в строительстве петербургских мостов  стали применять металл.</a:t>
            </a:r>
          </a:p>
          <a:p>
            <a:pPr lvl="0"/>
            <a:r>
              <a:rPr lang="ru-RU" sz="11200" b="1" dirty="0">
                <a:solidFill>
                  <a:srgbClr val="002060"/>
                </a:solidFill>
              </a:rPr>
              <a:t>Чугунные мосты, в отличие от каменных «предшественников», были не такие тяжеловесные, ими проще было перекрыть большие пролеты.</a:t>
            </a:r>
          </a:p>
          <a:p>
            <a:pPr lvl="0"/>
            <a:r>
              <a:rPr lang="ru-RU" sz="11200" b="1" dirty="0">
                <a:solidFill>
                  <a:srgbClr val="002060"/>
                </a:solidFill>
              </a:rPr>
              <a:t>Висячие мосты были ненадёжны из-за повышенной гибкости и особенных свойств металла.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0861" y="55880"/>
            <a:ext cx="4825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мостов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6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66701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11200" b="1" dirty="0">
                <a:solidFill>
                  <a:srgbClr val="002060"/>
                </a:solidFill>
              </a:rPr>
              <a:t>Подручный материал для изготовления мостов – дерево.</a:t>
            </a:r>
          </a:p>
          <a:p>
            <a:pPr lvl="0"/>
            <a:r>
              <a:rPr lang="ru-RU" sz="11200" b="1" dirty="0" smtClean="0">
                <a:solidFill>
                  <a:srgbClr val="C00000"/>
                </a:solidFill>
              </a:rPr>
              <a:t>Наплавные</a:t>
            </a:r>
            <a:r>
              <a:rPr lang="ru-RU" sz="11200" b="1" dirty="0" smtClean="0">
                <a:solidFill>
                  <a:srgbClr val="002060"/>
                </a:solidFill>
              </a:rPr>
              <a:t> </a:t>
            </a:r>
            <a:r>
              <a:rPr lang="ru-RU" sz="11200" b="1" dirty="0">
                <a:solidFill>
                  <a:srgbClr val="002060"/>
                </a:solidFill>
              </a:rPr>
              <a:t>мосты устраивали через Неву.</a:t>
            </a:r>
          </a:p>
          <a:p>
            <a:pPr lvl="0"/>
            <a:r>
              <a:rPr lang="ru-RU" sz="11200" b="1" dirty="0">
                <a:solidFill>
                  <a:srgbClr val="002060"/>
                </a:solidFill>
              </a:rPr>
              <a:t>Первые </a:t>
            </a:r>
            <a:r>
              <a:rPr lang="ru-RU" sz="11200" b="1" dirty="0">
                <a:solidFill>
                  <a:srgbClr val="C00000"/>
                </a:solidFill>
              </a:rPr>
              <a:t>каменные</a:t>
            </a:r>
            <a:r>
              <a:rPr lang="ru-RU" sz="11200" b="1" dirty="0">
                <a:solidFill>
                  <a:srgbClr val="002060"/>
                </a:solidFill>
              </a:rPr>
              <a:t> мосты строятся в связи благоустройством каменных набережных.</a:t>
            </a:r>
          </a:p>
          <a:p>
            <a:pPr lvl="0"/>
            <a:r>
              <a:rPr lang="ru-RU" sz="11200" b="1" dirty="0">
                <a:solidFill>
                  <a:srgbClr val="002060"/>
                </a:solidFill>
              </a:rPr>
              <a:t>Возведение однотипных </a:t>
            </a:r>
            <a:r>
              <a:rPr lang="ru-RU" sz="11200" b="1" dirty="0" smtClean="0">
                <a:solidFill>
                  <a:srgbClr val="C00000"/>
                </a:solidFill>
              </a:rPr>
              <a:t>трех</a:t>
            </a:r>
            <a:r>
              <a:rPr lang="en-US" sz="11200" b="1" dirty="0" smtClean="0">
                <a:solidFill>
                  <a:srgbClr val="C00000"/>
                </a:solidFill>
              </a:rPr>
              <a:t> </a:t>
            </a:r>
            <a:r>
              <a:rPr lang="ru-RU" sz="11200" b="1" dirty="0" smtClean="0">
                <a:solidFill>
                  <a:srgbClr val="C00000"/>
                </a:solidFill>
              </a:rPr>
              <a:t>пролетных </a:t>
            </a:r>
            <a:r>
              <a:rPr lang="ru-RU" sz="11200" b="1" dirty="0">
                <a:solidFill>
                  <a:srgbClr val="002060"/>
                </a:solidFill>
              </a:rPr>
              <a:t>мостов стало нормой для города в начале 19 века ( крайние пролеты которых были сложены из камня, а средние </a:t>
            </a:r>
            <a:r>
              <a:rPr lang="ru-RU" sz="11200" b="1" dirty="0" smtClean="0">
                <a:solidFill>
                  <a:srgbClr val="002060"/>
                </a:solidFill>
              </a:rPr>
              <a:t>были </a:t>
            </a:r>
            <a:r>
              <a:rPr lang="ru-RU" sz="11200" b="1" dirty="0">
                <a:solidFill>
                  <a:srgbClr val="002060"/>
                </a:solidFill>
              </a:rPr>
              <a:t>разводными деревянными). </a:t>
            </a:r>
          </a:p>
          <a:p>
            <a:pPr lvl="0"/>
            <a:r>
              <a:rPr lang="ru-RU" sz="11200" b="1" dirty="0">
                <a:solidFill>
                  <a:srgbClr val="002060"/>
                </a:solidFill>
              </a:rPr>
              <a:t>В начале XIX века в строительстве петербургских мостов  стали применять металл.</a:t>
            </a:r>
          </a:p>
          <a:p>
            <a:pPr lvl="0"/>
            <a:r>
              <a:rPr lang="ru-RU" sz="11200" b="1" dirty="0">
                <a:solidFill>
                  <a:srgbClr val="C00000"/>
                </a:solidFill>
              </a:rPr>
              <a:t>Чугунные мосты</a:t>
            </a:r>
            <a:r>
              <a:rPr lang="ru-RU" sz="11200" b="1" dirty="0">
                <a:solidFill>
                  <a:srgbClr val="002060"/>
                </a:solidFill>
              </a:rPr>
              <a:t>, в отличие от каменных «предшественников», были не такие тяжеловесные, ими проще было перекрыть большие пролеты.</a:t>
            </a:r>
          </a:p>
          <a:p>
            <a:pPr lvl="0"/>
            <a:r>
              <a:rPr lang="ru-RU" sz="11200" b="1" dirty="0">
                <a:solidFill>
                  <a:srgbClr val="C00000"/>
                </a:solidFill>
              </a:rPr>
              <a:t>Висячие мосты </a:t>
            </a:r>
            <a:r>
              <a:rPr lang="ru-RU" sz="11200" b="1" dirty="0">
                <a:solidFill>
                  <a:srgbClr val="002060"/>
                </a:solidFill>
              </a:rPr>
              <a:t>были ненадёжны из-за повышенной гибкости и особенных свойств металла.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0861" y="55880"/>
            <a:ext cx="4825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мостов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7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Схема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934" y="1832835"/>
            <a:ext cx="8871362" cy="41044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205264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висячий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1058053"/>
            <a:ext cx="36004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балочный  с неразрезной балкой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58517" y="205264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рамный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00236" y="637312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арочные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637312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вантовый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95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Схема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934" y="1832835"/>
            <a:ext cx="8871362" cy="41044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85115" y="4149080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висячий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708920"/>
            <a:ext cx="39604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</a:t>
            </a:r>
            <a:r>
              <a:rPr lang="ru-RU" dirty="0" smtClean="0"/>
              <a:t>алочный  с неразрезной балкой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2708920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рамный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77428" y="3933056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арочные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89240" y="5721267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вантовый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66514" y="5712395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арочные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81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4207" y="2551837"/>
            <a:ext cx="63555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Игра</a:t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«Крестики- Нолики»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8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2157406"/>
              </p:ext>
            </p:extLst>
          </p:nvPr>
        </p:nvGraphicFramePr>
        <p:xfrm>
          <a:off x="971600" y="188640"/>
          <a:ext cx="7416825" cy="630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2102010">
                <a:tc>
                  <a:txBody>
                    <a:bodyPr/>
                    <a:lstStyle/>
                    <a:p>
                      <a:r>
                        <a:rPr lang="ru-RU" sz="3000" baseline="0" dirty="0" smtClean="0"/>
                        <a:t>1</a:t>
                      </a:r>
                      <a:endParaRPr lang="ru-RU" sz="3000" baseline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baseline="0" dirty="0" smtClean="0"/>
                        <a:t>2</a:t>
                      </a:r>
                      <a:endParaRPr lang="ru-RU" sz="3000" baseline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baseline="0" dirty="0" smtClean="0"/>
                        <a:t>3</a:t>
                      </a:r>
                      <a:endParaRPr lang="ru-RU" sz="3000" baseline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102010">
                <a:tc>
                  <a:txBody>
                    <a:bodyPr/>
                    <a:lstStyle/>
                    <a:p>
                      <a:r>
                        <a:rPr lang="ru-RU" sz="3000" baseline="0" dirty="0" smtClean="0"/>
                        <a:t>4</a:t>
                      </a:r>
                      <a:endParaRPr lang="ru-RU" sz="3000" baseline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baseline="0" dirty="0" smtClean="0"/>
                        <a:t>5</a:t>
                      </a:r>
                      <a:endParaRPr lang="ru-RU" sz="3000" baseline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baseline="0" dirty="0" smtClean="0"/>
                        <a:t>6</a:t>
                      </a:r>
                      <a:endParaRPr lang="ru-RU" sz="3000" baseline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102010">
                <a:tc>
                  <a:txBody>
                    <a:bodyPr/>
                    <a:lstStyle/>
                    <a:p>
                      <a:r>
                        <a:rPr lang="ru-RU" sz="3000" baseline="0" dirty="0" smtClean="0"/>
                        <a:t>7</a:t>
                      </a:r>
                      <a:endParaRPr lang="ru-RU" sz="3000" baseline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baseline="0" dirty="0" smtClean="0"/>
                        <a:t>8</a:t>
                      </a:r>
                      <a:endParaRPr lang="ru-RU" sz="3000" baseline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baseline="0" dirty="0" smtClean="0"/>
                        <a:t>9</a:t>
                      </a:r>
                      <a:endParaRPr lang="ru-RU" sz="3000" baseline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46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838" y="236538"/>
            <a:ext cx="7426325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71" t="21238" r="21651" b="25609"/>
          <a:stretch/>
        </p:blipFill>
        <p:spPr bwMode="auto">
          <a:xfrm>
            <a:off x="1019050" y="2555382"/>
            <a:ext cx="2160240" cy="174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61" r="7182" b="6621"/>
          <a:stretch/>
        </p:blipFill>
        <p:spPr>
          <a:xfrm>
            <a:off x="5921700" y="2581456"/>
            <a:ext cx="2243307" cy="169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2" t="4336" r="23006" b="8868"/>
          <a:stretch/>
        </p:blipFill>
        <p:spPr>
          <a:xfrm>
            <a:off x="3439192" y="2555382"/>
            <a:ext cx="2209115" cy="169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700" y="506501"/>
            <a:ext cx="2304256" cy="1728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056" y="4918222"/>
            <a:ext cx="2268871" cy="17016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96" t="7479" b="10038"/>
          <a:stretch/>
        </p:blipFill>
        <p:spPr>
          <a:xfrm>
            <a:off x="5899299" y="4895590"/>
            <a:ext cx="2319633" cy="17469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4" t="22239" r="23672" b="8507"/>
          <a:stretch/>
        </p:blipFill>
        <p:spPr>
          <a:xfrm>
            <a:off x="3439520" y="4918221"/>
            <a:ext cx="2264959" cy="17016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3792" y="506501"/>
            <a:ext cx="2378968" cy="17842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23" t="14178" r="23186" b="11869"/>
          <a:stretch/>
        </p:blipFill>
        <p:spPr>
          <a:xfrm>
            <a:off x="1019050" y="619204"/>
            <a:ext cx="2242742" cy="16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38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0" y="0"/>
            <a:ext cx="9252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046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8200" y="64689"/>
            <a:ext cx="452505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Назовите достопримечательности города, из заглавных букв названий составьте слово от которого зависит тема нашего занятия.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4118650" cy="27479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rasfokus.ru/images/photos/medium/400969d023f738a02f22e23bf71ac7c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3129275" cy="2399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nlenta.ru/wp-content/uploads/2015/05/57674.700x39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47" r="29952" b="1020"/>
          <a:stretch/>
        </p:blipFill>
        <p:spPr bwMode="auto">
          <a:xfrm>
            <a:off x="3581400" y="3581400"/>
            <a:ext cx="2170546" cy="2506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rthomap.ru/uploads/map/images/c4c0dbd9b2f8ecb41dd27be6a87ddeb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36" t="8527" r="19760" b="3917"/>
          <a:stretch/>
        </p:blipFill>
        <p:spPr bwMode="auto">
          <a:xfrm>
            <a:off x="5486400" y="4066366"/>
            <a:ext cx="2449992" cy="27916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681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2352942"/>
            <a:ext cx="5411688" cy="4046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279093"/>
            <a:ext cx="1552947" cy="24520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971" y="273211"/>
            <a:ext cx="2457904" cy="24579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94229" y="1040498"/>
            <a:ext cx="3787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2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7344536"/>
              </p:ext>
            </p:extLst>
          </p:nvPr>
        </p:nvGraphicFramePr>
        <p:xfrm>
          <a:off x="-466" y="3790"/>
          <a:ext cx="9116955" cy="685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244"/>
                <a:gridCol w="762244"/>
                <a:gridCol w="762244"/>
                <a:gridCol w="762244"/>
                <a:gridCol w="762244"/>
                <a:gridCol w="762244"/>
                <a:gridCol w="762244"/>
                <a:gridCol w="762244"/>
                <a:gridCol w="762244"/>
                <a:gridCol w="744590"/>
                <a:gridCol w="759916"/>
                <a:gridCol w="752253"/>
              </a:tblGrid>
              <a:tr h="447199"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7199"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3.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8.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10.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12.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7199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2.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5.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9.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11.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7199"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 smtClean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Arial Black" pitchFamily="34" charset="0"/>
                        </a:rPr>
                        <a:t> </a:t>
                      </a:r>
                      <a:endParaRPr lang="ru-RU" sz="2400" b="0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latin typeface="Arial Black" pitchFamily="34" charset="0"/>
                        </a:rPr>
                        <a:t>4.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Arial Black" pitchFamily="34" charset="0"/>
                        </a:rPr>
                        <a:t> </a:t>
                      </a:r>
                      <a:endParaRPr lang="ru-RU" sz="2400" b="0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latin typeface="Arial Black" pitchFamily="34" charset="0"/>
                        </a:rPr>
                        <a:t>6.</a:t>
                      </a: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Arial Black" pitchFamily="34" charset="0"/>
                        </a:rPr>
                        <a:t>7.</a:t>
                      </a:r>
                      <a:endParaRPr lang="ru-RU" sz="2400" b="0" dirty="0" smtClean="0">
                        <a:latin typeface="Arial Black" pitchFamily="34" charset="0"/>
                      </a:endParaRP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 smtClean="0">
                        <a:latin typeface="Arial Black" pitchFamily="34" charset="0"/>
                      </a:endParaRP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 smtClean="0">
                        <a:latin typeface="Arial Black" pitchFamily="34" charset="0"/>
                      </a:endParaRP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53410"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3410"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3410"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3410"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3410"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3410"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3410"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341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341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189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Украшение помещения в определённом стиле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Основа здания</a:t>
            </a:r>
          </a:p>
          <a:p>
            <a:pPr marL="0" indent="0">
              <a:buNone/>
            </a:pPr>
            <a:r>
              <a:rPr lang="ru-RU" b="1" dirty="0" smtClean="0"/>
              <a:t>3. </a:t>
            </a:r>
            <a:r>
              <a:rPr lang="ru-RU" b="1" dirty="0"/>
              <a:t>Дугообразное перекрытие проема в стене 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4. Акватория </a:t>
            </a:r>
            <a:r>
              <a:rPr lang="ru-RU" b="1" dirty="0"/>
              <a:t>порта, непосредственно примыкающую к </a:t>
            </a:r>
            <a:r>
              <a:rPr lang="ru-RU" b="1" dirty="0" smtClean="0"/>
              <a:t>причалам</a:t>
            </a:r>
          </a:p>
          <a:p>
            <a:pPr marL="0" indent="0">
              <a:buNone/>
            </a:pPr>
            <a:r>
              <a:rPr lang="ru-RU" b="1" dirty="0" smtClean="0"/>
              <a:t>5.  Боковая </a:t>
            </a:r>
            <a:r>
              <a:rPr lang="ru-RU" b="1" dirty="0"/>
              <a:t>(или отдельно стоящая) пристройка к основному </a:t>
            </a:r>
            <a:r>
              <a:rPr lang="ru-RU" b="1" dirty="0" smtClean="0"/>
              <a:t>зданию</a:t>
            </a:r>
          </a:p>
          <a:p>
            <a:pPr marL="0" indent="0">
              <a:buNone/>
            </a:pPr>
            <a:r>
              <a:rPr lang="ru-RU" b="1" dirty="0"/>
              <a:t>7</a:t>
            </a:r>
            <a:r>
              <a:rPr lang="ru-RU" b="1" dirty="0" smtClean="0"/>
              <a:t>. </a:t>
            </a:r>
            <a:r>
              <a:rPr lang="ru-RU" b="1" dirty="0"/>
              <a:t>З</a:t>
            </a:r>
            <a:r>
              <a:rPr lang="ru-RU" b="1" dirty="0" smtClean="0"/>
              <a:t>дание</a:t>
            </a:r>
            <a:r>
              <a:rPr lang="ru-RU" b="1" dirty="0"/>
              <a:t>, предназначенное для совершения в нем литургии и общественной молитвы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8.</a:t>
            </a:r>
            <a:r>
              <a:rPr lang="ru-RU" b="1" dirty="0"/>
              <a:t> </a:t>
            </a:r>
            <a:r>
              <a:rPr lang="ru-RU" b="1" dirty="0" smtClean="0"/>
              <a:t>Группа </a:t>
            </a:r>
            <a:r>
              <a:rPr lang="ru-RU" b="1" dirty="0"/>
              <a:t>построек, объединенная художественно, функционально или </a:t>
            </a:r>
            <a:r>
              <a:rPr lang="ru-RU" b="1" dirty="0" smtClean="0"/>
              <a:t>исторически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9.</a:t>
            </a:r>
            <a:r>
              <a:rPr lang="ru-RU" b="1" dirty="0"/>
              <a:t> </a:t>
            </a:r>
            <a:r>
              <a:rPr lang="ru-RU" b="1" dirty="0" smtClean="0"/>
              <a:t>Башня с  колоколами,  </a:t>
            </a:r>
            <a:r>
              <a:rPr lang="ru-RU" b="1" dirty="0"/>
              <a:t>является частью церкви.</a:t>
            </a:r>
            <a:endParaRPr lang="ru-RU" b="1" dirty="0" smtClean="0"/>
          </a:p>
          <a:p>
            <a:pPr marL="514350" indent="-514350">
              <a:buAutoNum type="arabicPeriod" startAt="10"/>
            </a:pPr>
            <a:r>
              <a:rPr lang="ru-RU" b="1" dirty="0" smtClean="0"/>
              <a:t>Вид</a:t>
            </a:r>
            <a:r>
              <a:rPr lang="ru-RU" b="1" dirty="0"/>
              <a:t> изобразительного искусства, произведения которого имеют объёмную </a:t>
            </a:r>
            <a:r>
              <a:rPr lang="ru-RU" b="1" dirty="0" smtClean="0"/>
              <a:t>форм.</a:t>
            </a:r>
          </a:p>
          <a:p>
            <a:pPr marL="514350" indent="-514350">
              <a:buAutoNum type="arabicPeriod" startAt="10"/>
            </a:pPr>
            <a:r>
              <a:rPr lang="ru-RU" b="1" dirty="0" smtClean="0"/>
              <a:t>Переправа через реку</a:t>
            </a:r>
          </a:p>
          <a:p>
            <a:pPr marL="514350" indent="-514350">
              <a:buAutoNum type="arabicPeriod" startAt="10"/>
            </a:pPr>
            <a:r>
              <a:rPr lang="ru-RU" b="1" dirty="0" smtClean="0"/>
              <a:t>Здание </a:t>
            </a:r>
            <a:r>
              <a:rPr lang="ru-RU" b="1" smtClean="0"/>
              <a:t>для представлений</a:t>
            </a: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150777" y="188640"/>
            <a:ext cx="2842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Вопросы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0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3610744" cy="547900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Оформление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Каркас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Арка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Гавань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Флигель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Храм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Ансамбль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Декор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Колокольня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Скульптура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Мост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 Театр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55651" y="1124744"/>
            <a:ext cx="3240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Making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Frame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Arch 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Harbor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Wing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Temple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 Ensemble 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D</a:t>
            </a:r>
            <a:r>
              <a:rPr lang="en-US" sz="2800" b="1" dirty="0" smtClean="0"/>
              <a:t>ecor 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S</a:t>
            </a:r>
            <a:r>
              <a:rPr lang="en-US" sz="2800" b="1" dirty="0" smtClean="0"/>
              <a:t>teeple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Sculpture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 </a:t>
            </a:r>
            <a:r>
              <a:rPr lang="en-US" sz="2800" b="1" dirty="0"/>
              <a:t>B</a:t>
            </a:r>
            <a:r>
              <a:rPr lang="en-US" sz="2800" b="1" dirty="0" smtClean="0"/>
              <a:t>ridge</a:t>
            </a:r>
            <a:r>
              <a:rPr lang="ru-RU" sz="2800" b="1" dirty="0" smtClean="0"/>
              <a:t> </a:t>
            </a:r>
            <a:endParaRPr lang="en-US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 Theatre 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33045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6527183"/>
              </p:ext>
            </p:extLst>
          </p:nvPr>
        </p:nvGraphicFramePr>
        <p:xfrm>
          <a:off x="0" y="29666"/>
          <a:ext cx="9102566" cy="743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173"/>
                <a:gridCol w="502042"/>
                <a:gridCol w="788923"/>
                <a:gridCol w="717203"/>
                <a:gridCol w="717203"/>
                <a:gridCol w="717203"/>
                <a:gridCol w="717203"/>
                <a:gridCol w="717203"/>
                <a:gridCol w="860644"/>
                <a:gridCol w="788923"/>
                <a:gridCol w="788923"/>
                <a:gridCol w="788923"/>
              </a:tblGrid>
              <a:tr h="818172"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3.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 A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8.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 D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10.S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12. T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18172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M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2.F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r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 W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E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9.</a:t>
                      </a:r>
                    </a:p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S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C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11.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 B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  <a:ea typeface="+mn-ea"/>
                          <a:cs typeface="+mn-cs"/>
                        </a:rPr>
                        <a:t>H</a:t>
                      </a:r>
                      <a:endParaRPr lang="ru-RU" sz="2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3098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A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r</a:t>
                      </a:r>
                    </a:p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Algerian" pitchFamily="82" charset="0"/>
                        </a:rPr>
                        <a:t> c</a:t>
                      </a:r>
                      <a:endParaRPr lang="ru-RU" sz="2800" b="0" dirty="0" smtClean="0"/>
                    </a:p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/>
                        <a:t>4.</a:t>
                      </a:r>
                      <a:r>
                        <a:rPr lang="en-US" sz="2800" b="0" dirty="0" smtClean="0">
                          <a:latin typeface="Algerian" pitchFamily="82" charset="0"/>
                        </a:rPr>
                        <a:t>h</a:t>
                      </a:r>
                      <a:endParaRPr lang="ru-RU" sz="2800" b="0" dirty="0" smtClean="0"/>
                    </a:p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Algerian" pitchFamily="82" charset="0"/>
                        </a:rPr>
                        <a:t>i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Algerian" pitchFamily="82" charset="0"/>
                        </a:rPr>
                        <a:t>6.t</a:t>
                      </a:r>
                      <a:endParaRPr lang="ru-RU" sz="2800" b="0" dirty="0" smtClean="0"/>
                    </a:p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Algerian" pitchFamily="82" charset="0"/>
                        </a:rPr>
                        <a:t>7.e</a:t>
                      </a:r>
                      <a:endParaRPr lang="ru-RU" sz="2800" b="0" dirty="0" smtClean="0"/>
                    </a:p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Algerian" pitchFamily="82" charset="0"/>
                        </a:rPr>
                        <a:t>c</a:t>
                      </a:r>
                      <a:endParaRPr lang="ru-RU" sz="2800" b="0" dirty="0" smtClean="0"/>
                    </a:p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T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dk1"/>
                          </a:solidFill>
                          <a:latin typeface="Algerian" pitchFamily="82" charset="0"/>
                          <a:cs typeface="+mn-cs"/>
                        </a:rPr>
                        <a:t>U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R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  <a:ea typeface="+mn-ea"/>
                          <a:cs typeface="+mn-cs"/>
                        </a:rPr>
                        <a:t>E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49564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K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A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h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Algerian" pitchFamily="82" charset="0"/>
                        </a:rPr>
                        <a:t>A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N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E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N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O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E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dk1"/>
                          </a:solidFill>
                          <a:latin typeface="Algerian" pitchFamily="82" charset="0"/>
                          <a:cs typeface="+mn-cs"/>
                        </a:rPr>
                        <a:t>L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I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  <a:ea typeface="+mn-ea"/>
                          <a:cs typeface="+mn-cs"/>
                        </a:rPr>
                        <a:t>A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878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I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M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Algerian" pitchFamily="82" charset="0"/>
                        </a:rPr>
                        <a:t>R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G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M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S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r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E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dk1"/>
                          </a:solidFill>
                          <a:latin typeface="Algerian" pitchFamily="82" charset="0"/>
                          <a:cs typeface="+mn-cs"/>
                        </a:rPr>
                        <a:t>P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D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T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8675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N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e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Algerian" pitchFamily="82" charset="0"/>
                        </a:rPr>
                        <a:t>B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P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E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P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dk1"/>
                          </a:solidFill>
                          <a:latin typeface="Algerian" pitchFamily="82" charset="0"/>
                          <a:cs typeface="+mn-cs"/>
                        </a:rPr>
                        <a:t>T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G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R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3892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g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Algerian" pitchFamily="82" charset="0"/>
                        </a:rPr>
                        <a:t>o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L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M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L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dk1"/>
                          </a:solidFill>
                          <a:latin typeface="Algerian" pitchFamily="82" charset="0"/>
                          <a:cs typeface="+mn-cs"/>
                        </a:rPr>
                        <a:t>U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E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  <a:ea typeface="+mn-ea"/>
                          <a:cs typeface="+mn-cs"/>
                        </a:rPr>
                        <a:t>E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8675"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Algerian" pitchFamily="82" charset="0"/>
                        </a:rPr>
                        <a:t>r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e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B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E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dk1"/>
                          </a:solidFill>
                          <a:latin typeface="Algerian" pitchFamily="82" charset="0"/>
                          <a:cs typeface="+mn-cs"/>
                        </a:rPr>
                        <a:t>R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8675"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L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dk1"/>
                          </a:solidFill>
                          <a:latin typeface="Algerian" pitchFamily="82" charset="0"/>
                          <a:cs typeface="+mn-cs"/>
                        </a:rPr>
                        <a:t>E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8675"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lgerian" pitchFamily="82" charset="0"/>
                          <a:cs typeface="Times New Roman" pitchFamily="18" charset="0"/>
                        </a:rPr>
                        <a:t>E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3105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3105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97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5214" y="0"/>
            <a:ext cx="54006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774" y="2514600"/>
            <a:ext cx="32552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293806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43200" y="4343400"/>
            <a:ext cx="327660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ArchUp">
              <a:avLst>
                <a:gd name="adj" fmla="val 10608569"/>
              </a:avLst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архитекторы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5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554</Words>
  <Application>Microsoft Office PowerPoint</Application>
  <PresentationFormat>Экран (4:3)</PresentationFormat>
  <Paragraphs>205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Слова</vt:lpstr>
      <vt:lpstr>Слайд 8</vt:lpstr>
      <vt:lpstr>Слайд 9</vt:lpstr>
      <vt:lpstr>Профессии</vt:lpstr>
      <vt:lpstr>Слайд 11</vt:lpstr>
      <vt:lpstr>Слайд 12</vt:lpstr>
      <vt:lpstr>Схема</vt:lpstr>
      <vt:lpstr>Схема</vt:lpstr>
      <vt:lpstr>Слайд 15</vt:lpstr>
      <vt:lpstr>Слайд 16</vt:lpstr>
      <vt:lpstr>Слайд 17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gvmedvedeva</cp:lastModifiedBy>
  <cp:revision>11</cp:revision>
  <dcterms:created xsi:type="dcterms:W3CDTF">2016-02-05T20:56:10Z</dcterms:created>
  <dcterms:modified xsi:type="dcterms:W3CDTF">2016-02-17T14:07:56Z</dcterms:modified>
</cp:coreProperties>
</file>