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5"/>
  </p:notesMasterIdLst>
  <p:sldIdLst>
    <p:sldId id="256" r:id="rId2"/>
    <p:sldId id="284" r:id="rId3"/>
    <p:sldId id="285" r:id="rId4"/>
    <p:sldId id="258" r:id="rId5"/>
    <p:sldId id="259" r:id="rId6"/>
    <p:sldId id="260" r:id="rId7"/>
    <p:sldId id="291" r:id="rId8"/>
    <p:sldId id="286" r:id="rId9"/>
    <p:sldId id="261" r:id="rId10"/>
    <p:sldId id="262" r:id="rId11"/>
    <p:sldId id="263" r:id="rId12"/>
    <p:sldId id="264" r:id="rId13"/>
    <p:sldId id="265" r:id="rId14"/>
    <p:sldId id="289"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7" r:id="rId30"/>
    <p:sldId id="280" r:id="rId31"/>
    <p:sldId id="288" r:id="rId32"/>
    <p:sldId id="282" r:id="rId33"/>
    <p:sldId id="281"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8BD1A7-7E6B-42EC-9117-D0381C2FBD39}" type="datetimeFigureOut">
              <a:rPr lang="ru-RU" smtClean="0"/>
              <a:pPr/>
              <a:t>01.02.2016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67830-7F80-4770-A7D2-76EC55E42E9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8667830-7F80-4770-A7D2-76EC55E42E9C}"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015D5A7-7DE9-4082-92B3-F7CF3F28A4CB}"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FB211-7BED-47F9-97D4-AD510128C6AE}" type="slidenum">
              <a:rPr lang="ru-RU" smtClean="0"/>
              <a:pPr/>
              <a:t>‹#›</a:t>
            </a:fld>
            <a:endParaRPr lang="ru-RU"/>
          </a:p>
        </p:txBody>
      </p:sp>
    </p:spTree>
  </p:cSld>
  <p:clrMapOvr>
    <a:masterClrMapping/>
  </p:clrMapOvr>
  <p:transition spd="med">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15D5A7-7DE9-4082-92B3-F7CF3F28A4CB}"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FB211-7BED-47F9-97D4-AD510128C6AE}" type="slidenum">
              <a:rPr lang="ru-RU" smtClean="0"/>
              <a:pPr/>
              <a:t>‹#›</a:t>
            </a:fld>
            <a:endParaRPr lang="ru-RU"/>
          </a:p>
        </p:txBody>
      </p:sp>
    </p:spTree>
  </p:cSld>
  <p:clrMapOvr>
    <a:masterClrMapping/>
  </p:clrMapOvr>
  <p:transition spd="med">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15D5A7-7DE9-4082-92B3-F7CF3F28A4CB}"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FB211-7BED-47F9-97D4-AD510128C6AE}" type="slidenum">
              <a:rPr lang="ru-RU" smtClean="0"/>
              <a:pPr/>
              <a:t>‹#›</a:t>
            </a:fld>
            <a:endParaRPr lang="ru-RU"/>
          </a:p>
        </p:txBody>
      </p:sp>
    </p:spTree>
  </p:cSld>
  <p:clrMapOvr>
    <a:masterClrMapping/>
  </p:clrMapOvr>
  <p:transition spd="med">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15D5A7-7DE9-4082-92B3-F7CF3F28A4CB}"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FB211-7BED-47F9-97D4-AD510128C6AE}" type="slidenum">
              <a:rPr lang="ru-RU" smtClean="0"/>
              <a:pPr/>
              <a:t>‹#›</a:t>
            </a:fld>
            <a:endParaRPr lang="ru-RU"/>
          </a:p>
        </p:txBody>
      </p:sp>
    </p:spTree>
  </p:cSld>
  <p:clrMapOvr>
    <a:masterClrMapping/>
  </p:clrMapOvr>
  <p:transition spd="med">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15D5A7-7DE9-4082-92B3-F7CF3F28A4CB}"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FB211-7BED-47F9-97D4-AD510128C6AE}" type="slidenum">
              <a:rPr lang="ru-RU" smtClean="0"/>
              <a:pPr/>
              <a:t>‹#›</a:t>
            </a:fld>
            <a:endParaRPr lang="ru-RU"/>
          </a:p>
        </p:txBody>
      </p:sp>
    </p:spTree>
  </p:cSld>
  <p:clrMapOvr>
    <a:masterClrMapping/>
  </p:clrMapOvr>
  <p:transition spd="med">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015D5A7-7DE9-4082-92B3-F7CF3F28A4CB}" type="datetimeFigureOut">
              <a:rPr lang="ru-RU" smtClean="0"/>
              <a:pPr/>
              <a:t>01.02.2016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FB211-7BED-47F9-97D4-AD510128C6AE}" type="slidenum">
              <a:rPr lang="ru-RU" smtClean="0"/>
              <a:pPr/>
              <a:t>‹#›</a:t>
            </a:fld>
            <a:endParaRPr lang="ru-RU"/>
          </a:p>
        </p:txBody>
      </p:sp>
    </p:spTree>
  </p:cSld>
  <p:clrMapOvr>
    <a:masterClrMapping/>
  </p:clrMapOvr>
  <p:transition spd="med">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015D5A7-7DE9-4082-92B3-F7CF3F28A4CB}" type="datetimeFigureOut">
              <a:rPr lang="ru-RU" smtClean="0"/>
              <a:pPr/>
              <a:t>01.02.2016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3FB211-7BED-47F9-97D4-AD510128C6AE}" type="slidenum">
              <a:rPr lang="ru-RU" smtClean="0"/>
              <a:pPr/>
              <a:t>‹#›</a:t>
            </a:fld>
            <a:endParaRPr lang="ru-RU"/>
          </a:p>
        </p:txBody>
      </p:sp>
    </p:spTree>
  </p:cSld>
  <p:clrMapOvr>
    <a:masterClrMapping/>
  </p:clrMapOvr>
  <p:transition spd="med">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015D5A7-7DE9-4082-92B3-F7CF3F28A4CB}" type="datetimeFigureOut">
              <a:rPr lang="ru-RU" smtClean="0"/>
              <a:pPr/>
              <a:t>01.02.2016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3FB211-7BED-47F9-97D4-AD510128C6AE}" type="slidenum">
              <a:rPr lang="ru-RU" smtClean="0"/>
              <a:pPr/>
              <a:t>‹#›</a:t>
            </a:fld>
            <a:endParaRPr lang="ru-RU"/>
          </a:p>
        </p:txBody>
      </p:sp>
    </p:spTree>
  </p:cSld>
  <p:clrMapOvr>
    <a:masterClrMapping/>
  </p:clrMapOvr>
  <p:transition spd="med">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15D5A7-7DE9-4082-92B3-F7CF3F28A4CB}" type="datetimeFigureOut">
              <a:rPr lang="ru-RU" smtClean="0"/>
              <a:pPr/>
              <a:t>01.02.2016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3FB211-7BED-47F9-97D4-AD510128C6AE}" type="slidenum">
              <a:rPr lang="ru-RU" smtClean="0"/>
              <a:pPr/>
              <a:t>‹#›</a:t>
            </a:fld>
            <a:endParaRPr lang="ru-RU"/>
          </a:p>
        </p:txBody>
      </p:sp>
    </p:spTree>
  </p:cSld>
  <p:clrMapOvr>
    <a:masterClrMapping/>
  </p:clrMapOvr>
  <p:transition spd="med">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15D5A7-7DE9-4082-92B3-F7CF3F28A4CB}" type="datetimeFigureOut">
              <a:rPr lang="ru-RU" smtClean="0"/>
              <a:pPr/>
              <a:t>01.02.2016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FB211-7BED-47F9-97D4-AD510128C6AE}" type="slidenum">
              <a:rPr lang="ru-RU" smtClean="0"/>
              <a:pPr/>
              <a:t>‹#›</a:t>
            </a:fld>
            <a:endParaRPr lang="ru-RU"/>
          </a:p>
        </p:txBody>
      </p:sp>
    </p:spTree>
  </p:cSld>
  <p:clrMapOvr>
    <a:masterClrMapping/>
  </p:clrMapOvr>
  <p:transition spd="med">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15D5A7-7DE9-4082-92B3-F7CF3F28A4CB}" type="datetimeFigureOut">
              <a:rPr lang="ru-RU" smtClean="0"/>
              <a:pPr/>
              <a:t>01.02.2016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FB211-7BED-47F9-97D4-AD510128C6AE}" type="slidenum">
              <a:rPr lang="ru-RU" smtClean="0"/>
              <a:pPr/>
              <a:t>‹#›</a:t>
            </a:fld>
            <a:endParaRPr lang="ru-RU"/>
          </a:p>
        </p:txBody>
      </p:sp>
    </p:spTree>
  </p:cSld>
  <p:clrMapOvr>
    <a:masterClrMapping/>
  </p:clrMapOvr>
  <p:transition spd="med">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51000"/>
            <a:lum/>
          </a:blip>
          <a:srcRect/>
          <a:stretch>
            <a:fillRect l="-6000" r="-2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5D5A7-7DE9-4082-92B3-F7CF3F28A4CB}" type="datetimeFigureOut">
              <a:rPr lang="ru-RU" smtClean="0"/>
              <a:pPr/>
              <a:t>01.02.2016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FB211-7BED-47F9-97D4-AD510128C6A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pull dir="l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audio" Target="file:///D:\&#1086;&#1082;&#1089;&#1072;&#1085;&#1072;\&#1086;&#1082;&#1089;&#1072;&#1085;&#1072;\&#1054;&#1082;&#1089;&#1072;&#1085;&#1072;\&#1087;&#1088;&#1072;&#1079;&#1076;&#1085;&#1080;&#1082;&#1080;\&#1043;&#1086;&#1089;&#1087;&#1080;&#1090;&#1072;&#1083;&#1100;.%20&#1050;&#1086;&#1085;&#1086;&#1096;&#1072;\sofiya_rotaru_-_frontovoi_vals.mp3"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C:\Users\&#1055;&#1086;&#1083;&#1100;&#1079;&#1086;&#1074;&#1072;&#1090;&#1077;&#1083;&#1100;\Desktop\&#1052;&#1054;&#1048;%20&#1056;&#1040;&#1041;&#1054;&#1058;&#1067;\&#1084;&#1086;&#1080;%20&#1091;&#1088;&#1086;&#1082;&#1080;\&#1055;&#1086;&#1076;%20&#1079;&#1085;&#1072;&#1082;&#1086;&#1084;%20&#1050;&#1088;&#1072;&#1089;&#1085;&#1086;&#1075;&#1086;%20&#1050;&#1088;&#1077;&#1089;&#1090;&#1072;.%20&#1044;&#1100;&#1103;&#1095;&#1082;&#1086;&#1074;&#1072;%20&#1054;.&#1052;\&#1042;&#1072;&#1083;&#1077;&#1088;&#1080;&#1103;%20&#1043;&#1085;&#1072;&#1088;&#1086;&#1074;&#1089;&#1082;&#1072;&#1103;%20(1923%20-%201943).mp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6000" r="-2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8800" b="1" dirty="0" smtClean="0">
                <a:ln w="19050">
                  <a:solidFill>
                    <a:schemeClr val="tx1"/>
                  </a:solidFill>
                </a:ln>
                <a:gradFill>
                  <a:gsLst>
                    <a:gs pos="33000">
                      <a:schemeClr val="bg1"/>
                    </a:gs>
                    <a:gs pos="50000">
                      <a:srgbClr val="0070C0"/>
                    </a:gs>
                    <a:gs pos="71000">
                      <a:srgbClr val="FF0000"/>
                    </a:gs>
                  </a:gsLst>
                  <a:lin ang="5400000" scaled="0"/>
                </a:gradFill>
                <a:effectLst>
                  <a:reflection blurRad="6350" stA="50000" endA="300" endPos="50000" dist="29997" dir="5400000" sy="-100000" algn="bl" rotWithShape="0"/>
                </a:effectLst>
              </a:rPr>
              <a:t>Под знаком красного креста</a:t>
            </a:r>
            <a:endParaRPr lang="ru-RU" sz="8800" b="1" dirty="0">
              <a:ln w="19050">
                <a:solidFill>
                  <a:schemeClr val="tx1"/>
                </a:solidFill>
              </a:ln>
              <a:gradFill>
                <a:gsLst>
                  <a:gs pos="33000">
                    <a:schemeClr val="bg1"/>
                  </a:gs>
                  <a:gs pos="50000">
                    <a:srgbClr val="0070C0"/>
                  </a:gs>
                  <a:gs pos="71000">
                    <a:srgbClr val="FF0000"/>
                  </a:gs>
                </a:gsLst>
                <a:lin ang="5400000" scaled="0"/>
              </a:gradFill>
              <a:effectLst>
                <a:reflection blurRad="6350" stA="50000" endA="300" endPos="50000" dist="29997" dir="5400000" sy="-100000" algn="bl" rotWithShape="0"/>
              </a:effectLst>
            </a:endParaRPr>
          </a:p>
        </p:txBody>
      </p:sp>
      <p:sp>
        <p:nvSpPr>
          <p:cNvPr id="3" name="Подзаголовок 2"/>
          <p:cNvSpPr>
            <a:spLocks noGrp="1"/>
          </p:cNvSpPr>
          <p:nvPr>
            <p:ph type="subTitle" idx="1"/>
          </p:nvPr>
        </p:nvSpPr>
        <p:spPr>
          <a:xfrm flipV="1">
            <a:off x="1371600" y="5638800"/>
            <a:ext cx="5843606" cy="76216"/>
          </a:xfrm>
        </p:spPr>
        <p:txBody>
          <a:bodyPr>
            <a:normAutofit fontScale="25000" lnSpcReduction="20000"/>
          </a:bodyPr>
          <a:lstStyle/>
          <a:p>
            <a:endParaRPr lang="ru-RU" sz="3600" b="1" dirty="0">
              <a:ln>
                <a:solidFill>
                  <a:srgbClr val="0070C0"/>
                </a:solidFill>
              </a:ln>
              <a:solidFill>
                <a:schemeClr val="bg1"/>
              </a:solidFill>
              <a:effectLst>
                <a:outerShdw blurRad="50800" dist="38100" dir="2700000" algn="tl" rotWithShape="0">
                  <a:prstClr val="black">
                    <a:alpha val="40000"/>
                  </a:prstClr>
                </a:outerShdw>
              </a:effectLst>
            </a:endParaRPr>
          </a:p>
        </p:txBody>
      </p:sp>
      <p:pic>
        <p:nvPicPr>
          <p:cNvPr id="1026" name="Picture 8" descr="эмблема Красного Креста"/>
          <p:cNvPicPr>
            <a:picLocks noChangeAspect="1" noChangeArrowheads="1"/>
          </p:cNvPicPr>
          <p:nvPr/>
        </p:nvPicPr>
        <p:blipFill>
          <a:blip r:embed="rId3" cstate="email"/>
          <a:srcRect/>
          <a:stretch>
            <a:fillRect/>
          </a:stretch>
        </p:blipFill>
        <p:spPr bwMode="auto">
          <a:xfrm>
            <a:off x="0" y="0"/>
            <a:ext cx="1512888" cy="1512888"/>
          </a:xfrm>
          <a:prstGeom prst="rect">
            <a:avLst/>
          </a:prstGeom>
          <a:noFill/>
          <a:ln w="9525">
            <a:noFill/>
            <a:miter lim="800000"/>
            <a:headEnd/>
            <a:tailEnd/>
          </a:ln>
        </p:spPr>
      </p:pic>
    </p:spTree>
  </p:cSld>
  <p:clrMapOvr>
    <a:masterClrMapping/>
  </p:clrMapOvr>
  <p:transition spd="med">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Сестра, сестрёнка, сестричка…</a:t>
            </a:r>
            <a:endParaRPr lang="ru-RU" dirty="0">
              <a:solidFill>
                <a:srgbClr val="C00000"/>
              </a:solidFill>
            </a:endParaRPr>
          </a:p>
        </p:txBody>
      </p:sp>
      <p:sp>
        <p:nvSpPr>
          <p:cNvPr id="3" name="Содержимое 2"/>
          <p:cNvSpPr>
            <a:spLocks noGrp="1"/>
          </p:cNvSpPr>
          <p:nvPr>
            <p:ph idx="1"/>
          </p:nvPr>
        </p:nvSpPr>
        <p:spPr/>
        <p:txBody>
          <a:bodyPr>
            <a:normAutofit fontScale="92500"/>
          </a:bodyPr>
          <a:lstStyle/>
          <a:p>
            <a:r>
              <a:rPr lang="ru-RU" dirty="0" smtClean="0"/>
              <a:t>Старшая операционная сестра- </a:t>
            </a:r>
            <a:r>
              <a:rPr lang="ru-RU" b="1" dirty="0" smtClean="0"/>
              <a:t>Е.Я.Коноплёва;</a:t>
            </a:r>
          </a:p>
          <a:p>
            <a:r>
              <a:rPr lang="ru-RU" dirty="0" smtClean="0"/>
              <a:t>Старшая перевязочная сестра –</a:t>
            </a:r>
            <a:r>
              <a:rPr lang="ru-RU" b="1" dirty="0" smtClean="0"/>
              <a:t>В.А.Верёвкина;</a:t>
            </a:r>
          </a:p>
          <a:p>
            <a:r>
              <a:rPr lang="ru-RU" dirty="0" smtClean="0"/>
              <a:t>Палатные мед. сёстры- </a:t>
            </a:r>
            <a:r>
              <a:rPr lang="ru-RU" b="1" dirty="0" smtClean="0"/>
              <a:t>Ольга Глинская, Анфиса Павлова, Александра Макарова, Евдокия </a:t>
            </a:r>
            <a:r>
              <a:rPr lang="ru-RU" b="1" dirty="0" err="1" smtClean="0"/>
              <a:t>Левичева</a:t>
            </a:r>
            <a:r>
              <a:rPr lang="ru-RU" b="1" dirty="0" smtClean="0"/>
              <a:t>, Аня </a:t>
            </a:r>
            <a:r>
              <a:rPr lang="ru-RU" b="1" dirty="0" err="1" smtClean="0"/>
              <a:t>Подосёнкова</a:t>
            </a:r>
            <a:r>
              <a:rPr lang="ru-RU" b="1" dirty="0" smtClean="0"/>
              <a:t> и другие.</a:t>
            </a:r>
          </a:p>
          <a:p>
            <a:pPr>
              <a:buNone/>
            </a:pPr>
            <a:r>
              <a:rPr lang="ru-RU" dirty="0" smtClean="0"/>
              <a:t> Именно они переоборудовали школу под госпиталь и приняли первых раненых.</a:t>
            </a:r>
            <a:endParaRPr lang="ru-RU" dirty="0"/>
          </a:p>
        </p:txBody>
      </p:sp>
      <p:grpSp>
        <p:nvGrpSpPr>
          <p:cNvPr id="5122" name="Группа 4"/>
          <p:cNvGrpSpPr>
            <a:grpSpLocks/>
          </p:cNvGrpSpPr>
          <p:nvPr/>
        </p:nvGrpSpPr>
        <p:grpSpPr bwMode="auto">
          <a:xfrm>
            <a:off x="7429520" y="142852"/>
            <a:ext cx="1517650" cy="1274762"/>
            <a:chOff x="6572250" y="857250"/>
            <a:chExt cx="1517650" cy="1274763"/>
          </a:xfrm>
        </p:grpSpPr>
        <p:pic>
          <p:nvPicPr>
            <p:cNvPr id="5123" name="Рисунок 3" descr="PE01160_.WMF"/>
            <p:cNvPicPr>
              <a:picLocks noChangeAspect="1"/>
            </p:cNvPicPr>
            <p:nvPr/>
          </p:nvPicPr>
          <p:blipFill>
            <a:blip r:embed="rId2" cstate="email"/>
            <a:srcRect/>
            <a:stretch>
              <a:fillRect/>
            </a:stretch>
          </p:blipFill>
          <p:spPr bwMode="auto">
            <a:xfrm>
              <a:off x="6572250" y="857250"/>
              <a:ext cx="1517650" cy="1274763"/>
            </a:xfrm>
            <a:prstGeom prst="rect">
              <a:avLst/>
            </a:prstGeom>
            <a:noFill/>
            <a:ln w="9525">
              <a:noFill/>
              <a:miter lim="800000"/>
              <a:headEnd/>
              <a:tailEnd/>
            </a:ln>
          </p:spPr>
        </p:pic>
        <p:sp>
          <p:nvSpPr>
            <p:cNvPr id="10" name="Крест 9"/>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in)">
                                      <p:cBhvr>
                                        <p:cTn id="19" dur="2000"/>
                                        <p:tgtEl>
                                          <p:spTgt spid="3">
                                            <p:txEl>
                                              <p:pRg st="2" end="2"/>
                                            </p:txEl>
                                          </p:spTgt>
                                        </p:tgtEl>
                                      </p:cBhvr>
                                    </p:animEffect>
                                  </p:childTnLst>
                                </p:cTn>
                              </p:par>
                            </p:childTnLst>
                          </p:cTn>
                        </p:par>
                        <p:par>
                          <p:cTn id="20" fill="hold">
                            <p:stCondLst>
                              <p:cond delay="8000"/>
                            </p:stCondLst>
                            <p:childTnLst>
                              <p:par>
                                <p:cTn id="21" presetID="8" presetClass="entr" presetSubtype="1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rgbClr val="C00000"/>
                </a:solidFill>
              </a:rPr>
              <a:t>Эвакогоспиталь 1172</a:t>
            </a:r>
            <a:endParaRPr lang="ru-RU" sz="5400" dirty="0">
              <a:solidFill>
                <a:srgbClr val="C00000"/>
              </a:solidFill>
            </a:endParaRPr>
          </a:p>
        </p:txBody>
      </p:sp>
      <p:sp>
        <p:nvSpPr>
          <p:cNvPr id="3" name="Содержимое 2"/>
          <p:cNvSpPr>
            <a:spLocks noGrp="1"/>
          </p:cNvSpPr>
          <p:nvPr>
            <p:ph idx="1"/>
          </p:nvPr>
        </p:nvSpPr>
        <p:spPr/>
        <p:txBody>
          <a:bodyPr>
            <a:normAutofit/>
          </a:bodyPr>
          <a:lstStyle/>
          <a:p>
            <a:pPr>
              <a:buNone/>
            </a:pPr>
            <a:r>
              <a:rPr lang="ru-RU" sz="3600" dirty="0" smtClean="0"/>
              <a:t>   </a:t>
            </a:r>
          </a:p>
          <a:p>
            <a:pPr>
              <a:buNone/>
            </a:pPr>
            <a:r>
              <a:rPr lang="ru-RU" sz="3600" dirty="0" smtClean="0"/>
              <a:t>   Функционировал в Коноше около 8 месяцев. Более тридцати воинов, скончавшихся от ран в этом госпитале, похоронены на воинском кладбище в </a:t>
            </a:r>
            <a:r>
              <a:rPr lang="ru-RU" sz="3600" dirty="0" err="1" smtClean="0"/>
              <a:t>Коношеозерье</a:t>
            </a:r>
            <a:r>
              <a:rPr lang="ru-RU" sz="3600" dirty="0" smtClean="0"/>
              <a:t>.</a:t>
            </a:r>
            <a:endParaRPr lang="ru-RU" sz="3600" dirty="0"/>
          </a:p>
        </p:txBody>
      </p:sp>
      <p:grpSp>
        <p:nvGrpSpPr>
          <p:cNvPr id="6146" name="Группа 4"/>
          <p:cNvGrpSpPr>
            <a:grpSpLocks/>
          </p:cNvGrpSpPr>
          <p:nvPr/>
        </p:nvGrpSpPr>
        <p:grpSpPr bwMode="auto">
          <a:xfrm>
            <a:off x="7358082" y="1142984"/>
            <a:ext cx="1517650" cy="1274762"/>
            <a:chOff x="6572250" y="857250"/>
            <a:chExt cx="1517650" cy="1274763"/>
          </a:xfrm>
        </p:grpSpPr>
        <p:pic>
          <p:nvPicPr>
            <p:cNvPr id="6147" name="Рисунок 3" descr="PE01160_.WMF"/>
            <p:cNvPicPr>
              <a:picLocks noChangeAspect="1"/>
            </p:cNvPicPr>
            <p:nvPr/>
          </p:nvPicPr>
          <p:blipFill>
            <a:blip r:embed="rId2" cstate="email"/>
            <a:srcRect/>
            <a:stretch>
              <a:fillRect/>
            </a:stretch>
          </p:blipFill>
          <p:spPr bwMode="auto">
            <a:xfrm>
              <a:off x="6572250" y="857250"/>
              <a:ext cx="1517650" cy="1274763"/>
            </a:xfrm>
            <a:prstGeom prst="rect">
              <a:avLst/>
            </a:prstGeom>
            <a:noFill/>
            <a:ln w="9525">
              <a:noFill/>
              <a:miter lim="800000"/>
              <a:headEnd/>
              <a:tailEnd/>
            </a:ln>
          </p:spPr>
        </p:pic>
        <p:sp>
          <p:nvSpPr>
            <p:cNvPr id="10" name="Крест 9"/>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solidFill>
                  <a:srgbClr val="C00000"/>
                </a:solidFill>
              </a:rPr>
              <a:t>Эвакогоспиталь 1601 - август 1942 г.</a:t>
            </a:r>
            <a:endParaRPr lang="ru-RU" sz="4000" dirty="0">
              <a:solidFill>
                <a:srgbClr val="C00000"/>
              </a:solidFill>
            </a:endParaRPr>
          </a:p>
        </p:txBody>
      </p:sp>
      <p:sp>
        <p:nvSpPr>
          <p:cNvPr id="3" name="Содержимое 2"/>
          <p:cNvSpPr>
            <a:spLocks noGrp="1"/>
          </p:cNvSpPr>
          <p:nvPr>
            <p:ph idx="1"/>
          </p:nvPr>
        </p:nvSpPr>
        <p:spPr/>
        <p:txBody>
          <a:bodyPr/>
          <a:lstStyle/>
          <a:p>
            <a:r>
              <a:rPr lang="ru-RU" b="1" dirty="0" smtClean="0"/>
              <a:t>Начальник госпиталя - Д.И.Городецкий.</a:t>
            </a:r>
          </a:p>
          <a:p>
            <a:r>
              <a:rPr lang="ru-RU" b="1" dirty="0" smtClean="0"/>
              <a:t>Замполит – К.Я.Бабкина.</a:t>
            </a:r>
          </a:p>
          <a:p>
            <a:r>
              <a:rPr lang="ru-RU" b="1" dirty="0" smtClean="0"/>
              <a:t>Врачи – Т.В.Деткова, Е.С.Зарубина, Н.Э.Зиновьева, </a:t>
            </a:r>
            <a:r>
              <a:rPr lang="ru-RU" b="1" dirty="0" err="1" smtClean="0"/>
              <a:t>А.Н.Кочетова</a:t>
            </a:r>
            <a:r>
              <a:rPr lang="ru-RU" b="1" dirty="0" smtClean="0"/>
              <a:t>.</a:t>
            </a:r>
          </a:p>
          <a:p>
            <a:r>
              <a:rPr lang="ru-RU" b="1" dirty="0" smtClean="0"/>
              <a:t>Медсестры – В.А.Дорофеева, Тоня Попова, Маша </a:t>
            </a:r>
            <a:r>
              <a:rPr lang="ru-RU" b="1" dirty="0" err="1" smtClean="0"/>
              <a:t>Собенина</a:t>
            </a:r>
            <a:r>
              <a:rPr lang="ru-RU" b="1" dirty="0" smtClean="0"/>
              <a:t>, Зина Заозерская.</a:t>
            </a:r>
          </a:p>
          <a:p>
            <a:r>
              <a:rPr lang="ru-RU" b="1" dirty="0" smtClean="0"/>
              <a:t>Операционная сестра – Н.А.Алексеева.</a:t>
            </a:r>
          </a:p>
          <a:p>
            <a:pPr>
              <a:buNone/>
            </a:pPr>
            <a:endParaRPr lang="ru-RU" dirty="0"/>
          </a:p>
        </p:txBody>
      </p:sp>
      <p:grpSp>
        <p:nvGrpSpPr>
          <p:cNvPr id="4" name="Группа 4"/>
          <p:cNvGrpSpPr>
            <a:grpSpLocks/>
          </p:cNvGrpSpPr>
          <p:nvPr/>
        </p:nvGrpSpPr>
        <p:grpSpPr bwMode="auto">
          <a:xfrm>
            <a:off x="7358082" y="2071678"/>
            <a:ext cx="1517650" cy="1274762"/>
            <a:chOff x="6572250" y="857250"/>
            <a:chExt cx="1517650" cy="1274763"/>
          </a:xfrm>
        </p:grpSpPr>
        <p:pic>
          <p:nvPicPr>
            <p:cNvPr id="5" name="Рисунок 3" descr="PE01160_.WMF"/>
            <p:cNvPicPr>
              <a:picLocks noChangeAspect="1"/>
            </p:cNvPicPr>
            <p:nvPr/>
          </p:nvPicPr>
          <p:blipFill>
            <a:blip r:embed="rId2" cstate="email"/>
            <a:srcRect/>
            <a:stretch>
              <a:fillRect/>
            </a:stretch>
          </p:blipFill>
          <p:spPr bwMode="auto">
            <a:xfrm>
              <a:off x="6572250" y="857250"/>
              <a:ext cx="1517650" cy="1274763"/>
            </a:xfrm>
            <a:prstGeom prst="rect">
              <a:avLst/>
            </a:prstGeom>
            <a:noFill/>
            <a:ln w="9525">
              <a:noFill/>
              <a:miter lim="800000"/>
              <a:headEnd/>
              <a:tailEnd/>
            </a:ln>
          </p:spPr>
        </p:pic>
        <p:sp>
          <p:nvSpPr>
            <p:cNvPr id="6" name="Крест 5"/>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in)">
                                      <p:cBhvr>
                                        <p:cTn id="19" dur="2000"/>
                                        <p:tgtEl>
                                          <p:spTgt spid="3">
                                            <p:txEl>
                                              <p:pRg st="2" end="2"/>
                                            </p:txEl>
                                          </p:spTgt>
                                        </p:tgtEl>
                                      </p:cBhvr>
                                    </p:animEffect>
                                  </p:childTnLst>
                                </p:cTn>
                              </p:par>
                            </p:childTnLst>
                          </p:cTn>
                        </p:par>
                        <p:par>
                          <p:cTn id="20" fill="hold">
                            <p:stCondLst>
                              <p:cond delay="8000"/>
                            </p:stCondLst>
                            <p:childTnLst>
                              <p:par>
                                <p:cTn id="21" presetID="8" presetClass="entr" presetSubtype="1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in)">
                                      <p:cBhvr>
                                        <p:cTn id="23" dur="2000"/>
                                        <p:tgtEl>
                                          <p:spTgt spid="3">
                                            <p:txEl>
                                              <p:pRg st="3" end="3"/>
                                            </p:txEl>
                                          </p:spTgt>
                                        </p:tgtEl>
                                      </p:cBhvr>
                                    </p:animEffect>
                                  </p:childTnLst>
                                </p:cTn>
                              </p:par>
                            </p:childTnLst>
                          </p:cTn>
                        </p:par>
                        <p:par>
                          <p:cTn id="24" fill="hold">
                            <p:stCondLst>
                              <p:cond delay="10000"/>
                            </p:stCondLst>
                            <p:childTnLst>
                              <p:par>
                                <p:cTn id="25" presetID="8" presetClass="entr" presetSubtype="16"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643050"/>
          </a:xfrm>
        </p:spPr>
        <p:txBody>
          <a:bodyPr>
            <a:normAutofit fontScale="90000"/>
          </a:bodyPr>
          <a:lstStyle/>
          <a:p>
            <a:r>
              <a:rPr lang="ru-RU" dirty="0" smtClean="0"/>
              <a:t>Ты , сестричка в </a:t>
            </a:r>
            <a:r>
              <a:rPr lang="ru-RU" dirty="0" err="1" smtClean="0"/>
              <a:t>медсамбате</a:t>
            </a:r>
            <a:r>
              <a:rPr lang="ru-RU" dirty="0" smtClean="0"/>
              <a:t>, не печалься Бога ради, мы до свадьбы доживём ещё с тобой.</a:t>
            </a:r>
            <a:endParaRPr lang="ru-RU" dirty="0"/>
          </a:p>
        </p:txBody>
      </p:sp>
      <p:sp>
        <p:nvSpPr>
          <p:cNvPr id="5" name="Содержимое 4"/>
          <p:cNvSpPr>
            <a:spLocks noGrp="1"/>
          </p:cNvSpPr>
          <p:nvPr>
            <p:ph sz="half" idx="1"/>
          </p:nvPr>
        </p:nvSpPr>
        <p:spPr>
          <a:xfrm>
            <a:off x="457200" y="2500306"/>
            <a:ext cx="1828784" cy="3625857"/>
          </a:xfrm>
        </p:spPr>
        <p:txBody>
          <a:bodyPr>
            <a:normAutofit fontScale="92500"/>
          </a:bodyPr>
          <a:lstStyle/>
          <a:p>
            <a:endParaRPr lang="ru-RU" dirty="0"/>
          </a:p>
        </p:txBody>
      </p:sp>
      <p:sp>
        <p:nvSpPr>
          <p:cNvPr id="6" name="Содержимое 5"/>
          <p:cNvSpPr>
            <a:spLocks noGrp="1"/>
          </p:cNvSpPr>
          <p:nvPr>
            <p:ph sz="half" idx="2"/>
          </p:nvPr>
        </p:nvSpPr>
        <p:spPr>
          <a:xfrm>
            <a:off x="3714744" y="1785926"/>
            <a:ext cx="5429256" cy="5072074"/>
          </a:xfrm>
        </p:spPr>
        <p:txBody>
          <a:bodyPr>
            <a:normAutofit fontScale="92500"/>
          </a:bodyPr>
          <a:lstStyle/>
          <a:p>
            <a:r>
              <a:rPr lang="ru-RU" b="1" dirty="0" smtClean="0">
                <a:latin typeface="Times New Roman" pitchFamily="18" charset="0"/>
                <a:cs typeface="Times New Roman" pitchFamily="18" charset="0"/>
              </a:rPr>
              <a:t>…И клятву я даю тебе,</a:t>
            </a:r>
          </a:p>
          <a:p>
            <a:pPr>
              <a:buNone/>
            </a:pPr>
            <a:r>
              <a:rPr lang="ru-RU" b="1" dirty="0" smtClean="0">
                <a:latin typeface="Times New Roman" pitchFamily="18" charset="0"/>
                <a:cs typeface="Times New Roman" pitchFamily="18" charset="0"/>
              </a:rPr>
              <a:t>Что без тебя мне будет грустно,</a:t>
            </a:r>
          </a:p>
          <a:p>
            <a:pPr>
              <a:buNone/>
            </a:pPr>
            <a:r>
              <a:rPr lang="ru-RU" b="1" dirty="0" smtClean="0">
                <a:latin typeface="Times New Roman" pitchFamily="18" charset="0"/>
                <a:cs typeface="Times New Roman" pitchFamily="18" charset="0"/>
              </a:rPr>
              <a:t>Что твой огонь я сберегу в огне…</a:t>
            </a:r>
          </a:p>
          <a:p>
            <a:pPr>
              <a:buNone/>
            </a:pPr>
            <a:r>
              <a:rPr lang="ru-RU" b="1" dirty="0" smtClean="0">
                <a:latin typeface="Times New Roman" pitchFamily="18" charset="0"/>
                <a:cs typeface="Times New Roman" pitchFamily="18" charset="0"/>
              </a:rPr>
              <a:t>…Очей твоих я ясных не забуду,</a:t>
            </a:r>
          </a:p>
          <a:p>
            <a:pPr>
              <a:buNone/>
            </a:pPr>
            <a:r>
              <a:rPr lang="ru-RU" b="1" dirty="0" smtClean="0">
                <a:latin typeface="Times New Roman" pitchFamily="18" charset="0"/>
                <a:cs typeface="Times New Roman" pitchFamily="18" charset="0"/>
              </a:rPr>
              <a:t>Какая б ни была жестокая борьба,</a:t>
            </a:r>
          </a:p>
          <a:p>
            <a:pPr>
              <a:buNone/>
            </a:pPr>
            <a:r>
              <a:rPr lang="ru-RU" b="1" dirty="0" smtClean="0">
                <a:latin typeface="Times New Roman" pitchFamily="18" charset="0"/>
                <a:cs typeface="Times New Roman" pitchFamily="18" charset="0"/>
              </a:rPr>
              <a:t>Я с именем твоим пойду повсюду, </a:t>
            </a:r>
          </a:p>
          <a:p>
            <a:pPr>
              <a:buNone/>
            </a:pPr>
            <a:r>
              <a:rPr lang="ru-RU" b="1" dirty="0" smtClean="0">
                <a:latin typeface="Times New Roman" pitchFamily="18" charset="0"/>
                <a:cs typeface="Times New Roman" pitchFamily="18" charset="0"/>
              </a:rPr>
              <a:t>Куда ни поведёт меня судьба…</a:t>
            </a:r>
          </a:p>
          <a:p>
            <a:pPr>
              <a:buNone/>
            </a:pPr>
            <a:r>
              <a:rPr lang="ru-RU" dirty="0" smtClean="0"/>
              <a:t>                   Строчки из стихотворения  </a:t>
            </a:r>
          </a:p>
          <a:p>
            <a:pPr>
              <a:buNone/>
            </a:pPr>
            <a:r>
              <a:rPr lang="ru-RU" dirty="0" smtClean="0"/>
              <a:t>                   «Тебе последнее слово».</a:t>
            </a:r>
          </a:p>
          <a:p>
            <a:pPr>
              <a:buNone/>
            </a:pPr>
            <a:endParaRPr lang="ru-RU" dirty="0"/>
          </a:p>
        </p:txBody>
      </p:sp>
      <p:pic>
        <p:nvPicPr>
          <p:cNvPr id="7170" name="Picture 2" descr="C:\Documents and Settings\Ксения\Мои документы\Мои результаты сканирования\2011-04 (апр)\сканирование0004.jpg"/>
          <p:cNvPicPr>
            <a:picLocks noChangeAspect="1" noChangeArrowheads="1"/>
          </p:cNvPicPr>
          <p:nvPr/>
        </p:nvPicPr>
        <p:blipFill>
          <a:blip r:embed="rId3" cstate="email"/>
          <a:srcRect/>
          <a:stretch>
            <a:fillRect/>
          </a:stretch>
        </p:blipFill>
        <p:spPr bwMode="auto">
          <a:xfrm>
            <a:off x="285721" y="1736802"/>
            <a:ext cx="3286148" cy="50523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7" name="Группа 4"/>
          <p:cNvGrpSpPr>
            <a:grpSpLocks/>
          </p:cNvGrpSpPr>
          <p:nvPr/>
        </p:nvGrpSpPr>
        <p:grpSpPr bwMode="auto">
          <a:xfrm>
            <a:off x="7626350" y="1071546"/>
            <a:ext cx="1517650" cy="1274762"/>
            <a:chOff x="6572250" y="857250"/>
            <a:chExt cx="1517650" cy="1274763"/>
          </a:xfrm>
        </p:grpSpPr>
        <p:pic>
          <p:nvPicPr>
            <p:cNvPr id="8" name="Рисунок 3" descr="PE01160_.WMF"/>
            <p:cNvPicPr>
              <a:picLocks noChangeAspect="1"/>
            </p:cNvPicPr>
            <p:nvPr/>
          </p:nvPicPr>
          <p:blipFill>
            <a:blip r:embed="rId4" cstate="email"/>
            <a:srcRect/>
            <a:stretch>
              <a:fillRect/>
            </a:stretch>
          </p:blipFill>
          <p:spPr bwMode="auto">
            <a:xfrm>
              <a:off x="6572250" y="857250"/>
              <a:ext cx="1517650" cy="1274763"/>
            </a:xfrm>
            <a:prstGeom prst="rect">
              <a:avLst/>
            </a:prstGeom>
            <a:noFill/>
            <a:ln w="9525">
              <a:noFill/>
              <a:miter lim="800000"/>
              <a:headEnd/>
              <a:tailEnd/>
            </a:ln>
          </p:spPr>
        </p:pic>
        <p:sp>
          <p:nvSpPr>
            <p:cNvPr id="9" name="Крест 8"/>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 calcmode="lin" valueType="num">
                                      <p:cBhvr>
                                        <p:cTn id="10" dur="2000" fill="hold"/>
                                        <p:tgtEl>
                                          <p:spTgt spid="7170"/>
                                        </p:tgtEl>
                                        <p:attrNameLst>
                                          <p:attrName>ppt_w</p:attrName>
                                        </p:attrNameLst>
                                      </p:cBhvr>
                                      <p:tavLst>
                                        <p:tav tm="0">
                                          <p:val>
                                            <p:fltVal val="0"/>
                                          </p:val>
                                        </p:tav>
                                        <p:tav tm="100000">
                                          <p:val>
                                            <p:strVal val="#ppt_w"/>
                                          </p:val>
                                        </p:tav>
                                      </p:tavLst>
                                    </p:anim>
                                    <p:anim calcmode="lin" valueType="num">
                                      <p:cBhvr>
                                        <p:cTn id="11" dur="2000" fill="hold"/>
                                        <p:tgtEl>
                                          <p:spTgt spid="7170"/>
                                        </p:tgtEl>
                                        <p:attrNameLst>
                                          <p:attrName>ppt_h</p:attrName>
                                        </p:attrNameLst>
                                      </p:cBhvr>
                                      <p:tavLst>
                                        <p:tav tm="0">
                                          <p:val>
                                            <p:fltVal val="0"/>
                                          </p:val>
                                        </p:tav>
                                        <p:tav tm="100000">
                                          <p:val>
                                            <p:strVal val="#ppt_h"/>
                                          </p:val>
                                        </p:tav>
                                      </p:tavLst>
                                    </p:anim>
                                    <p:animEffect transition="in" filter="fade">
                                      <p:cBhvr>
                                        <p:cTn id="12" dur="2000"/>
                                        <p:tgtEl>
                                          <p:spTgt spid="7170"/>
                                        </p:tgtEl>
                                      </p:cBhvr>
                                    </p:animEffect>
                                  </p:childTnLst>
                                </p:cTn>
                              </p:par>
                              <p:par>
                                <p:cTn id="13" presetID="8" presetClass="entr" presetSubtype="16"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diamond(in)">
                                      <p:cBhvr>
                                        <p:cTn id="15" dur="2000"/>
                                        <p:tgtEl>
                                          <p:spTgt spid="6">
                                            <p:txEl>
                                              <p:pRg st="0" end="0"/>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diamond(in)">
                                      <p:cBhvr>
                                        <p:cTn id="18" dur="2000"/>
                                        <p:tgtEl>
                                          <p:spTgt spid="6">
                                            <p:txEl>
                                              <p:pRg st="1" end="1"/>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diamond(in)">
                                      <p:cBhvr>
                                        <p:cTn id="21" dur="2000"/>
                                        <p:tgtEl>
                                          <p:spTgt spid="6">
                                            <p:txEl>
                                              <p:pRg st="2" end="2"/>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diamond(in)">
                                      <p:cBhvr>
                                        <p:cTn id="24" dur="2000"/>
                                        <p:tgtEl>
                                          <p:spTgt spid="6">
                                            <p:txEl>
                                              <p:pRg st="3" end="3"/>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amond(in)">
                                      <p:cBhvr>
                                        <p:cTn id="27" dur="2000"/>
                                        <p:tgtEl>
                                          <p:spTgt spid="6">
                                            <p:txEl>
                                              <p:pRg st="4" end="4"/>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diamond(in)">
                                      <p:cBhvr>
                                        <p:cTn id="30" dur="2000"/>
                                        <p:tgtEl>
                                          <p:spTgt spid="6">
                                            <p:txEl>
                                              <p:pRg st="5" end="5"/>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diamond(in)">
                                      <p:cBhvr>
                                        <p:cTn id="33" dur="2000"/>
                                        <p:tgtEl>
                                          <p:spTgt spid="6">
                                            <p:txEl>
                                              <p:pRg st="6" end="6"/>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diamond(in)">
                                      <p:cBhvr>
                                        <p:cTn id="36" dur="2000"/>
                                        <p:tgtEl>
                                          <p:spTgt spid="6">
                                            <p:txEl>
                                              <p:pRg st="7" end="7"/>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diamond(in)">
                                      <p:cBhvr>
                                        <p:cTn id="39"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Не стареют душой ветераны</a:t>
            </a:r>
            <a:endParaRPr lang="ru-RU" dirty="0">
              <a:solidFill>
                <a:srgbClr val="FF0000"/>
              </a:solidFill>
            </a:endParaRPr>
          </a:p>
        </p:txBody>
      </p:sp>
      <p:pic>
        <p:nvPicPr>
          <p:cNvPr id="1026" name="Picture 2" descr="C:\Documents and Settings\Ксения\Рабочий стол\Госпиталь. Коноша\DSCF2007.jpg"/>
          <p:cNvPicPr>
            <a:picLocks noGrp="1" noChangeAspect="1" noChangeArrowheads="1"/>
          </p:cNvPicPr>
          <p:nvPr>
            <p:ph idx="1"/>
          </p:nvPr>
        </p:nvPicPr>
        <p:blipFill>
          <a:blip r:embed="rId2" cstate="email"/>
          <a:srcRect/>
          <a:stretch>
            <a:fillRect/>
          </a:stretch>
        </p:blipFill>
        <p:spPr bwMode="auto">
          <a:xfrm>
            <a:off x="1000100" y="1184257"/>
            <a:ext cx="7143799" cy="535784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71604" y="6000768"/>
            <a:ext cx="6500858" cy="584775"/>
          </a:xfrm>
          <a:prstGeom prst="rect">
            <a:avLst/>
          </a:prstGeom>
          <a:noFill/>
        </p:spPr>
        <p:txBody>
          <a:bodyPr wrap="square" rtlCol="0">
            <a:spAutoFit/>
          </a:bodyPr>
          <a:lstStyle/>
          <a:p>
            <a:r>
              <a:rPr lang="ru-RU" sz="3200" dirty="0" smtClean="0">
                <a:solidFill>
                  <a:srgbClr val="FFC000"/>
                </a:solidFill>
              </a:rPr>
              <a:t>    </a:t>
            </a:r>
            <a:r>
              <a:rPr lang="ru-RU" sz="3200" dirty="0" err="1" smtClean="0">
                <a:solidFill>
                  <a:srgbClr val="FFC000"/>
                </a:solidFill>
              </a:rPr>
              <a:t>В.А.Корытов</a:t>
            </a:r>
            <a:r>
              <a:rPr lang="ru-RU" sz="3200" dirty="0" smtClean="0">
                <a:solidFill>
                  <a:srgbClr val="FFC000"/>
                </a:solidFill>
              </a:rPr>
              <a:t> и В.А.Богачева.</a:t>
            </a:r>
            <a:endParaRPr lang="ru-RU" sz="3200" dirty="0">
              <a:solidFill>
                <a:srgbClr val="FFC000"/>
              </a:solidFill>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2000" fill="hold"/>
                                        <p:tgtEl>
                                          <p:spTgt spid="1026"/>
                                        </p:tgtEl>
                                        <p:attrNameLst>
                                          <p:attrName>ppt_w</p:attrName>
                                        </p:attrNameLst>
                                      </p:cBhvr>
                                      <p:tavLst>
                                        <p:tav tm="0">
                                          <p:val>
                                            <p:fltVal val="0"/>
                                          </p:val>
                                        </p:tav>
                                        <p:tav tm="100000">
                                          <p:val>
                                            <p:strVal val="#ppt_w"/>
                                          </p:val>
                                        </p:tav>
                                      </p:tavLst>
                                    </p:anim>
                                    <p:anim calcmode="lin" valueType="num">
                                      <p:cBhvr>
                                        <p:cTn id="12" dur="2000" fill="hold"/>
                                        <p:tgtEl>
                                          <p:spTgt spid="1026"/>
                                        </p:tgtEl>
                                        <p:attrNameLst>
                                          <p:attrName>ppt_h</p:attrName>
                                        </p:attrNameLst>
                                      </p:cBhvr>
                                      <p:tavLst>
                                        <p:tav tm="0">
                                          <p:val>
                                            <p:fltVal val="0"/>
                                          </p:val>
                                        </p:tav>
                                        <p:tav tm="100000">
                                          <p:val>
                                            <p:strVal val="#ppt_h"/>
                                          </p:val>
                                        </p:tav>
                                      </p:tavLst>
                                    </p:anim>
                                    <p:animEffect transition="in" filter="fade">
                                      <p:cBhvr>
                                        <p:cTn id="13" dur="2000"/>
                                        <p:tgtEl>
                                          <p:spTgt spid="1026"/>
                                        </p:tgtEl>
                                      </p:cBhvr>
                                    </p:animEffect>
                                  </p:childTnLst>
                                </p:cTn>
                              </p:par>
                            </p:childTnLst>
                          </p:cTn>
                        </p:par>
                        <p:par>
                          <p:cTn id="14" fill="hold">
                            <p:stCondLst>
                              <p:cond delay="4000"/>
                            </p:stCondLst>
                            <p:childTnLst>
                              <p:par>
                                <p:cTn id="15" presetID="5" presetClass="entr" presetSubtype="10"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heckerboard(across)">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a:grpSpLocks/>
          </p:cNvGrpSpPr>
          <p:nvPr/>
        </p:nvGrpSpPr>
        <p:grpSpPr bwMode="auto">
          <a:xfrm>
            <a:off x="7429520" y="214290"/>
            <a:ext cx="1517650" cy="1274762"/>
            <a:chOff x="6572250" y="857250"/>
            <a:chExt cx="1517650" cy="1274763"/>
          </a:xfrm>
        </p:grpSpPr>
        <p:pic>
          <p:nvPicPr>
            <p:cNvPr id="6" name="Рисунок 3" descr="PE01160_.WMF"/>
            <p:cNvPicPr>
              <a:picLocks noChangeAspect="1"/>
            </p:cNvPicPr>
            <p:nvPr/>
          </p:nvPicPr>
          <p:blipFill>
            <a:blip r:embed="rId3" cstate="email"/>
            <a:srcRect/>
            <a:stretch>
              <a:fillRect/>
            </a:stretch>
          </p:blipFill>
          <p:spPr bwMode="auto">
            <a:xfrm>
              <a:off x="6572250" y="857250"/>
              <a:ext cx="1517650" cy="1274763"/>
            </a:xfrm>
            <a:prstGeom prst="rect">
              <a:avLst/>
            </a:prstGeom>
            <a:noFill/>
            <a:ln w="9525">
              <a:noFill/>
              <a:miter lim="800000"/>
              <a:headEnd/>
              <a:tailEnd/>
            </a:ln>
          </p:spPr>
        </p:pic>
        <p:sp>
          <p:nvSpPr>
            <p:cNvPr id="7" name="Крест 6"/>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pic>
        <p:nvPicPr>
          <p:cNvPr id="8" name="sofiya_rotaru_-_frontovoi_vals.mp3">
            <a:hlinkClick r:id="" action="ppaction://media"/>
          </p:cNvPr>
          <p:cNvPicPr>
            <a:picLocks noRot="1" noChangeAspect="1"/>
          </p:cNvPicPr>
          <p:nvPr>
            <a:audioFile r:link="rId1"/>
          </p:nvPr>
        </p:nvPicPr>
        <p:blipFill>
          <a:blip r:embed="rId4" cstate="email"/>
          <a:stretch>
            <a:fillRect/>
          </a:stretch>
        </p:blipFill>
        <p:spPr>
          <a:xfrm>
            <a:off x="357158" y="6286520"/>
            <a:ext cx="304800" cy="304800"/>
          </a:xfrm>
          <a:prstGeom prst="rect">
            <a:avLst/>
          </a:prstGeom>
        </p:spPr>
      </p:pic>
      <p:pic>
        <p:nvPicPr>
          <p:cNvPr id="8194" name="Picture 2" descr="C:\Documents and Settings\Ксения\Мои документы\Мои результаты сканирования\2011-04 (апр)\сканирование0011.jpg"/>
          <p:cNvPicPr>
            <a:picLocks noChangeAspect="1" noChangeArrowheads="1"/>
          </p:cNvPicPr>
          <p:nvPr/>
        </p:nvPicPr>
        <p:blipFill>
          <a:blip r:embed="rId5" cstate="email"/>
          <a:srcRect/>
          <a:stretch>
            <a:fillRect/>
          </a:stretch>
        </p:blipFill>
        <p:spPr bwMode="auto">
          <a:xfrm>
            <a:off x="2214546" y="0"/>
            <a:ext cx="4357718" cy="67167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53"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 calcmode="lin" valueType="num">
                                      <p:cBhvr>
                                        <p:cTn id="9" dur="2000" fill="hold"/>
                                        <p:tgtEl>
                                          <p:spTgt spid="8194"/>
                                        </p:tgtEl>
                                        <p:attrNameLst>
                                          <p:attrName>ppt_w</p:attrName>
                                        </p:attrNameLst>
                                      </p:cBhvr>
                                      <p:tavLst>
                                        <p:tav tm="0">
                                          <p:val>
                                            <p:fltVal val="0"/>
                                          </p:val>
                                        </p:tav>
                                        <p:tav tm="100000">
                                          <p:val>
                                            <p:strVal val="#ppt_w"/>
                                          </p:val>
                                        </p:tav>
                                      </p:tavLst>
                                    </p:anim>
                                    <p:anim calcmode="lin" valueType="num">
                                      <p:cBhvr>
                                        <p:cTn id="10" dur="2000" fill="hold"/>
                                        <p:tgtEl>
                                          <p:spTgt spid="8194"/>
                                        </p:tgtEl>
                                        <p:attrNameLst>
                                          <p:attrName>ppt_h</p:attrName>
                                        </p:attrNameLst>
                                      </p:cBhvr>
                                      <p:tavLst>
                                        <p:tav tm="0">
                                          <p:val>
                                            <p:fltVal val="0"/>
                                          </p:val>
                                        </p:tav>
                                        <p:tav tm="100000">
                                          <p:val>
                                            <p:strVal val="#ppt_h"/>
                                          </p:val>
                                        </p:tav>
                                      </p:tavLst>
                                    </p:anim>
                                    <p:animEffect transition="in" filter="fade">
                                      <p:cBhvr>
                                        <p:cTn id="11"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2">
                <p:cTn id="12"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Ксения\Мои документы\Мои результаты сканирования\2011-04 (апр)\сканирование0010.jpg"/>
          <p:cNvPicPr>
            <a:picLocks noChangeAspect="1" noChangeArrowheads="1"/>
          </p:cNvPicPr>
          <p:nvPr/>
        </p:nvPicPr>
        <p:blipFill>
          <a:blip r:embed="rId2" cstate="email"/>
          <a:srcRect/>
          <a:stretch>
            <a:fillRect/>
          </a:stretch>
        </p:blipFill>
        <p:spPr bwMode="auto">
          <a:xfrm>
            <a:off x="285720" y="285728"/>
            <a:ext cx="4143404" cy="63737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219" name="Picture 3" descr="C:\Documents and Settings\Ксения\Мои документы\Мои результаты сканирования\2011-04 (апр)\сканирование0009.jpg"/>
          <p:cNvPicPr>
            <a:picLocks noChangeAspect="1" noChangeArrowheads="1"/>
          </p:cNvPicPr>
          <p:nvPr/>
        </p:nvPicPr>
        <p:blipFill>
          <a:blip r:embed="rId3" cstate="email"/>
          <a:srcRect/>
          <a:stretch>
            <a:fillRect/>
          </a:stretch>
        </p:blipFill>
        <p:spPr bwMode="auto">
          <a:xfrm>
            <a:off x="4668615" y="313894"/>
            <a:ext cx="4189665" cy="6329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928662" y="6072206"/>
            <a:ext cx="3143272" cy="646331"/>
          </a:xfrm>
          <a:prstGeom prst="rect">
            <a:avLst/>
          </a:prstGeom>
          <a:noFill/>
        </p:spPr>
        <p:txBody>
          <a:bodyPr wrap="square" rtlCol="0">
            <a:spAutoFit/>
          </a:bodyPr>
          <a:lstStyle/>
          <a:p>
            <a:r>
              <a:rPr lang="ru-RU" sz="3600" dirty="0" smtClean="0">
                <a:solidFill>
                  <a:srgbClr val="FF0000"/>
                </a:solidFill>
              </a:rPr>
              <a:t>Зина </a:t>
            </a:r>
            <a:r>
              <a:rPr lang="ru-RU" sz="3600" dirty="0" err="1" smtClean="0">
                <a:solidFill>
                  <a:srgbClr val="FF0000"/>
                </a:solidFill>
              </a:rPr>
              <a:t>Куделина</a:t>
            </a:r>
            <a:endParaRPr lang="ru-RU" sz="3600" dirty="0">
              <a:solidFill>
                <a:srgbClr val="FF0000"/>
              </a:solidFill>
            </a:endParaRPr>
          </a:p>
        </p:txBody>
      </p:sp>
      <p:sp>
        <p:nvSpPr>
          <p:cNvPr id="5" name="TextBox 4"/>
          <p:cNvSpPr txBox="1"/>
          <p:nvPr/>
        </p:nvSpPr>
        <p:spPr>
          <a:xfrm>
            <a:off x="5143504" y="6072206"/>
            <a:ext cx="3571900" cy="584775"/>
          </a:xfrm>
          <a:prstGeom prst="rect">
            <a:avLst/>
          </a:prstGeom>
          <a:noFill/>
        </p:spPr>
        <p:txBody>
          <a:bodyPr wrap="square" rtlCol="0">
            <a:spAutoFit/>
          </a:bodyPr>
          <a:lstStyle/>
          <a:p>
            <a:r>
              <a:rPr lang="ru-RU" sz="3200" dirty="0" smtClean="0"/>
              <a:t>         </a:t>
            </a:r>
            <a:r>
              <a:rPr lang="ru-RU" sz="3200" dirty="0" smtClean="0">
                <a:solidFill>
                  <a:srgbClr val="FF0000"/>
                </a:solidFill>
              </a:rPr>
              <a:t>Таня Исакова</a:t>
            </a:r>
            <a:endParaRPr lang="ru-RU" sz="3200" dirty="0">
              <a:solidFill>
                <a:srgbClr val="FF0000"/>
              </a:solidFill>
            </a:endParaRPr>
          </a:p>
        </p:txBody>
      </p:sp>
      <p:grpSp>
        <p:nvGrpSpPr>
          <p:cNvPr id="6" name="Группа 5"/>
          <p:cNvGrpSpPr>
            <a:grpSpLocks/>
          </p:cNvGrpSpPr>
          <p:nvPr/>
        </p:nvGrpSpPr>
        <p:grpSpPr bwMode="auto">
          <a:xfrm>
            <a:off x="7626350" y="0"/>
            <a:ext cx="1517650" cy="1274762"/>
            <a:chOff x="6572250" y="857250"/>
            <a:chExt cx="1517650" cy="1274763"/>
          </a:xfrm>
        </p:grpSpPr>
        <p:pic>
          <p:nvPicPr>
            <p:cNvPr id="7" name="Рисунок 3" descr="PE01160_.WMF"/>
            <p:cNvPicPr>
              <a:picLocks noChangeAspect="1"/>
            </p:cNvPicPr>
            <p:nvPr/>
          </p:nvPicPr>
          <p:blipFill>
            <a:blip r:embed="rId4" cstate="email"/>
            <a:srcRect/>
            <a:stretch>
              <a:fillRect/>
            </a:stretch>
          </p:blipFill>
          <p:spPr bwMode="auto">
            <a:xfrm>
              <a:off x="6572250" y="857250"/>
              <a:ext cx="1517650" cy="1274763"/>
            </a:xfrm>
            <a:prstGeom prst="rect">
              <a:avLst/>
            </a:prstGeom>
            <a:noFill/>
            <a:ln w="9525">
              <a:noFill/>
              <a:miter lim="800000"/>
              <a:headEnd/>
              <a:tailEnd/>
            </a:ln>
          </p:spPr>
        </p:pic>
        <p:sp>
          <p:nvSpPr>
            <p:cNvPr id="8" name="Крест 7"/>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2000" fill="hold"/>
                                        <p:tgtEl>
                                          <p:spTgt spid="9218"/>
                                        </p:tgtEl>
                                        <p:attrNameLst>
                                          <p:attrName>ppt_w</p:attrName>
                                        </p:attrNameLst>
                                      </p:cBhvr>
                                      <p:tavLst>
                                        <p:tav tm="0">
                                          <p:val>
                                            <p:fltVal val="0"/>
                                          </p:val>
                                        </p:tav>
                                        <p:tav tm="100000">
                                          <p:val>
                                            <p:strVal val="#ppt_w"/>
                                          </p:val>
                                        </p:tav>
                                      </p:tavLst>
                                    </p:anim>
                                    <p:anim calcmode="lin" valueType="num">
                                      <p:cBhvr>
                                        <p:cTn id="8" dur="2000" fill="hold"/>
                                        <p:tgtEl>
                                          <p:spTgt spid="9218"/>
                                        </p:tgtEl>
                                        <p:attrNameLst>
                                          <p:attrName>ppt_h</p:attrName>
                                        </p:attrNameLst>
                                      </p:cBhvr>
                                      <p:tavLst>
                                        <p:tav tm="0">
                                          <p:val>
                                            <p:fltVal val="0"/>
                                          </p:val>
                                        </p:tav>
                                        <p:tav tm="100000">
                                          <p:val>
                                            <p:strVal val="#ppt_h"/>
                                          </p:val>
                                        </p:tav>
                                      </p:tavLst>
                                    </p:anim>
                                    <p:animEffect transition="in" filter="fade">
                                      <p:cBhvr>
                                        <p:cTn id="9" dur="2000"/>
                                        <p:tgtEl>
                                          <p:spTgt spid="9218"/>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p:cTn id="13" dur="2000" fill="hold"/>
                                        <p:tgtEl>
                                          <p:spTgt spid="9219"/>
                                        </p:tgtEl>
                                        <p:attrNameLst>
                                          <p:attrName>ppt_w</p:attrName>
                                        </p:attrNameLst>
                                      </p:cBhvr>
                                      <p:tavLst>
                                        <p:tav tm="0">
                                          <p:val>
                                            <p:fltVal val="0"/>
                                          </p:val>
                                        </p:tav>
                                        <p:tav tm="100000">
                                          <p:val>
                                            <p:strVal val="#ppt_w"/>
                                          </p:val>
                                        </p:tav>
                                      </p:tavLst>
                                    </p:anim>
                                    <p:anim calcmode="lin" valueType="num">
                                      <p:cBhvr>
                                        <p:cTn id="14" dur="2000" fill="hold"/>
                                        <p:tgtEl>
                                          <p:spTgt spid="9219"/>
                                        </p:tgtEl>
                                        <p:attrNameLst>
                                          <p:attrName>ppt_h</p:attrName>
                                        </p:attrNameLst>
                                      </p:cBhvr>
                                      <p:tavLst>
                                        <p:tav tm="0">
                                          <p:val>
                                            <p:fltVal val="0"/>
                                          </p:val>
                                        </p:tav>
                                        <p:tav tm="100000">
                                          <p:val>
                                            <p:strVal val="#ppt_h"/>
                                          </p:val>
                                        </p:tav>
                                      </p:tavLst>
                                    </p:anim>
                                    <p:animEffect transition="in" filter="fade">
                                      <p:cBhvr>
                                        <p:cTn id="15" dur="2000"/>
                                        <p:tgtEl>
                                          <p:spTgt spid="9219"/>
                                        </p:tgtEl>
                                      </p:cBhvr>
                                    </p:animEffect>
                                  </p:childTnLst>
                                </p:cTn>
                              </p:par>
                              <p:par>
                                <p:cTn id="16" presetID="5" presetClass="entr" presetSubtype="1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heckerboard(across)">
                                      <p:cBhvr>
                                        <p:cTn id="18" dur="2000"/>
                                        <p:tgtEl>
                                          <p:spTgt spid="4">
                                            <p:txEl>
                                              <p:pRg st="0" end="0"/>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checkerboard(across)">
                                      <p:cBhvr>
                                        <p:cTn id="2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Ксения\Мои документы\Мои результаты сканирования\2011-04 (апр)\сканирование0008.jpg"/>
          <p:cNvPicPr>
            <a:picLocks noChangeAspect="1" noChangeArrowheads="1"/>
          </p:cNvPicPr>
          <p:nvPr/>
        </p:nvPicPr>
        <p:blipFill>
          <a:blip r:embed="rId2" cstate="email"/>
          <a:srcRect/>
          <a:stretch>
            <a:fillRect/>
          </a:stretch>
        </p:blipFill>
        <p:spPr bwMode="auto">
          <a:xfrm>
            <a:off x="2428860" y="142852"/>
            <a:ext cx="4331076" cy="654697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3" name="Группа 2"/>
          <p:cNvGrpSpPr>
            <a:grpSpLocks/>
          </p:cNvGrpSpPr>
          <p:nvPr/>
        </p:nvGrpSpPr>
        <p:grpSpPr bwMode="auto">
          <a:xfrm>
            <a:off x="7429520" y="214290"/>
            <a:ext cx="1517650" cy="1274762"/>
            <a:chOff x="6572250" y="857250"/>
            <a:chExt cx="1517650" cy="1274763"/>
          </a:xfrm>
        </p:grpSpPr>
        <p:pic>
          <p:nvPicPr>
            <p:cNvPr id="4" name="Рисунок 3" descr="PE01160_.WMF"/>
            <p:cNvPicPr>
              <a:picLocks noChangeAspect="1"/>
            </p:cNvPicPr>
            <p:nvPr/>
          </p:nvPicPr>
          <p:blipFill>
            <a:blip r:embed="rId3" cstate="email"/>
            <a:srcRect/>
            <a:stretch>
              <a:fillRect/>
            </a:stretch>
          </p:blipFill>
          <p:spPr bwMode="auto">
            <a:xfrm>
              <a:off x="6572250" y="857250"/>
              <a:ext cx="1517650" cy="1274763"/>
            </a:xfrm>
            <a:prstGeom prst="rect">
              <a:avLst/>
            </a:prstGeom>
            <a:noFill/>
            <a:ln w="9525">
              <a:noFill/>
              <a:miter lim="800000"/>
              <a:headEnd/>
              <a:tailEnd/>
            </a:ln>
          </p:spPr>
        </p:pic>
        <p:sp>
          <p:nvSpPr>
            <p:cNvPr id="5" name="Крест 4"/>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2000" fill="hold"/>
                                        <p:tgtEl>
                                          <p:spTgt spid="10242"/>
                                        </p:tgtEl>
                                        <p:attrNameLst>
                                          <p:attrName>ppt_w</p:attrName>
                                        </p:attrNameLst>
                                      </p:cBhvr>
                                      <p:tavLst>
                                        <p:tav tm="0">
                                          <p:val>
                                            <p:fltVal val="0"/>
                                          </p:val>
                                        </p:tav>
                                        <p:tav tm="100000">
                                          <p:val>
                                            <p:strVal val="#ppt_w"/>
                                          </p:val>
                                        </p:tav>
                                      </p:tavLst>
                                    </p:anim>
                                    <p:anim calcmode="lin" valueType="num">
                                      <p:cBhvr>
                                        <p:cTn id="8" dur="2000" fill="hold"/>
                                        <p:tgtEl>
                                          <p:spTgt spid="10242"/>
                                        </p:tgtEl>
                                        <p:attrNameLst>
                                          <p:attrName>ppt_h</p:attrName>
                                        </p:attrNameLst>
                                      </p:cBhvr>
                                      <p:tavLst>
                                        <p:tav tm="0">
                                          <p:val>
                                            <p:fltVal val="0"/>
                                          </p:val>
                                        </p:tav>
                                        <p:tav tm="100000">
                                          <p:val>
                                            <p:strVal val="#ppt_h"/>
                                          </p:val>
                                        </p:tav>
                                      </p:tavLst>
                                    </p:anim>
                                    <p:animEffect transition="in" filter="fade">
                                      <p:cBhvr>
                                        <p:cTn id="9"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Ксения\Мои документы\Мои результаты сканирования\2011-04 (апр)\сканирование0007.jpg"/>
          <p:cNvPicPr>
            <a:picLocks noChangeAspect="1" noChangeArrowheads="1"/>
          </p:cNvPicPr>
          <p:nvPr/>
        </p:nvPicPr>
        <p:blipFill>
          <a:blip r:embed="rId2" cstate="email"/>
          <a:srcRect/>
          <a:stretch>
            <a:fillRect/>
          </a:stretch>
        </p:blipFill>
        <p:spPr bwMode="auto">
          <a:xfrm>
            <a:off x="785786" y="90690"/>
            <a:ext cx="7572428" cy="66750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3" name="Группа 2"/>
          <p:cNvGrpSpPr>
            <a:grpSpLocks/>
          </p:cNvGrpSpPr>
          <p:nvPr/>
        </p:nvGrpSpPr>
        <p:grpSpPr bwMode="auto">
          <a:xfrm>
            <a:off x="7429520" y="214290"/>
            <a:ext cx="1517650" cy="1274762"/>
            <a:chOff x="6572250" y="857250"/>
            <a:chExt cx="1517650" cy="1274763"/>
          </a:xfrm>
        </p:grpSpPr>
        <p:pic>
          <p:nvPicPr>
            <p:cNvPr id="4" name="Рисунок 3" descr="PE01160_.WMF"/>
            <p:cNvPicPr>
              <a:picLocks noChangeAspect="1"/>
            </p:cNvPicPr>
            <p:nvPr/>
          </p:nvPicPr>
          <p:blipFill>
            <a:blip r:embed="rId3" cstate="email"/>
            <a:srcRect/>
            <a:stretch>
              <a:fillRect/>
            </a:stretch>
          </p:blipFill>
          <p:spPr bwMode="auto">
            <a:xfrm>
              <a:off x="6572250" y="857250"/>
              <a:ext cx="1517650" cy="1274763"/>
            </a:xfrm>
            <a:prstGeom prst="rect">
              <a:avLst/>
            </a:prstGeom>
            <a:noFill/>
            <a:ln w="9525">
              <a:noFill/>
              <a:miter lim="800000"/>
              <a:headEnd/>
              <a:tailEnd/>
            </a:ln>
          </p:spPr>
        </p:pic>
        <p:sp>
          <p:nvSpPr>
            <p:cNvPr id="5" name="Крест 4"/>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2000" fill="hold"/>
                                        <p:tgtEl>
                                          <p:spTgt spid="11266"/>
                                        </p:tgtEl>
                                        <p:attrNameLst>
                                          <p:attrName>ppt_w</p:attrName>
                                        </p:attrNameLst>
                                      </p:cBhvr>
                                      <p:tavLst>
                                        <p:tav tm="0">
                                          <p:val>
                                            <p:fltVal val="0"/>
                                          </p:val>
                                        </p:tav>
                                        <p:tav tm="100000">
                                          <p:val>
                                            <p:strVal val="#ppt_w"/>
                                          </p:val>
                                        </p:tav>
                                      </p:tavLst>
                                    </p:anim>
                                    <p:anim calcmode="lin" valueType="num">
                                      <p:cBhvr>
                                        <p:cTn id="8" dur="2000" fill="hold"/>
                                        <p:tgtEl>
                                          <p:spTgt spid="11266"/>
                                        </p:tgtEl>
                                        <p:attrNameLst>
                                          <p:attrName>ppt_h</p:attrName>
                                        </p:attrNameLst>
                                      </p:cBhvr>
                                      <p:tavLst>
                                        <p:tav tm="0">
                                          <p:val>
                                            <p:fltVal val="0"/>
                                          </p:val>
                                        </p:tav>
                                        <p:tav tm="100000">
                                          <p:val>
                                            <p:strVal val="#ppt_h"/>
                                          </p:val>
                                        </p:tav>
                                      </p:tavLst>
                                    </p:anim>
                                    <p:animEffect transition="in" filter="fade">
                                      <p:cBhvr>
                                        <p:cTn id="9"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Ксения\Мои документы\Мои результаты сканирования\2011-04 (апр)\сканирование0006.jpg"/>
          <p:cNvPicPr>
            <a:picLocks noChangeAspect="1" noChangeArrowheads="1"/>
          </p:cNvPicPr>
          <p:nvPr/>
        </p:nvPicPr>
        <p:blipFill>
          <a:blip r:embed="rId2" cstate="email"/>
          <a:srcRect/>
          <a:stretch>
            <a:fillRect/>
          </a:stretch>
        </p:blipFill>
        <p:spPr bwMode="auto">
          <a:xfrm>
            <a:off x="857224" y="0"/>
            <a:ext cx="7215237" cy="6802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3" name="Группа 2"/>
          <p:cNvGrpSpPr>
            <a:grpSpLocks/>
          </p:cNvGrpSpPr>
          <p:nvPr/>
        </p:nvGrpSpPr>
        <p:grpSpPr bwMode="auto">
          <a:xfrm>
            <a:off x="7429520" y="214290"/>
            <a:ext cx="1517650" cy="1274762"/>
            <a:chOff x="6572250" y="857250"/>
            <a:chExt cx="1517650" cy="1274763"/>
          </a:xfrm>
        </p:grpSpPr>
        <p:pic>
          <p:nvPicPr>
            <p:cNvPr id="4" name="Рисунок 3" descr="PE01160_.WMF"/>
            <p:cNvPicPr>
              <a:picLocks noChangeAspect="1"/>
            </p:cNvPicPr>
            <p:nvPr/>
          </p:nvPicPr>
          <p:blipFill>
            <a:blip r:embed="rId3" cstate="email"/>
            <a:srcRect/>
            <a:stretch>
              <a:fillRect/>
            </a:stretch>
          </p:blipFill>
          <p:spPr bwMode="auto">
            <a:xfrm>
              <a:off x="6572250" y="857250"/>
              <a:ext cx="1517650" cy="1274763"/>
            </a:xfrm>
            <a:prstGeom prst="rect">
              <a:avLst/>
            </a:prstGeom>
            <a:noFill/>
            <a:ln w="9525">
              <a:noFill/>
              <a:miter lim="800000"/>
              <a:headEnd/>
              <a:tailEnd/>
            </a:ln>
          </p:spPr>
        </p:pic>
        <p:sp>
          <p:nvSpPr>
            <p:cNvPr id="5" name="Крест 4"/>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ppt_w</p:attrName>
                                        </p:attrNameLst>
                                      </p:cBhvr>
                                      <p:tavLst>
                                        <p:tav tm="0">
                                          <p:val>
                                            <p:fltVal val="0"/>
                                          </p:val>
                                        </p:tav>
                                        <p:tav tm="100000">
                                          <p:val>
                                            <p:strVal val="#ppt_w"/>
                                          </p:val>
                                        </p:tav>
                                      </p:tavLst>
                                    </p:anim>
                                    <p:anim calcmode="lin" valueType="num">
                                      <p:cBhvr>
                                        <p:cTn id="8" dur="2000" fill="hold"/>
                                        <p:tgtEl>
                                          <p:spTgt spid="12290"/>
                                        </p:tgtEl>
                                        <p:attrNameLst>
                                          <p:attrName>ppt_h</p:attrName>
                                        </p:attrNameLst>
                                      </p:cBhvr>
                                      <p:tavLst>
                                        <p:tav tm="0">
                                          <p:val>
                                            <p:fltVal val="0"/>
                                          </p:val>
                                        </p:tav>
                                        <p:tav tm="100000">
                                          <p:val>
                                            <p:strVal val="#ppt_h"/>
                                          </p:val>
                                        </p:tav>
                                      </p:tavLst>
                                    </p:anim>
                                    <p:animEffect transition="in" filter="fade">
                                      <p:cBhvr>
                                        <p:cTn id="9"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dirty="0" smtClean="0">
                <a:solidFill>
                  <a:srgbClr val="FF0000"/>
                </a:solidFill>
              </a:rPr>
              <a:t>По зову сердца</a:t>
            </a:r>
            <a:endParaRPr lang="ru-RU" sz="7200" dirty="0">
              <a:solidFill>
                <a:srgbClr val="FF0000"/>
              </a:solidFill>
            </a:endParaRPr>
          </a:p>
        </p:txBody>
      </p:sp>
      <p:sp>
        <p:nvSpPr>
          <p:cNvPr id="3" name="Содержимое 2"/>
          <p:cNvSpPr>
            <a:spLocks noGrp="1"/>
          </p:cNvSpPr>
          <p:nvPr>
            <p:ph idx="1"/>
          </p:nvPr>
        </p:nvSpPr>
        <p:spPr/>
        <p:txBody>
          <a:bodyPr/>
          <a:lstStyle/>
          <a:p>
            <a:pPr>
              <a:buNone/>
            </a:pPr>
            <a:r>
              <a:rPr lang="ru-RU" dirty="0" smtClean="0"/>
              <a:t>    Войны уносят многие человеческие жизни, но всегда на поле брани и в тылу стоят на страже сёстры милосердия. Благодаря их самозабвенному труду раненые бойцы выздоравливают и возвращаются домой.</a:t>
            </a:r>
            <a:endParaRPr lang="ru-RU" dirty="0"/>
          </a:p>
        </p:txBody>
      </p:sp>
      <p:grpSp>
        <p:nvGrpSpPr>
          <p:cNvPr id="4" name="Группа 4"/>
          <p:cNvGrpSpPr>
            <a:grpSpLocks/>
          </p:cNvGrpSpPr>
          <p:nvPr/>
        </p:nvGrpSpPr>
        <p:grpSpPr bwMode="auto">
          <a:xfrm>
            <a:off x="7626350" y="142852"/>
            <a:ext cx="1517650" cy="1274762"/>
            <a:chOff x="6572250" y="857250"/>
            <a:chExt cx="1517650" cy="1274763"/>
          </a:xfrm>
        </p:grpSpPr>
        <p:pic>
          <p:nvPicPr>
            <p:cNvPr id="5" name="Рисунок 3" descr="PE01160_.WMF"/>
            <p:cNvPicPr>
              <a:picLocks noChangeAspect="1"/>
            </p:cNvPicPr>
            <p:nvPr/>
          </p:nvPicPr>
          <p:blipFill>
            <a:blip r:embed="rId2" cstate="email"/>
            <a:srcRect/>
            <a:stretch>
              <a:fillRect/>
            </a:stretch>
          </p:blipFill>
          <p:spPr bwMode="auto">
            <a:xfrm>
              <a:off x="6572250" y="857250"/>
              <a:ext cx="1517650" cy="1274763"/>
            </a:xfrm>
            <a:prstGeom prst="rect">
              <a:avLst/>
            </a:prstGeom>
            <a:noFill/>
            <a:ln w="9525">
              <a:noFill/>
              <a:miter lim="800000"/>
              <a:headEnd/>
              <a:tailEnd/>
            </a:ln>
          </p:spPr>
        </p:pic>
        <p:sp>
          <p:nvSpPr>
            <p:cNvPr id="6" name="Крест 5"/>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pic>
        <p:nvPicPr>
          <p:cNvPr id="14350" name="Picture 14" descr="Вревская 01"/>
          <p:cNvPicPr>
            <a:picLocks noChangeAspect="1" noChangeArrowheads="1"/>
          </p:cNvPicPr>
          <p:nvPr/>
        </p:nvPicPr>
        <p:blipFill>
          <a:blip r:embed="rId3" cstate="email"/>
          <a:srcRect/>
          <a:stretch>
            <a:fillRect/>
          </a:stretch>
        </p:blipFill>
        <p:spPr bwMode="auto">
          <a:xfrm>
            <a:off x="3143240" y="4286256"/>
            <a:ext cx="1933576" cy="2449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9" descr="медсестра ВОВ-1"/>
          <p:cNvPicPr>
            <a:picLocks noChangeAspect="1" noChangeArrowheads="1"/>
          </p:cNvPicPr>
          <p:nvPr/>
        </p:nvPicPr>
        <p:blipFill>
          <a:blip r:embed="rId4" cstate="email"/>
          <a:srcRect/>
          <a:stretch>
            <a:fillRect/>
          </a:stretch>
        </p:blipFill>
        <p:spPr bwMode="auto">
          <a:xfrm>
            <a:off x="6429388" y="4126694"/>
            <a:ext cx="2286016" cy="2731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52" name="Picture 16" descr="Севастопольская 01-2"/>
          <p:cNvPicPr>
            <a:picLocks noChangeAspect="1" noChangeArrowheads="1"/>
          </p:cNvPicPr>
          <p:nvPr/>
        </p:nvPicPr>
        <p:blipFill>
          <a:blip r:embed="rId5" cstate="email"/>
          <a:srcRect/>
          <a:stretch>
            <a:fillRect/>
          </a:stretch>
        </p:blipFill>
        <p:spPr bwMode="auto">
          <a:xfrm>
            <a:off x="428596" y="4093228"/>
            <a:ext cx="2046432" cy="2764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par>
                          <p:cTn id="12" fill="hold">
                            <p:stCondLst>
                              <p:cond delay="4000"/>
                            </p:stCondLst>
                            <p:childTnLst>
                              <p:par>
                                <p:cTn id="13" presetID="53" presetClass="entr" presetSubtype="0" fill="hold" nodeType="afterEffect">
                                  <p:stCondLst>
                                    <p:cond delay="0"/>
                                  </p:stCondLst>
                                  <p:childTnLst>
                                    <p:set>
                                      <p:cBhvr>
                                        <p:cTn id="14" dur="1" fill="hold">
                                          <p:stCondLst>
                                            <p:cond delay="0"/>
                                          </p:stCondLst>
                                        </p:cTn>
                                        <p:tgtEl>
                                          <p:spTgt spid="14352"/>
                                        </p:tgtEl>
                                        <p:attrNameLst>
                                          <p:attrName>style.visibility</p:attrName>
                                        </p:attrNameLst>
                                      </p:cBhvr>
                                      <p:to>
                                        <p:strVal val="visible"/>
                                      </p:to>
                                    </p:set>
                                    <p:anim calcmode="lin" valueType="num">
                                      <p:cBhvr>
                                        <p:cTn id="15" dur="2000" fill="hold"/>
                                        <p:tgtEl>
                                          <p:spTgt spid="14352"/>
                                        </p:tgtEl>
                                        <p:attrNameLst>
                                          <p:attrName>ppt_w</p:attrName>
                                        </p:attrNameLst>
                                      </p:cBhvr>
                                      <p:tavLst>
                                        <p:tav tm="0">
                                          <p:val>
                                            <p:fltVal val="0"/>
                                          </p:val>
                                        </p:tav>
                                        <p:tav tm="100000">
                                          <p:val>
                                            <p:strVal val="#ppt_w"/>
                                          </p:val>
                                        </p:tav>
                                      </p:tavLst>
                                    </p:anim>
                                    <p:anim calcmode="lin" valueType="num">
                                      <p:cBhvr>
                                        <p:cTn id="16" dur="2000" fill="hold"/>
                                        <p:tgtEl>
                                          <p:spTgt spid="14352"/>
                                        </p:tgtEl>
                                        <p:attrNameLst>
                                          <p:attrName>ppt_h</p:attrName>
                                        </p:attrNameLst>
                                      </p:cBhvr>
                                      <p:tavLst>
                                        <p:tav tm="0">
                                          <p:val>
                                            <p:fltVal val="0"/>
                                          </p:val>
                                        </p:tav>
                                        <p:tav tm="100000">
                                          <p:val>
                                            <p:strVal val="#ppt_h"/>
                                          </p:val>
                                        </p:tav>
                                      </p:tavLst>
                                    </p:anim>
                                    <p:animEffect transition="in" filter="fade">
                                      <p:cBhvr>
                                        <p:cTn id="17" dur="2000"/>
                                        <p:tgtEl>
                                          <p:spTgt spid="14352"/>
                                        </p:tgtEl>
                                      </p:cBhvr>
                                    </p:animEffect>
                                  </p:childTnLst>
                                </p:cTn>
                              </p:par>
                              <p:par>
                                <p:cTn id="18" presetID="53" presetClass="entr" presetSubtype="0" fill="hold" nodeType="withEffect">
                                  <p:stCondLst>
                                    <p:cond delay="0"/>
                                  </p:stCondLst>
                                  <p:childTnLst>
                                    <p:set>
                                      <p:cBhvr>
                                        <p:cTn id="19" dur="1" fill="hold">
                                          <p:stCondLst>
                                            <p:cond delay="0"/>
                                          </p:stCondLst>
                                        </p:cTn>
                                        <p:tgtEl>
                                          <p:spTgt spid="14350"/>
                                        </p:tgtEl>
                                        <p:attrNameLst>
                                          <p:attrName>style.visibility</p:attrName>
                                        </p:attrNameLst>
                                      </p:cBhvr>
                                      <p:to>
                                        <p:strVal val="visible"/>
                                      </p:to>
                                    </p:set>
                                    <p:anim calcmode="lin" valueType="num">
                                      <p:cBhvr>
                                        <p:cTn id="20" dur="2000" fill="hold"/>
                                        <p:tgtEl>
                                          <p:spTgt spid="14350"/>
                                        </p:tgtEl>
                                        <p:attrNameLst>
                                          <p:attrName>ppt_w</p:attrName>
                                        </p:attrNameLst>
                                      </p:cBhvr>
                                      <p:tavLst>
                                        <p:tav tm="0">
                                          <p:val>
                                            <p:fltVal val="0"/>
                                          </p:val>
                                        </p:tav>
                                        <p:tav tm="100000">
                                          <p:val>
                                            <p:strVal val="#ppt_w"/>
                                          </p:val>
                                        </p:tav>
                                      </p:tavLst>
                                    </p:anim>
                                    <p:anim calcmode="lin" valueType="num">
                                      <p:cBhvr>
                                        <p:cTn id="21" dur="2000" fill="hold"/>
                                        <p:tgtEl>
                                          <p:spTgt spid="14350"/>
                                        </p:tgtEl>
                                        <p:attrNameLst>
                                          <p:attrName>ppt_h</p:attrName>
                                        </p:attrNameLst>
                                      </p:cBhvr>
                                      <p:tavLst>
                                        <p:tav tm="0">
                                          <p:val>
                                            <p:fltVal val="0"/>
                                          </p:val>
                                        </p:tav>
                                        <p:tav tm="100000">
                                          <p:val>
                                            <p:strVal val="#ppt_h"/>
                                          </p:val>
                                        </p:tav>
                                      </p:tavLst>
                                    </p:anim>
                                    <p:animEffect transition="in" filter="fade">
                                      <p:cBhvr>
                                        <p:cTn id="22" dur="2000"/>
                                        <p:tgtEl>
                                          <p:spTgt spid="14350"/>
                                        </p:tgtEl>
                                      </p:cBhvr>
                                    </p:animEffect>
                                  </p:childTnLst>
                                </p:cTn>
                              </p:par>
                              <p:par>
                                <p:cTn id="23" presetID="53"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p:cTn id="25" dur="2000" fill="hold"/>
                                        <p:tgtEl>
                                          <p:spTgt spid="3075"/>
                                        </p:tgtEl>
                                        <p:attrNameLst>
                                          <p:attrName>ppt_w</p:attrName>
                                        </p:attrNameLst>
                                      </p:cBhvr>
                                      <p:tavLst>
                                        <p:tav tm="0">
                                          <p:val>
                                            <p:fltVal val="0"/>
                                          </p:val>
                                        </p:tav>
                                        <p:tav tm="100000">
                                          <p:val>
                                            <p:strVal val="#ppt_w"/>
                                          </p:val>
                                        </p:tav>
                                      </p:tavLst>
                                    </p:anim>
                                    <p:anim calcmode="lin" valueType="num">
                                      <p:cBhvr>
                                        <p:cTn id="26" dur="2000" fill="hold"/>
                                        <p:tgtEl>
                                          <p:spTgt spid="3075"/>
                                        </p:tgtEl>
                                        <p:attrNameLst>
                                          <p:attrName>ppt_h</p:attrName>
                                        </p:attrNameLst>
                                      </p:cBhvr>
                                      <p:tavLst>
                                        <p:tav tm="0">
                                          <p:val>
                                            <p:fltVal val="0"/>
                                          </p:val>
                                        </p:tav>
                                        <p:tav tm="100000">
                                          <p:val>
                                            <p:strVal val="#ppt_h"/>
                                          </p:val>
                                        </p:tav>
                                      </p:tavLst>
                                    </p:anim>
                                    <p:animEffect transition="in" filter="fade">
                                      <p:cBhvr>
                                        <p:cTn id="2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Ксения\Мои документы\Мои результаты сканирования\2011-04 (апр)\сканирование0005.jpg"/>
          <p:cNvPicPr>
            <a:picLocks noChangeAspect="1" noChangeArrowheads="1"/>
          </p:cNvPicPr>
          <p:nvPr/>
        </p:nvPicPr>
        <p:blipFill>
          <a:blip r:embed="rId2" cstate="email"/>
          <a:srcRect/>
          <a:stretch>
            <a:fillRect/>
          </a:stretch>
        </p:blipFill>
        <p:spPr bwMode="auto">
          <a:xfrm>
            <a:off x="2000232" y="83245"/>
            <a:ext cx="4714908" cy="6681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3" name="Группа 2"/>
          <p:cNvGrpSpPr>
            <a:grpSpLocks/>
          </p:cNvGrpSpPr>
          <p:nvPr/>
        </p:nvGrpSpPr>
        <p:grpSpPr bwMode="auto">
          <a:xfrm>
            <a:off x="7429520" y="214290"/>
            <a:ext cx="1517650" cy="1274762"/>
            <a:chOff x="6572250" y="857250"/>
            <a:chExt cx="1517650" cy="1274763"/>
          </a:xfrm>
        </p:grpSpPr>
        <p:pic>
          <p:nvPicPr>
            <p:cNvPr id="4" name="Рисунок 3" descr="PE01160_.WMF"/>
            <p:cNvPicPr>
              <a:picLocks noChangeAspect="1"/>
            </p:cNvPicPr>
            <p:nvPr/>
          </p:nvPicPr>
          <p:blipFill>
            <a:blip r:embed="rId3" cstate="email"/>
            <a:srcRect/>
            <a:stretch>
              <a:fillRect/>
            </a:stretch>
          </p:blipFill>
          <p:spPr bwMode="auto">
            <a:xfrm>
              <a:off x="6572250" y="857250"/>
              <a:ext cx="1517650" cy="1274763"/>
            </a:xfrm>
            <a:prstGeom prst="rect">
              <a:avLst/>
            </a:prstGeom>
            <a:noFill/>
            <a:ln w="9525">
              <a:noFill/>
              <a:miter lim="800000"/>
              <a:headEnd/>
              <a:tailEnd/>
            </a:ln>
          </p:spPr>
        </p:pic>
        <p:sp>
          <p:nvSpPr>
            <p:cNvPr id="5" name="Крест 4"/>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2000" fill="hold"/>
                                        <p:tgtEl>
                                          <p:spTgt spid="13314"/>
                                        </p:tgtEl>
                                        <p:attrNameLst>
                                          <p:attrName>ppt_w</p:attrName>
                                        </p:attrNameLst>
                                      </p:cBhvr>
                                      <p:tavLst>
                                        <p:tav tm="0">
                                          <p:val>
                                            <p:fltVal val="0"/>
                                          </p:val>
                                        </p:tav>
                                        <p:tav tm="100000">
                                          <p:val>
                                            <p:strVal val="#ppt_w"/>
                                          </p:val>
                                        </p:tav>
                                      </p:tavLst>
                                    </p:anim>
                                    <p:anim calcmode="lin" valueType="num">
                                      <p:cBhvr>
                                        <p:cTn id="8" dur="2000" fill="hold"/>
                                        <p:tgtEl>
                                          <p:spTgt spid="13314"/>
                                        </p:tgtEl>
                                        <p:attrNameLst>
                                          <p:attrName>ppt_h</p:attrName>
                                        </p:attrNameLst>
                                      </p:cBhvr>
                                      <p:tavLst>
                                        <p:tav tm="0">
                                          <p:val>
                                            <p:fltVal val="0"/>
                                          </p:val>
                                        </p:tav>
                                        <p:tav tm="100000">
                                          <p:val>
                                            <p:strVal val="#ppt_h"/>
                                          </p:val>
                                        </p:tav>
                                      </p:tavLst>
                                    </p:anim>
                                    <p:animEffect transition="in" filter="fade">
                                      <p:cBhvr>
                                        <p:cTn id="9"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Ксения\Мои документы\Мои результаты сканирования\2011-04 (апр)\сканирование0003.jpg"/>
          <p:cNvPicPr>
            <a:picLocks noChangeAspect="1" noChangeArrowheads="1"/>
          </p:cNvPicPr>
          <p:nvPr/>
        </p:nvPicPr>
        <p:blipFill>
          <a:blip r:embed="rId2" cstate="email"/>
          <a:srcRect/>
          <a:stretch>
            <a:fillRect/>
          </a:stretch>
        </p:blipFill>
        <p:spPr bwMode="auto">
          <a:xfrm>
            <a:off x="928662" y="197081"/>
            <a:ext cx="7215237" cy="6527027"/>
          </a:xfrm>
          <a:prstGeom prst="rect">
            <a:avLst/>
          </a:prstGeom>
          <a:ln w="88900" cap="sq" cmpd="thickThin">
            <a:solidFill>
              <a:srgbClr val="000000"/>
            </a:solidFill>
            <a:prstDash val="solid"/>
            <a:miter lim="800000"/>
          </a:ln>
          <a:effectLst>
            <a:innerShdw blurRad="76200">
              <a:srgbClr val="000000"/>
            </a:innerShdw>
          </a:effectLst>
        </p:spPr>
      </p:pic>
      <p:grpSp>
        <p:nvGrpSpPr>
          <p:cNvPr id="3" name="Группа 2"/>
          <p:cNvGrpSpPr>
            <a:grpSpLocks/>
          </p:cNvGrpSpPr>
          <p:nvPr/>
        </p:nvGrpSpPr>
        <p:grpSpPr bwMode="auto">
          <a:xfrm>
            <a:off x="7429520" y="214290"/>
            <a:ext cx="1517650" cy="1274762"/>
            <a:chOff x="6572250" y="857250"/>
            <a:chExt cx="1517650" cy="1274763"/>
          </a:xfrm>
        </p:grpSpPr>
        <p:pic>
          <p:nvPicPr>
            <p:cNvPr id="4" name="Рисунок 3" descr="PE01160_.WMF"/>
            <p:cNvPicPr>
              <a:picLocks noChangeAspect="1"/>
            </p:cNvPicPr>
            <p:nvPr/>
          </p:nvPicPr>
          <p:blipFill>
            <a:blip r:embed="rId3" cstate="email"/>
            <a:srcRect/>
            <a:stretch>
              <a:fillRect/>
            </a:stretch>
          </p:blipFill>
          <p:spPr bwMode="auto">
            <a:xfrm>
              <a:off x="6572250" y="857250"/>
              <a:ext cx="1517650" cy="1274763"/>
            </a:xfrm>
            <a:prstGeom prst="rect">
              <a:avLst/>
            </a:prstGeom>
            <a:noFill/>
            <a:ln w="9525">
              <a:noFill/>
              <a:miter lim="800000"/>
              <a:headEnd/>
              <a:tailEnd/>
            </a:ln>
          </p:spPr>
        </p:pic>
        <p:sp>
          <p:nvSpPr>
            <p:cNvPr id="5" name="Крест 4"/>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Ксения\Мои документы\Мои результаты сканирования\2011-04 (апр)\сканирование0002.jpg"/>
          <p:cNvPicPr>
            <a:picLocks noChangeAspect="1" noChangeArrowheads="1"/>
          </p:cNvPicPr>
          <p:nvPr/>
        </p:nvPicPr>
        <p:blipFill>
          <a:blip r:embed="rId2" cstate="email"/>
          <a:srcRect/>
          <a:stretch>
            <a:fillRect/>
          </a:stretch>
        </p:blipFill>
        <p:spPr bwMode="auto">
          <a:xfrm>
            <a:off x="2071670" y="328469"/>
            <a:ext cx="4230697" cy="65295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571736" y="6072206"/>
            <a:ext cx="2928958" cy="523220"/>
          </a:xfrm>
          <a:prstGeom prst="rect">
            <a:avLst/>
          </a:prstGeom>
          <a:noFill/>
        </p:spPr>
        <p:txBody>
          <a:bodyPr wrap="square" rtlCol="0">
            <a:spAutoFit/>
          </a:bodyPr>
          <a:lstStyle/>
          <a:p>
            <a:r>
              <a:rPr lang="ru-RU" sz="2800" dirty="0" smtClean="0">
                <a:solidFill>
                  <a:srgbClr val="FF0000"/>
                </a:solidFill>
              </a:rPr>
              <a:t>           Салова Н.К.</a:t>
            </a:r>
            <a:endParaRPr lang="ru-RU" sz="2800" dirty="0">
              <a:solidFill>
                <a:srgbClr val="FF0000"/>
              </a:solidFill>
            </a:endParaRPr>
          </a:p>
        </p:txBody>
      </p:sp>
      <p:grpSp>
        <p:nvGrpSpPr>
          <p:cNvPr id="4" name="Группа 3"/>
          <p:cNvGrpSpPr>
            <a:grpSpLocks/>
          </p:cNvGrpSpPr>
          <p:nvPr/>
        </p:nvGrpSpPr>
        <p:grpSpPr bwMode="auto">
          <a:xfrm>
            <a:off x="7429520" y="214290"/>
            <a:ext cx="1517650" cy="1274762"/>
            <a:chOff x="6572250" y="857250"/>
            <a:chExt cx="1517650" cy="1274763"/>
          </a:xfrm>
        </p:grpSpPr>
        <p:pic>
          <p:nvPicPr>
            <p:cNvPr id="5" name="Рисунок 3" descr="PE01160_.WMF"/>
            <p:cNvPicPr>
              <a:picLocks noChangeAspect="1"/>
            </p:cNvPicPr>
            <p:nvPr/>
          </p:nvPicPr>
          <p:blipFill>
            <a:blip r:embed="rId3" cstate="email"/>
            <a:srcRect/>
            <a:stretch>
              <a:fillRect/>
            </a:stretch>
          </p:blipFill>
          <p:spPr bwMode="auto">
            <a:xfrm>
              <a:off x="6572250" y="857250"/>
              <a:ext cx="1517650" cy="1274763"/>
            </a:xfrm>
            <a:prstGeom prst="rect">
              <a:avLst/>
            </a:prstGeom>
            <a:noFill/>
            <a:ln w="9525">
              <a:noFill/>
              <a:miter lim="800000"/>
              <a:headEnd/>
              <a:tailEnd/>
            </a:ln>
          </p:spPr>
        </p:pic>
        <p:sp>
          <p:nvSpPr>
            <p:cNvPr id="6" name="Крест 5"/>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amond(in)">
                                      <p:cBhvr>
                                        <p:cTn id="7" dur="2000"/>
                                        <p:tgtEl>
                                          <p:spTgt spid="15362"/>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Ксения\Мои документы\Мои результаты сканирования\2011-04 (апр)\сканирование0001.jpg"/>
          <p:cNvPicPr>
            <a:picLocks noChangeAspect="1" noChangeArrowheads="1"/>
          </p:cNvPicPr>
          <p:nvPr/>
        </p:nvPicPr>
        <p:blipFill>
          <a:blip r:embed="rId2" cstate="email"/>
          <a:srcRect/>
          <a:stretch>
            <a:fillRect/>
          </a:stretch>
        </p:blipFill>
        <p:spPr bwMode="auto">
          <a:xfrm>
            <a:off x="2306120" y="0"/>
            <a:ext cx="4694772"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3143240" y="6286520"/>
            <a:ext cx="3214710" cy="461665"/>
          </a:xfrm>
          <a:prstGeom prst="rect">
            <a:avLst/>
          </a:prstGeom>
          <a:noFill/>
        </p:spPr>
        <p:txBody>
          <a:bodyPr wrap="square" rtlCol="0">
            <a:spAutoFit/>
          </a:bodyPr>
          <a:lstStyle/>
          <a:p>
            <a:r>
              <a:rPr lang="ru-RU" sz="2400" dirty="0" smtClean="0">
                <a:solidFill>
                  <a:srgbClr val="FF0000"/>
                </a:solidFill>
              </a:rPr>
              <a:t>     Ольга  </a:t>
            </a:r>
            <a:r>
              <a:rPr lang="ru-RU" sz="2400" dirty="0" err="1" smtClean="0">
                <a:solidFill>
                  <a:srgbClr val="FF0000"/>
                </a:solidFill>
              </a:rPr>
              <a:t>Шигарева</a:t>
            </a:r>
            <a:endParaRPr lang="ru-RU" sz="2400" dirty="0">
              <a:solidFill>
                <a:srgbClr val="FF0000"/>
              </a:solidFill>
            </a:endParaRPr>
          </a:p>
        </p:txBody>
      </p:sp>
      <p:grpSp>
        <p:nvGrpSpPr>
          <p:cNvPr id="4" name="Группа 3"/>
          <p:cNvGrpSpPr>
            <a:grpSpLocks/>
          </p:cNvGrpSpPr>
          <p:nvPr/>
        </p:nvGrpSpPr>
        <p:grpSpPr bwMode="auto">
          <a:xfrm>
            <a:off x="7429520" y="214290"/>
            <a:ext cx="1517650" cy="1274762"/>
            <a:chOff x="6572250" y="857250"/>
            <a:chExt cx="1517650" cy="1274763"/>
          </a:xfrm>
        </p:grpSpPr>
        <p:pic>
          <p:nvPicPr>
            <p:cNvPr id="5" name="Рисунок 3" descr="PE01160_.WMF"/>
            <p:cNvPicPr>
              <a:picLocks noChangeAspect="1"/>
            </p:cNvPicPr>
            <p:nvPr/>
          </p:nvPicPr>
          <p:blipFill>
            <a:blip r:embed="rId3" cstate="email"/>
            <a:srcRect/>
            <a:stretch>
              <a:fillRect/>
            </a:stretch>
          </p:blipFill>
          <p:spPr bwMode="auto">
            <a:xfrm>
              <a:off x="6572250" y="857250"/>
              <a:ext cx="1517650" cy="1274763"/>
            </a:xfrm>
            <a:prstGeom prst="rect">
              <a:avLst/>
            </a:prstGeom>
            <a:noFill/>
            <a:ln w="9525">
              <a:noFill/>
              <a:miter lim="800000"/>
              <a:headEnd/>
              <a:tailEnd/>
            </a:ln>
          </p:spPr>
        </p:pic>
        <p:sp>
          <p:nvSpPr>
            <p:cNvPr id="6" name="Крест 5"/>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amond(in)">
                                      <p:cBhvr>
                                        <p:cTn id="7" dur="2000"/>
                                        <p:tgtEl>
                                          <p:spTgt spid="16386"/>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Ксения\Мои документы\Мои результаты сканирования\2011-04 (апр)\сканирование0012.jpg"/>
          <p:cNvPicPr>
            <a:picLocks noChangeAspect="1" noChangeArrowheads="1"/>
          </p:cNvPicPr>
          <p:nvPr/>
        </p:nvPicPr>
        <p:blipFill>
          <a:blip r:embed="rId2" cstate="email"/>
          <a:srcRect/>
          <a:stretch>
            <a:fillRect/>
          </a:stretch>
        </p:blipFill>
        <p:spPr bwMode="auto">
          <a:xfrm>
            <a:off x="285720" y="0"/>
            <a:ext cx="4348628" cy="67151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411" name="Picture 3" descr="C:\Documents and Settings\Ксения\Мои документы\Мои результаты сканирования\2011-04 (апр)\сканирование0015.jpg"/>
          <p:cNvPicPr>
            <a:picLocks noChangeAspect="1" noChangeArrowheads="1"/>
          </p:cNvPicPr>
          <p:nvPr/>
        </p:nvPicPr>
        <p:blipFill>
          <a:blip r:embed="rId3" cstate="email"/>
          <a:srcRect/>
          <a:stretch>
            <a:fillRect/>
          </a:stretch>
        </p:blipFill>
        <p:spPr bwMode="auto">
          <a:xfrm>
            <a:off x="4714876" y="0"/>
            <a:ext cx="4379112" cy="6736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4" name="Группа 3"/>
          <p:cNvGrpSpPr>
            <a:grpSpLocks/>
          </p:cNvGrpSpPr>
          <p:nvPr/>
        </p:nvGrpSpPr>
        <p:grpSpPr bwMode="auto">
          <a:xfrm>
            <a:off x="7626350" y="0"/>
            <a:ext cx="1517650" cy="1274762"/>
            <a:chOff x="6572250" y="857250"/>
            <a:chExt cx="1517650" cy="1274763"/>
          </a:xfrm>
        </p:grpSpPr>
        <p:pic>
          <p:nvPicPr>
            <p:cNvPr id="5" name="Рисунок 3" descr="PE01160_.WMF"/>
            <p:cNvPicPr>
              <a:picLocks noChangeAspect="1"/>
            </p:cNvPicPr>
            <p:nvPr/>
          </p:nvPicPr>
          <p:blipFill>
            <a:blip r:embed="rId4" cstate="email"/>
            <a:srcRect/>
            <a:stretch>
              <a:fillRect/>
            </a:stretch>
          </p:blipFill>
          <p:spPr bwMode="auto">
            <a:xfrm>
              <a:off x="6572250" y="857250"/>
              <a:ext cx="1517650" cy="1274763"/>
            </a:xfrm>
            <a:prstGeom prst="rect">
              <a:avLst/>
            </a:prstGeom>
            <a:noFill/>
            <a:ln w="9525">
              <a:noFill/>
              <a:miter lim="800000"/>
              <a:headEnd/>
              <a:tailEnd/>
            </a:ln>
          </p:spPr>
        </p:pic>
        <p:sp>
          <p:nvSpPr>
            <p:cNvPr id="6" name="Крест 5"/>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2000" fill="hold"/>
                                        <p:tgtEl>
                                          <p:spTgt spid="17410"/>
                                        </p:tgtEl>
                                        <p:attrNameLst>
                                          <p:attrName>ppt_w</p:attrName>
                                        </p:attrNameLst>
                                      </p:cBhvr>
                                      <p:tavLst>
                                        <p:tav tm="0">
                                          <p:val>
                                            <p:fltVal val="0"/>
                                          </p:val>
                                        </p:tav>
                                        <p:tav tm="100000">
                                          <p:val>
                                            <p:strVal val="#ppt_w"/>
                                          </p:val>
                                        </p:tav>
                                      </p:tavLst>
                                    </p:anim>
                                    <p:anim calcmode="lin" valueType="num">
                                      <p:cBhvr>
                                        <p:cTn id="8" dur="2000" fill="hold"/>
                                        <p:tgtEl>
                                          <p:spTgt spid="17410"/>
                                        </p:tgtEl>
                                        <p:attrNameLst>
                                          <p:attrName>ppt_h</p:attrName>
                                        </p:attrNameLst>
                                      </p:cBhvr>
                                      <p:tavLst>
                                        <p:tav tm="0">
                                          <p:val>
                                            <p:fltVal val="0"/>
                                          </p:val>
                                        </p:tav>
                                        <p:tav tm="100000">
                                          <p:val>
                                            <p:strVal val="#ppt_h"/>
                                          </p:val>
                                        </p:tav>
                                      </p:tavLst>
                                    </p:anim>
                                    <p:animEffect transition="in" filter="fade">
                                      <p:cBhvr>
                                        <p:cTn id="9" dur="2000"/>
                                        <p:tgtEl>
                                          <p:spTgt spid="17410"/>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p:cTn id="13" dur="2000" fill="hold"/>
                                        <p:tgtEl>
                                          <p:spTgt spid="17411"/>
                                        </p:tgtEl>
                                        <p:attrNameLst>
                                          <p:attrName>ppt_w</p:attrName>
                                        </p:attrNameLst>
                                      </p:cBhvr>
                                      <p:tavLst>
                                        <p:tav tm="0">
                                          <p:val>
                                            <p:fltVal val="0"/>
                                          </p:val>
                                        </p:tav>
                                        <p:tav tm="100000">
                                          <p:val>
                                            <p:strVal val="#ppt_w"/>
                                          </p:val>
                                        </p:tav>
                                      </p:tavLst>
                                    </p:anim>
                                    <p:anim calcmode="lin" valueType="num">
                                      <p:cBhvr>
                                        <p:cTn id="14" dur="2000" fill="hold"/>
                                        <p:tgtEl>
                                          <p:spTgt spid="17411"/>
                                        </p:tgtEl>
                                        <p:attrNameLst>
                                          <p:attrName>ppt_h</p:attrName>
                                        </p:attrNameLst>
                                      </p:cBhvr>
                                      <p:tavLst>
                                        <p:tav tm="0">
                                          <p:val>
                                            <p:fltVal val="0"/>
                                          </p:val>
                                        </p:tav>
                                        <p:tav tm="100000">
                                          <p:val>
                                            <p:strVal val="#ppt_h"/>
                                          </p:val>
                                        </p:tav>
                                      </p:tavLst>
                                    </p:anim>
                                    <p:animEffect transition="in" filter="fade">
                                      <p:cBhvr>
                                        <p:cTn id="15"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Ксения\Мои документы\Мои результаты сканирования\2011-04 (апр)\сканирование0014.jpg"/>
          <p:cNvPicPr>
            <a:picLocks noChangeAspect="1" noChangeArrowheads="1"/>
          </p:cNvPicPr>
          <p:nvPr/>
        </p:nvPicPr>
        <p:blipFill>
          <a:blip r:embed="rId2" cstate="email"/>
          <a:srcRect/>
          <a:stretch>
            <a:fillRect/>
          </a:stretch>
        </p:blipFill>
        <p:spPr bwMode="auto">
          <a:xfrm>
            <a:off x="2571736" y="103637"/>
            <a:ext cx="4370398" cy="67543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3" name="Группа 2"/>
          <p:cNvGrpSpPr>
            <a:grpSpLocks/>
          </p:cNvGrpSpPr>
          <p:nvPr/>
        </p:nvGrpSpPr>
        <p:grpSpPr bwMode="auto">
          <a:xfrm>
            <a:off x="7429520" y="214290"/>
            <a:ext cx="1517650" cy="1274762"/>
            <a:chOff x="6572250" y="857250"/>
            <a:chExt cx="1517650" cy="1274763"/>
          </a:xfrm>
        </p:grpSpPr>
        <p:pic>
          <p:nvPicPr>
            <p:cNvPr id="4" name="Рисунок 3" descr="PE01160_.WMF"/>
            <p:cNvPicPr>
              <a:picLocks noChangeAspect="1"/>
            </p:cNvPicPr>
            <p:nvPr/>
          </p:nvPicPr>
          <p:blipFill>
            <a:blip r:embed="rId3" cstate="email"/>
            <a:srcRect/>
            <a:stretch>
              <a:fillRect/>
            </a:stretch>
          </p:blipFill>
          <p:spPr bwMode="auto">
            <a:xfrm>
              <a:off x="6572250" y="857250"/>
              <a:ext cx="1517650" cy="1274763"/>
            </a:xfrm>
            <a:prstGeom prst="rect">
              <a:avLst/>
            </a:prstGeom>
            <a:noFill/>
            <a:ln w="9525">
              <a:noFill/>
              <a:miter lim="800000"/>
              <a:headEnd/>
              <a:tailEnd/>
            </a:ln>
          </p:spPr>
        </p:pic>
        <p:sp>
          <p:nvSpPr>
            <p:cNvPr id="5" name="Крест 4"/>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2000" fill="hold"/>
                                        <p:tgtEl>
                                          <p:spTgt spid="18434"/>
                                        </p:tgtEl>
                                        <p:attrNameLst>
                                          <p:attrName>ppt_w</p:attrName>
                                        </p:attrNameLst>
                                      </p:cBhvr>
                                      <p:tavLst>
                                        <p:tav tm="0">
                                          <p:val>
                                            <p:fltVal val="0"/>
                                          </p:val>
                                        </p:tav>
                                        <p:tav tm="100000">
                                          <p:val>
                                            <p:strVal val="#ppt_w"/>
                                          </p:val>
                                        </p:tav>
                                      </p:tavLst>
                                    </p:anim>
                                    <p:anim calcmode="lin" valueType="num">
                                      <p:cBhvr>
                                        <p:cTn id="8" dur="2000" fill="hold"/>
                                        <p:tgtEl>
                                          <p:spTgt spid="18434"/>
                                        </p:tgtEl>
                                        <p:attrNameLst>
                                          <p:attrName>ppt_h</p:attrName>
                                        </p:attrNameLst>
                                      </p:cBhvr>
                                      <p:tavLst>
                                        <p:tav tm="0">
                                          <p:val>
                                            <p:fltVal val="0"/>
                                          </p:val>
                                        </p:tav>
                                        <p:tav tm="100000">
                                          <p:val>
                                            <p:strVal val="#ppt_h"/>
                                          </p:val>
                                        </p:tav>
                                      </p:tavLst>
                                    </p:anim>
                                    <p:animEffect transition="in" filter="fade">
                                      <p:cBhvr>
                                        <p:cTn id="9"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Ксения\Мои документы\Мои результаты сканирования\2011-04 (апр)\сканирование0013.jpg"/>
          <p:cNvPicPr>
            <a:picLocks noChangeAspect="1" noChangeArrowheads="1"/>
          </p:cNvPicPr>
          <p:nvPr/>
        </p:nvPicPr>
        <p:blipFill>
          <a:blip r:embed="rId2" cstate="email"/>
          <a:srcRect/>
          <a:stretch>
            <a:fillRect/>
          </a:stretch>
        </p:blipFill>
        <p:spPr bwMode="auto">
          <a:xfrm>
            <a:off x="1214414" y="140184"/>
            <a:ext cx="6715172" cy="65760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3" name="Группа 2"/>
          <p:cNvGrpSpPr>
            <a:grpSpLocks/>
          </p:cNvGrpSpPr>
          <p:nvPr/>
        </p:nvGrpSpPr>
        <p:grpSpPr bwMode="auto">
          <a:xfrm>
            <a:off x="7429520" y="214290"/>
            <a:ext cx="1517650" cy="1274762"/>
            <a:chOff x="6572250" y="857250"/>
            <a:chExt cx="1517650" cy="1274763"/>
          </a:xfrm>
        </p:grpSpPr>
        <p:pic>
          <p:nvPicPr>
            <p:cNvPr id="4" name="Рисунок 3" descr="PE01160_.WMF"/>
            <p:cNvPicPr>
              <a:picLocks noChangeAspect="1"/>
            </p:cNvPicPr>
            <p:nvPr/>
          </p:nvPicPr>
          <p:blipFill>
            <a:blip r:embed="rId3" cstate="email"/>
            <a:srcRect/>
            <a:stretch>
              <a:fillRect/>
            </a:stretch>
          </p:blipFill>
          <p:spPr bwMode="auto">
            <a:xfrm>
              <a:off x="6572250" y="857250"/>
              <a:ext cx="1517650" cy="1274763"/>
            </a:xfrm>
            <a:prstGeom prst="rect">
              <a:avLst/>
            </a:prstGeom>
            <a:noFill/>
            <a:ln w="9525">
              <a:noFill/>
              <a:miter lim="800000"/>
              <a:headEnd/>
              <a:tailEnd/>
            </a:ln>
          </p:spPr>
        </p:pic>
        <p:sp>
          <p:nvSpPr>
            <p:cNvPr id="5" name="Крест 4"/>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amond(in)">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solidFill>
                  <a:srgbClr val="FF0000"/>
                </a:solidFill>
              </a:rPr>
              <a:t>Вечная память</a:t>
            </a:r>
            <a:endParaRPr lang="ru-RU" sz="6000" dirty="0">
              <a:solidFill>
                <a:srgbClr val="FF0000"/>
              </a:solidFill>
            </a:endParaRPr>
          </a:p>
        </p:txBody>
      </p:sp>
      <p:sp>
        <p:nvSpPr>
          <p:cNvPr id="3" name="Содержимое 2"/>
          <p:cNvSpPr>
            <a:spLocks noGrp="1"/>
          </p:cNvSpPr>
          <p:nvPr>
            <p:ph idx="1"/>
          </p:nvPr>
        </p:nvSpPr>
        <p:spPr/>
        <p:txBody>
          <a:bodyPr>
            <a:normAutofit/>
          </a:bodyPr>
          <a:lstStyle/>
          <a:p>
            <a:pPr>
              <a:buNone/>
            </a:pPr>
            <a:r>
              <a:rPr lang="ru-RU" sz="3600" b="1" dirty="0" smtClean="0"/>
              <a:t>        Не всем солдатам суждено было дожить до Дня Победы.69 воинов от тяжёлых ранений скончались и захоронены в </a:t>
            </a:r>
            <a:r>
              <a:rPr lang="ru-RU" sz="3600" b="1" dirty="0" err="1" smtClean="0"/>
              <a:t>коношской</a:t>
            </a:r>
            <a:r>
              <a:rPr lang="ru-RU" sz="3600" b="1" dirty="0" smtClean="0"/>
              <a:t> земле. После войны братское кладбище было закрыто. Виднелись всего лишь 50 еле заметных бугорков.</a:t>
            </a:r>
            <a:endParaRPr lang="ru-RU" sz="3600" b="1" dirty="0"/>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lstStyle/>
          <a:p>
            <a:r>
              <a:rPr lang="ru-RU" dirty="0" smtClean="0"/>
              <a:t>Вениамин Афанасьевич </a:t>
            </a:r>
            <a:r>
              <a:rPr lang="ru-RU" dirty="0" err="1" smtClean="0"/>
              <a:t>Корытов</a:t>
            </a:r>
            <a:endParaRPr lang="ru-RU" dirty="0"/>
          </a:p>
        </p:txBody>
      </p:sp>
      <p:sp>
        <p:nvSpPr>
          <p:cNvPr id="4" name="Содержимое 3"/>
          <p:cNvSpPr>
            <a:spLocks noGrp="1"/>
          </p:cNvSpPr>
          <p:nvPr>
            <p:ph sz="half" idx="4294967295"/>
          </p:nvPr>
        </p:nvSpPr>
        <p:spPr>
          <a:xfrm>
            <a:off x="4427984" y="1196752"/>
            <a:ext cx="4608512" cy="5500687"/>
          </a:xfrm>
        </p:spPr>
        <p:txBody>
          <a:bodyPr>
            <a:normAutofit fontScale="85000" lnSpcReduction="20000"/>
          </a:bodyPr>
          <a:lstStyle/>
          <a:p>
            <a:pPr>
              <a:buNone/>
            </a:pPr>
            <a:r>
              <a:rPr lang="ru-RU" b="1" dirty="0" smtClean="0"/>
              <a:t>     Когда его назначили директором </a:t>
            </a:r>
            <a:r>
              <a:rPr lang="ru-RU" b="1" dirty="0" err="1" smtClean="0"/>
              <a:t>Коношеозерской</a:t>
            </a:r>
            <a:r>
              <a:rPr lang="ru-RU" b="1" dirty="0" smtClean="0"/>
              <a:t> школы, Вениамин Афанасьевич поставил перед собой три задачи: создать в школе краеведческий музей, собрать материалы о прославленном земляке - Герое Советского Союза Николае Васильевиче Мамонове, восстановить воинское кладбище солдат и офицеров, умерших от ран в местном госпитале. </a:t>
            </a:r>
          </a:p>
          <a:p>
            <a:endParaRPr lang="ru-RU" dirty="0"/>
          </a:p>
        </p:txBody>
      </p:sp>
      <p:pic>
        <p:nvPicPr>
          <p:cNvPr id="5" name="Picture 4" descr="Корытов Вениамин Афанасьевич май 2008г"/>
          <p:cNvPicPr>
            <a:picLocks noChangeAspect="1" noChangeArrowheads="1"/>
          </p:cNvPicPr>
          <p:nvPr/>
        </p:nvPicPr>
        <p:blipFill>
          <a:blip r:embed="rId2" cstate="email"/>
          <a:srcRect/>
          <a:stretch>
            <a:fillRect/>
          </a:stretch>
        </p:blipFill>
        <p:spPr bwMode="auto">
          <a:xfrm>
            <a:off x="467544" y="1249440"/>
            <a:ext cx="3849968" cy="5131887"/>
          </a:xfrm>
          <a:prstGeom prst="rect">
            <a:avLst/>
          </a:prstGeom>
          <a:noFill/>
          <a:ln w="38100" cmpd="dbl">
            <a:solidFill>
              <a:srgbClr val="FF0000"/>
            </a:solidFill>
            <a:prstDash val="sysDot"/>
            <a:miter lim="800000"/>
            <a:headEnd/>
            <a:tailEnd/>
          </a:ln>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amond(in)">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197346"/>
            <a:ext cx="8643998" cy="6370975"/>
          </a:xfrm>
          <a:prstGeom prst="rect">
            <a:avLst/>
          </a:prstGeom>
        </p:spPr>
        <p:txBody>
          <a:bodyPr wrap="square">
            <a:spAutoFit/>
          </a:bodyPr>
          <a:lstStyle/>
          <a:p>
            <a:r>
              <a:rPr lang="ru-RU" sz="2400" b="1" dirty="0" smtClean="0"/>
              <a:t>Война всегда присутствует в сердце, памяти Вениамина Афанасьевича </a:t>
            </a:r>
            <a:r>
              <a:rPr lang="ru-RU" sz="2400" b="1" dirty="0" err="1" smtClean="0"/>
              <a:t>Корытова</a:t>
            </a:r>
            <a:r>
              <a:rPr lang="ru-RU" sz="2400" b="1" dirty="0" smtClean="0"/>
              <a:t>. Воинское кладбище, его обустройство - давняя, а теперь уже осуществленная мечта. Только близкие знают, чего это стоило. Заслуженная учительница школы России Анна Николаевна </a:t>
            </a:r>
            <a:r>
              <a:rPr lang="ru-RU" sz="2400" b="1" dirty="0" err="1" smtClean="0"/>
              <a:t>Корытова</a:t>
            </a:r>
            <a:r>
              <a:rPr lang="ru-RU" sz="2400" b="1" dirty="0" smtClean="0"/>
              <a:t> взяла на себя всю поисковую работу. Ребята писали в архивы и нередко получали отказ. Не всегда адреса оказывались точными, иногда писали чуть ли не на деревню дедушке. Некоторые учреждения сообщали, что отвечают лишь на официальные запросы военкоматов, тем самым подсказывая новые адреса. И вот пришли первые ответы. Писали вдовы, дети, а потом и внуки фронтовиков. По приглашению следопытов приезжали они в далекую Коношу. Было много таких встреч со слезами на глазах. А уж каким событием стал приезд офицера </a:t>
            </a:r>
            <a:r>
              <a:rPr lang="ru-RU" sz="2400" b="1" dirty="0" err="1" smtClean="0"/>
              <a:t>Мезенева</a:t>
            </a:r>
            <a:r>
              <a:rPr lang="ru-RU" sz="2400" b="1" dirty="0" smtClean="0"/>
              <a:t>, сына умершего от ран фронтовика. Ехал он к отцу на могилу из пограничной Кушки через всю страну. </a:t>
            </a:r>
            <a:endParaRPr lang="ru-RU" sz="2400" b="1" dirty="0"/>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7200" dirty="0" smtClean="0">
                <a:solidFill>
                  <a:srgbClr val="FF0000"/>
                </a:solidFill>
              </a:rPr>
              <a:t>Милосердие</a:t>
            </a:r>
            <a:endParaRPr lang="ru-RU" sz="7200" dirty="0">
              <a:solidFill>
                <a:srgbClr val="FF0000"/>
              </a:solidFill>
            </a:endParaRPr>
          </a:p>
        </p:txBody>
      </p:sp>
      <p:sp>
        <p:nvSpPr>
          <p:cNvPr id="3" name="Содержимое 2"/>
          <p:cNvSpPr>
            <a:spLocks noGrp="1"/>
          </p:cNvSpPr>
          <p:nvPr>
            <p:ph idx="1"/>
          </p:nvPr>
        </p:nvSpPr>
        <p:spPr/>
        <p:txBody>
          <a:bodyPr>
            <a:normAutofit/>
          </a:bodyPr>
          <a:lstStyle/>
          <a:p>
            <a:r>
              <a:rPr lang="ru-RU" sz="3600" dirty="0" smtClean="0"/>
              <a:t>сострадательное, доброжелательное, заботливое,</a:t>
            </a:r>
            <a:br>
              <a:rPr lang="ru-RU" sz="3600" dirty="0" smtClean="0"/>
            </a:br>
            <a:r>
              <a:rPr lang="ru-RU" sz="3600" dirty="0" smtClean="0"/>
              <a:t>любовное отношение к другому человеку.</a:t>
            </a:r>
          </a:p>
          <a:p>
            <a:r>
              <a:rPr lang="ru-RU" sz="3600" dirty="0" smtClean="0"/>
              <a:t>Милосердие – это сила, которая может защитить то, что беззащитно.</a:t>
            </a:r>
          </a:p>
          <a:p>
            <a:pPr>
              <a:buNone/>
            </a:pPr>
            <a:r>
              <a:rPr lang="ru-RU" sz="3600" dirty="0" smtClean="0"/>
              <a:t>                                    Гилберт Честертон</a:t>
            </a:r>
          </a:p>
          <a:p>
            <a:endParaRPr lang="ru-RU" dirty="0"/>
          </a:p>
        </p:txBody>
      </p:sp>
      <p:grpSp>
        <p:nvGrpSpPr>
          <p:cNvPr id="4" name="Группа 4"/>
          <p:cNvGrpSpPr>
            <a:grpSpLocks/>
          </p:cNvGrpSpPr>
          <p:nvPr/>
        </p:nvGrpSpPr>
        <p:grpSpPr bwMode="auto">
          <a:xfrm>
            <a:off x="7429520" y="214290"/>
            <a:ext cx="1517650" cy="1274762"/>
            <a:chOff x="6572250" y="857250"/>
            <a:chExt cx="1517650" cy="1274763"/>
          </a:xfrm>
        </p:grpSpPr>
        <p:pic>
          <p:nvPicPr>
            <p:cNvPr id="5" name="Рисунок 3" descr="PE01160_.WMF"/>
            <p:cNvPicPr>
              <a:picLocks noChangeAspect="1"/>
            </p:cNvPicPr>
            <p:nvPr/>
          </p:nvPicPr>
          <p:blipFill>
            <a:blip r:embed="rId2" cstate="email"/>
            <a:srcRect/>
            <a:stretch>
              <a:fillRect/>
            </a:stretch>
          </p:blipFill>
          <p:spPr bwMode="auto">
            <a:xfrm>
              <a:off x="6572250" y="857250"/>
              <a:ext cx="1517650" cy="1274763"/>
            </a:xfrm>
            <a:prstGeom prst="rect">
              <a:avLst/>
            </a:prstGeom>
            <a:noFill/>
            <a:ln w="9525">
              <a:noFill/>
              <a:miter lim="800000"/>
              <a:headEnd/>
              <a:tailEnd/>
            </a:ln>
          </p:spPr>
        </p:pic>
        <p:sp>
          <p:nvSpPr>
            <p:cNvPr id="6" name="Крест 5"/>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2000"/>
                                        <p:tgtEl>
                                          <p:spTgt spid="3">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in)">
                                      <p:cBhvr>
                                        <p:cTn id="13" dur="2000"/>
                                        <p:tgtEl>
                                          <p:spTgt spid="3">
                                            <p:txEl>
                                              <p:pRg st="1" end="1"/>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amond(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1975 год – воинское захоронение</a:t>
            </a:r>
            <a:endParaRPr lang="ru-RU" dirty="0">
              <a:solidFill>
                <a:srgbClr val="FF0000"/>
              </a:solidFill>
            </a:endParaRPr>
          </a:p>
        </p:txBody>
      </p:sp>
      <p:pic>
        <p:nvPicPr>
          <p:cNvPr id="20482" name="Picture 2" descr="C:\Documents and Settings\Ксения\Рабочий стол\x_8397f5d0.jpg"/>
          <p:cNvPicPr>
            <a:picLocks noChangeAspect="1" noChangeArrowheads="1"/>
          </p:cNvPicPr>
          <p:nvPr/>
        </p:nvPicPr>
        <p:blipFill>
          <a:blip r:embed="rId2" cstate="email"/>
          <a:srcRect/>
          <a:stretch>
            <a:fillRect/>
          </a:stretch>
        </p:blipFill>
        <p:spPr bwMode="auto">
          <a:xfrm>
            <a:off x="404342" y="1213239"/>
            <a:ext cx="8239624" cy="5538556"/>
          </a:xfrm>
          <a:prstGeom prst="rect">
            <a:avLst/>
          </a:prstGeom>
          <a:ln>
            <a:noFill/>
          </a:ln>
          <a:effectLst>
            <a:softEdge rad="112500"/>
          </a:effectLst>
        </p:spPr>
      </p:pic>
      <p:sp>
        <p:nvSpPr>
          <p:cNvPr id="5" name="TextBox 4"/>
          <p:cNvSpPr txBox="1"/>
          <p:nvPr/>
        </p:nvSpPr>
        <p:spPr>
          <a:xfrm>
            <a:off x="642910" y="5072074"/>
            <a:ext cx="7715304" cy="1569660"/>
          </a:xfrm>
          <a:prstGeom prst="rect">
            <a:avLst/>
          </a:prstGeom>
          <a:noFill/>
        </p:spPr>
        <p:txBody>
          <a:bodyPr wrap="square" rtlCol="0">
            <a:spAutoFit/>
          </a:bodyPr>
          <a:lstStyle/>
          <a:p>
            <a:pPr algn="ctr"/>
            <a:r>
              <a:rPr lang="ru-RU" sz="3200" dirty="0" smtClean="0">
                <a:solidFill>
                  <a:srgbClr val="FFFF00"/>
                </a:solidFill>
              </a:rPr>
              <a:t>Вечная слава воинам, павшим в боях за Родину в Великой Отечественной войне 1941-1945 годов</a:t>
            </a:r>
            <a:endParaRPr lang="ru-RU" sz="3200" dirty="0">
              <a:solidFill>
                <a:srgbClr val="FFFF00"/>
              </a:solidFill>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 calcmode="lin" valueType="num">
                                      <p:cBhvr>
                                        <p:cTn id="10" dur="2000" fill="hold"/>
                                        <p:tgtEl>
                                          <p:spTgt spid="20482"/>
                                        </p:tgtEl>
                                        <p:attrNameLst>
                                          <p:attrName>ppt_w</p:attrName>
                                        </p:attrNameLst>
                                      </p:cBhvr>
                                      <p:tavLst>
                                        <p:tav tm="0">
                                          <p:val>
                                            <p:fltVal val="0"/>
                                          </p:val>
                                        </p:tav>
                                        <p:tav tm="100000">
                                          <p:val>
                                            <p:strVal val="#ppt_w"/>
                                          </p:val>
                                        </p:tav>
                                      </p:tavLst>
                                    </p:anim>
                                    <p:anim calcmode="lin" valueType="num">
                                      <p:cBhvr>
                                        <p:cTn id="11" dur="2000" fill="hold"/>
                                        <p:tgtEl>
                                          <p:spTgt spid="20482"/>
                                        </p:tgtEl>
                                        <p:attrNameLst>
                                          <p:attrName>ppt_h</p:attrName>
                                        </p:attrNameLst>
                                      </p:cBhvr>
                                      <p:tavLst>
                                        <p:tav tm="0">
                                          <p:val>
                                            <p:fltVal val="0"/>
                                          </p:val>
                                        </p:tav>
                                        <p:tav tm="100000">
                                          <p:val>
                                            <p:strVal val="#ppt_h"/>
                                          </p:val>
                                        </p:tav>
                                      </p:tavLst>
                                    </p:anim>
                                    <p:animEffect transition="in" filter="fade">
                                      <p:cBhvr>
                                        <p:cTn id="12" dur="2000"/>
                                        <p:tgtEl>
                                          <p:spTgt spid="20482"/>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7786742" cy="2677656"/>
          </a:xfrm>
          <a:prstGeom prst="rect">
            <a:avLst/>
          </a:prstGeom>
        </p:spPr>
        <p:txBody>
          <a:bodyPr wrap="square">
            <a:spAutoFit/>
          </a:bodyPr>
          <a:lstStyle/>
          <a:p>
            <a:r>
              <a:rPr lang="ru-RU" sz="2800" b="1" dirty="0" smtClean="0"/>
              <a:t>Кладбище, чистое, ухоженное, красивое. Здесь 50 восстановленных могил. Они считались утерянными, безымянными. Теперь на них побывали потомки фронтовиков. Дважды в год, 23 февраля и 9 Мая, обязательно сюда приносят цветы, венки. Память жива. </a:t>
            </a:r>
            <a:endParaRPr lang="ru-RU" sz="2800" b="1" dirty="0"/>
          </a:p>
        </p:txBody>
      </p:sp>
      <p:pic>
        <p:nvPicPr>
          <p:cNvPr id="3" name="Picture 3" descr="C:\Documents and Settings\Ксения\Рабочий стол\x_e5fd0f43.jpg"/>
          <p:cNvPicPr>
            <a:picLocks noChangeAspect="1" noChangeArrowheads="1"/>
          </p:cNvPicPr>
          <p:nvPr/>
        </p:nvPicPr>
        <p:blipFill>
          <a:blip r:embed="rId2" cstate="email"/>
          <a:srcRect/>
          <a:stretch>
            <a:fillRect/>
          </a:stretch>
        </p:blipFill>
        <p:spPr bwMode="auto">
          <a:xfrm>
            <a:off x="1714480" y="2786058"/>
            <a:ext cx="5000660" cy="4081665"/>
          </a:xfrm>
          <a:prstGeom prst="rect">
            <a:avLst/>
          </a:prstGeom>
          <a:ln>
            <a:noFill/>
          </a:ln>
          <a:effectLst>
            <a:softEdge rad="112500"/>
          </a:effectLst>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par>
                                <p:cTn id="8" presetID="53"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2000" fill="hold"/>
                                        <p:tgtEl>
                                          <p:spTgt spid="3"/>
                                        </p:tgtEl>
                                        <p:attrNameLst>
                                          <p:attrName>ppt_w</p:attrName>
                                        </p:attrNameLst>
                                      </p:cBhvr>
                                      <p:tavLst>
                                        <p:tav tm="0">
                                          <p:val>
                                            <p:fltVal val="0"/>
                                          </p:val>
                                        </p:tav>
                                        <p:tav tm="100000">
                                          <p:val>
                                            <p:strVal val="#ppt_w"/>
                                          </p:val>
                                        </p:tav>
                                      </p:tavLst>
                                    </p:anim>
                                    <p:anim calcmode="lin" valueType="num">
                                      <p:cBhvr>
                                        <p:cTn id="11" dur="2000" fill="hold"/>
                                        <p:tgtEl>
                                          <p:spTgt spid="3"/>
                                        </p:tgtEl>
                                        <p:attrNameLst>
                                          <p:attrName>ppt_h</p:attrName>
                                        </p:attrNameLst>
                                      </p:cBhvr>
                                      <p:tavLst>
                                        <p:tav tm="0">
                                          <p:val>
                                            <p:fltVal val="0"/>
                                          </p:val>
                                        </p:tav>
                                        <p:tav tm="100000">
                                          <p:val>
                                            <p:strVal val="#ppt_h"/>
                                          </p:val>
                                        </p:tav>
                                      </p:tavLst>
                                    </p:anim>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solidFill>
                  <a:srgbClr val="FF0000"/>
                </a:solidFill>
              </a:rPr>
              <a:t>Мы помним</a:t>
            </a:r>
            <a:endParaRPr lang="ru-RU" sz="6000" dirty="0">
              <a:solidFill>
                <a:srgbClr val="FF0000"/>
              </a:solidFill>
            </a:endParaRPr>
          </a:p>
        </p:txBody>
      </p:sp>
      <p:pic>
        <p:nvPicPr>
          <p:cNvPr id="21506" name="Picture 2" descr="C:\Documents and Settings\Ксения\Рабочий стол\x_0ebcbb9a.jpg"/>
          <p:cNvPicPr>
            <a:picLocks noGrp="1" noChangeAspect="1" noChangeArrowheads="1"/>
          </p:cNvPicPr>
          <p:nvPr>
            <p:ph idx="1"/>
          </p:nvPr>
        </p:nvPicPr>
        <p:blipFill>
          <a:blip r:embed="rId2" cstate="email"/>
          <a:srcRect/>
          <a:stretch>
            <a:fillRect/>
          </a:stretch>
        </p:blipFill>
        <p:spPr bwMode="auto">
          <a:xfrm>
            <a:off x="0" y="1500174"/>
            <a:ext cx="4573460" cy="3214710"/>
          </a:xfrm>
          <a:prstGeom prst="rect">
            <a:avLst/>
          </a:prstGeom>
          <a:ln>
            <a:noFill/>
          </a:ln>
          <a:effectLst>
            <a:softEdge rad="112500"/>
          </a:effectLst>
        </p:spPr>
      </p:pic>
      <p:pic>
        <p:nvPicPr>
          <p:cNvPr id="21509" name="Picture 5" descr="C:\Documents and Settings\Ксения\Рабочий стол\x_be536359.jpg"/>
          <p:cNvPicPr>
            <a:picLocks noChangeAspect="1" noChangeArrowheads="1"/>
          </p:cNvPicPr>
          <p:nvPr/>
        </p:nvPicPr>
        <p:blipFill>
          <a:blip r:embed="rId3" cstate="email"/>
          <a:srcRect/>
          <a:stretch>
            <a:fillRect/>
          </a:stretch>
        </p:blipFill>
        <p:spPr bwMode="auto">
          <a:xfrm>
            <a:off x="4687275" y="1500174"/>
            <a:ext cx="4456725" cy="3214710"/>
          </a:xfrm>
          <a:prstGeom prst="rect">
            <a:avLst/>
          </a:prstGeom>
          <a:ln>
            <a:noFill/>
          </a:ln>
          <a:effectLst>
            <a:softEdge rad="112500"/>
          </a:effectLst>
        </p:spPr>
      </p:pic>
      <p:pic>
        <p:nvPicPr>
          <p:cNvPr id="21507" name="Picture 3" descr="C:\Documents and Settings\Ксения\Рабочий стол\x_e5fd0f43.jpg"/>
          <p:cNvPicPr>
            <a:picLocks noChangeAspect="1" noChangeArrowheads="1"/>
          </p:cNvPicPr>
          <p:nvPr/>
        </p:nvPicPr>
        <p:blipFill>
          <a:blip r:embed="rId4" cstate="email"/>
          <a:srcRect/>
          <a:stretch>
            <a:fillRect/>
          </a:stretch>
        </p:blipFill>
        <p:spPr bwMode="auto">
          <a:xfrm>
            <a:off x="3071802" y="3827759"/>
            <a:ext cx="3712506" cy="3030241"/>
          </a:xfrm>
          <a:prstGeom prst="rect">
            <a:avLst/>
          </a:prstGeom>
          <a:ln>
            <a:noFill/>
          </a:ln>
          <a:effectLst>
            <a:softEdge rad="112500"/>
          </a:effectLst>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21506"/>
                                        </p:tgtEl>
                                        <p:attrNameLst>
                                          <p:attrName>style.visibility</p:attrName>
                                        </p:attrNameLst>
                                      </p:cBhvr>
                                      <p:to>
                                        <p:strVal val="visible"/>
                                      </p:to>
                                    </p:set>
                                    <p:anim calcmode="lin" valueType="num">
                                      <p:cBhvr>
                                        <p:cTn id="11" dur="2000" fill="hold"/>
                                        <p:tgtEl>
                                          <p:spTgt spid="21506"/>
                                        </p:tgtEl>
                                        <p:attrNameLst>
                                          <p:attrName>ppt_w</p:attrName>
                                        </p:attrNameLst>
                                      </p:cBhvr>
                                      <p:tavLst>
                                        <p:tav tm="0">
                                          <p:val>
                                            <p:fltVal val="0"/>
                                          </p:val>
                                        </p:tav>
                                        <p:tav tm="100000">
                                          <p:val>
                                            <p:strVal val="#ppt_w"/>
                                          </p:val>
                                        </p:tav>
                                      </p:tavLst>
                                    </p:anim>
                                    <p:anim calcmode="lin" valueType="num">
                                      <p:cBhvr>
                                        <p:cTn id="12" dur="2000" fill="hold"/>
                                        <p:tgtEl>
                                          <p:spTgt spid="21506"/>
                                        </p:tgtEl>
                                        <p:attrNameLst>
                                          <p:attrName>ppt_h</p:attrName>
                                        </p:attrNameLst>
                                      </p:cBhvr>
                                      <p:tavLst>
                                        <p:tav tm="0">
                                          <p:val>
                                            <p:fltVal val="0"/>
                                          </p:val>
                                        </p:tav>
                                        <p:tav tm="100000">
                                          <p:val>
                                            <p:strVal val="#ppt_h"/>
                                          </p:val>
                                        </p:tav>
                                      </p:tavLst>
                                    </p:anim>
                                    <p:animEffect transition="in" filter="fade">
                                      <p:cBhvr>
                                        <p:cTn id="13" dur="2000"/>
                                        <p:tgtEl>
                                          <p:spTgt spid="21506"/>
                                        </p:tgtEl>
                                      </p:cBhvr>
                                    </p:animEffect>
                                  </p:childTnLst>
                                </p:cTn>
                              </p:par>
                              <p:par>
                                <p:cTn id="14" presetID="53" presetClass="entr" presetSubtype="0" fill="hold" nodeType="withEffect">
                                  <p:stCondLst>
                                    <p:cond delay="0"/>
                                  </p:stCondLst>
                                  <p:childTnLst>
                                    <p:set>
                                      <p:cBhvr>
                                        <p:cTn id="15" dur="1" fill="hold">
                                          <p:stCondLst>
                                            <p:cond delay="0"/>
                                          </p:stCondLst>
                                        </p:cTn>
                                        <p:tgtEl>
                                          <p:spTgt spid="21509"/>
                                        </p:tgtEl>
                                        <p:attrNameLst>
                                          <p:attrName>style.visibility</p:attrName>
                                        </p:attrNameLst>
                                      </p:cBhvr>
                                      <p:to>
                                        <p:strVal val="visible"/>
                                      </p:to>
                                    </p:set>
                                    <p:anim calcmode="lin" valueType="num">
                                      <p:cBhvr>
                                        <p:cTn id="16" dur="2000" fill="hold"/>
                                        <p:tgtEl>
                                          <p:spTgt spid="21509"/>
                                        </p:tgtEl>
                                        <p:attrNameLst>
                                          <p:attrName>ppt_w</p:attrName>
                                        </p:attrNameLst>
                                      </p:cBhvr>
                                      <p:tavLst>
                                        <p:tav tm="0">
                                          <p:val>
                                            <p:fltVal val="0"/>
                                          </p:val>
                                        </p:tav>
                                        <p:tav tm="100000">
                                          <p:val>
                                            <p:strVal val="#ppt_w"/>
                                          </p:val>
                                        </p:tav>
                                      </p:tavLst>
                                    </p:anim>
                                    <p:anim calcmode="lin" valueType="num">
                                      <p:cBhvr>
                                        <p:cTn id="17" dur="2000" fill="hold"/>
                                        <p:tgtEl>
                                          <p:spTgt spid="21509"/>
                                        </p:tgtEl>
                                        <p:attrNameLst>
                                          <p:attrName>ppt_h</p:attrName>
                                        </p:attrNameLst>
                                      </p:cBhvr>
                                      <p:tavLst>
                                        <p:tav tm="0">
                                          <p:val>
                                            <p:fltVal val="0"/>
                                          </p:val>
                                        </p:tav>
                                        <p:tav tm="100000">
                                          <p:val>
                                            <p:strVal val="#ppt_h"/>
                                          </p:val>
                                        </p:tav>
                                      </p:tavLst>
                                    </p:anim>
                                    <p:animEffect transition="in" filter="fade">
                                      <p:cBhvr>
                                        <p:cTn id="18" dur="2000"/>
                                        <p:tgtEl>
                                          <p:spTgt spid="21509"/>
                                        </p:tgtEl>
                                      </p:cBhvr>
                                    </p:animEffect>
                                  </p:childTnLst>
                                </p:cTn>
                              </p:par>
                            </p:childTnLst>
                          </p:cTn>
                        </p:par>
                        <p:par>
                          <p:cTn id="19" fill="hold">
                            <p:stCondLst>
                              <p:cond delay="4000"/>
                            </p:stCondLst>
                            <p:childTnLst>
                              <p:par>
                                <p:cTn id="20" presetID="53" presetClass="entr" presetSubtype="0" fill="hold" nodeType="afterEffect">
                                  <p:stCondLst>
                                    <p:cond delay="0"/>
                                  </p:stCondLst>
                                  <p:childTnLst>
                                    <p:set>
                                      <p:cBhvr>
                                        <p:cTn id="21" dur="1" fill="hold">
                                          <p:stCondLst>
                                            <p:cond delay="0"/>
                                          </p:stCondLst>
                                        </p:cTn>
                                        <p:tgtEl>
                                          <p:spTgt spid="21507"/>
                                        </p:tgtEl>
                                        <p:attrNameLst>
                                          <p:attrName>style.visibility</p:attrName>
                                        </p:attrNameLst>
                                      </p:cBhvr>
                                      <p:to>
                                        <p:strVal val="visible"/>
                                      </p:to>
                                    </p:set>
                                    <p:anim calcmode="lin" valueType="num">
                                      <p:cBhvr>
                                        <p:cTn id="22" dur="2000" fill="hold"/>
                                        <p:tgtEl>
                                          <p:spTgt spid="21507"/>
                                        </p:tgtEl>
                                        <p:attrNameLst>
                                          <p:attrName>ppt_w</p:attrName>
                                        </p:attrNameLst>
                                      </p:cBhvr>
                                      <p:tavLst>
                                        <p:tav tm="0">
                                          <p:val>
                                            <p:fltVal val="0"/>
                                          </p:val>
                                        </p:tav>
                                        <p:tav tm="100000">
                                          <p:val>
                                            <p:strVal val="#ppt_w"/>
                                          </p:val>
                                        </p:tav>
                                      </p:tavLst>
                                    </p:anim>
                                    <p:anim calcmode="lin" valueType="num">
                                      <p:cBhvr>
                                        <p:cTn id="23" dur="2000" fill="hold"/>
                                        <p:tgtEl>
                                          <p:spTgt spid="21507"/>
                                        </p:tgtEl>
                                        <p:attrNameLst>
                                          <p:attrName>ppt_h</p:attrName>
                                        </p:attrNameLst>
                                      </p:cBhvr>
                                      <p:tavLst>
                                        <p:tav tm="0">
                                          <p:val>
                                            <p:fltVal val="0"/>
                                          </p:val>
                                        </p:tav>
                                        <p:tav tm="100000">
                                          <p:val>
                                            <p:strVal val="#ppt_h"/>
                                          </p:val>
                                        </p:tav>
                                      </p:tavLst>
                                    </p:anim>
                                    <p:animEffect transition="in" filter="fade">
                                      <p:cBhvr>
                                        <p:cTn id="24"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1970 год – школьный краеведческий музей.</a:t>
            </a:r>
            <a:endParaRPr lang="ru-RU" dirty="0">
              <a:solidFill>
                <a:srgbClr val="FF0000"/>
              </a:solidFill>
            </a:endParaRPr>
          </a:p>
        </p:txBody>
      </p:sp>
      <p:sp>
        <p:nvSpPr>
          <p:cNvPr id="3" name="Содержимое 2"/>
          <p:cNvSpPr>
            <a:spLocks noGrp="1"/>
          </p:cNvSpPr>
          <p:nvPr>
            <p:ph idx="1"/>
          </p:nvPr>
        </p:nvSpPr>
        <p:spPr>
          <a:xfrm>
            <a:off x="142844" y="1600200"/>
            <a:ext cx="8715436" cy="5114948"/>
          </a:xfrm>
        </p:spPr>
        <p:txBody>
          <a:bodyPr>
            <a:normAutofit/>
          </a:bodyPr>
          <a:lstStyle/>
          <a:p>
            <a:pPr>
              <a:buNone/>
            </a:pPr>
            <a:r>
              <a:rPr lang="ru-RU" dirty="0" smtClean="0"/>
              <a:t>    </a:t>
            </a:r>
            <a:r>
              <a:rPr lang="ru-RU" b="1" dirty="0" smtClean="0"/>
              <a:t>На базе материалов поиска был создан краеведческий музей в </a:t>
            </a:r>
            <a:r>
              <a:rPr lang="ru-RU" b="1" dirty="0" err="1" smtClean="0"/>
              <a:t>Коношеозерской</a:t>
            </a:r>
            <a:r>
              <a:rPr lang="ru-RU" b="1" dirty="0" smtClean="0"/>
              <a:t> школе. В течение многих лет учащиеся школы вели переписку с родственниками захороненных воинов, а также с однополчанами Героя Советского Союза Н.В. Мамонова. Собран  альбом с письмами – ответами из многих городов страны.</a:t>
            </a:r>
            <a:endParaRPr lang="ru-RU" b="1" dirty="0"/>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6000" b="1" dirty="0" smtClean="0">
                <a:solidFill>
                  <a:srgbClr val="C00000"/>
                </a:solidFill>
              </a:rPr>
              <a:t>Сестра милосердия</a:t>
            </a:r>
            <a:endParaRPr lang="ru-RU" sz="6000" b="1" dirty="0">
              <a:solidFill>
                <a:srgbClr val="C00000"/>
              </a:solidFill>
            </a:endParaRPr>
          </a:p>
        </p:txBody>
      </p:sp>
      <p:sp>
        <p:nvSpPr>
          <p:cNvPr id="5" name="Содержимое 4"/>
          <p:cNvSpPr>
            <a:spLocks noGrp="1"/>
          </p:cNvSpPr>
          <p:nvPr>
            <p:ph idx="1"/>
          </p:nvPr>
        </p:nvSpPr>
        <p:spPr>
          <a:xfrm>
            <a:off x="457200" y="1428736"/>
            <a:ext cx="8229600" cy="4697427"/>
          </a:xfrm>
        </p:spPr>
        <p:txBody>
          <a:bodyPr>
            <a:normAutofit/>
          </a:bodyPr>
          <a:lstStyle/>
          <a:p>
            <a:pPr>
              <a:buNone/>
            </a:pPr>
            <a:r>
              <a:rPr lang="ru-RU" sz="2800" b="1" i="1" dirty="0" smtClean="0"/>
              <a:t>А все решила женщина одна,</a:t>
            </a:r>
          </a:p>
          <a:p>
            <a:pPr>
              <a:buNone/>
            </a:pPr>
            <a:r>
              <a:rPr lang="ru-RU" sz="2800" b="1" i="1" dirty="0" smtClean="0"/>
              <a:t>Не зря её поэты воспевали</a:t>
            </a:r>
          </a:p>
          <a:p>
            <a:pPr>
              <a:buNone/>
            </a:pPr>
            <a:r>
              <a:rPr lang="ru-RU" sz="2800" b="1" i="1" dirty="0" smtClean="0"/>
              <a:t>И называла дочерью страна,</a:t>
            </a:r>
          </a:p>
          <a:p>
            <a:pPr>
              <a:buNone/>
            </a:pPr>
            <a:r>
              <a:rPr lang="ru-RU" sz="2800" b="1" i="1" dirty="0" smtClean="0"/>
              <a:t>А мы её сестрёнкой просто звали.</a:t>
            </a:r>
            <a:endParaRPr lang="ru-RU" sz="2800" b="1" i="1" dirty="0"/>
          </a:p>
        </p:txBody>
      </p:sp>
      <p:pic>
        <p:nvPicPr>
          <p:cNvPr id="56324" name="Picture 4" descr="война 3"/>
          <p:cNvPicPr>
            <a:picLocks noChangeAspect="1" noChangeArrowheads="1"/>
          </p:cNvPicPr>
          <p:nvPr/>
        </p:nvPicPr>
        <p:blipFill>
          <a:blip r:embed="rId2" cstate="email"/>
          <a:srcRect/>
          <a:stretch>
            <a:fillRect/>
          </a:stretch>
        </p:blipFill>
        <p:spPr bwMode="auto">
          <a:xfrm>
            <a:off x="4286248" y="3496684"/>
            <a:ext cx="4676339" cy="3199474"/>
          </a:xfrm>
          <a:prstGeom prst="rect">
            <a:avLst/>
          </a:prstGeom>
          <a:solidFill>
            <a:srgbClr val="FFFFFF">
              <a:shade val="85000"/>
            </a:srgbClr>
          </a:solidFill>
          <a:ln w="190500" cap="rnd">
            <a:solidFill>
              <a:srgbClr val="00206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027" name="Группа 4"/>
          <p:cNvGrpSpPr>
            <a:grpSpLocks/>
          </p:cNvGrpSpPr>
          <p:nvPr/>
        </p:nvGrpSpPr>
        <p:grpSpPr bwMode="auto">
          <a:xfrm>
            <a:off x="7286644" y="1571612"/>
            <a:ext cx="1517650" cy="1274762"/>
            <a:chOff x="6572250" y="857250"/>
            <a:chExt cx="1517650" cy="1274763"/>
          </a:xfrm>
        </p:grpSpPr>
        <p:pic>
          <p:nvPicPr>
            <p:cNvPr id="1028" name="Рисунок 3" descr="PE01160_.WMF"/>
            <p:cNvPicPr>
              <a:picLocks noChangeAspect="1"/>
            </p:cNvPicPr>
            <p:nvPr/>
          </p:nvPicPr>
          <p:blipFill>
            <a:blip r:embed="rId3" cstate="email"/>
            <a:srcRect/>
            <a:stretch>
              <a:fillRect/>
            </a:stretch>
          </p:blipFill>
          <p:spPr bwMode="auto">
            <a:xfrm>
              <a:off x="6572250" y="857250"/>
              <a:ext cx="1517650" cy="1274763"/>
            </a:xfrm>
            <a:prstGeom prst="rect">
              <a:avLst/>
            </a:prstGeom>
            <a:noFill/>
            <a:ln w="9525">
              <a:noFill/>
              <a:miter lim="800000"/>
              <a:headEnd/>
              <a:tailEnd/>
            </a:ln>
          </p:spPr>
        </p:pic>
        <p:sp>
          <p:nvSpPr>
            <p:cNvPr id="10" name="Крест 9"/>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amond(in)">
                                      <p:cBhvr>
                                        <p:cTn id="10" dur="2000"/>
                                        <p:tgtEl>
                                          <p:spTgt spid="5">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diamond(in)">
                                      <p:cBhvr>
                                        <p:cTn id="13" dur="2000"/>
                                        <p:tgtEl>
                                          <p:spTgt spid="5">
                                            <p:txEl>
                                              <p:pRg st="1" end="1"/>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diamond(in)">
                                      <p:cBhvr>
                                        <p:cTn id="16" dur="2000"/>
                                        <p:tgtEl>
                                          <p:spTgt spid="5">
                                            <p:txEl>
                                              <p:pRg st="2" end="2"/>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amond(in)">
                                      <p:cBhvr>
                                        <p:cTn id="19" dur="2000"/>
                                        <p:tgtEl>
                                          <p:spTgt spid="5">
                                            <p:txEl>
                                              <p:pRg st="3" end="3"/>
                                            </p:txEl>
                                          </p:spTgt>
                                        </p:tgtEl>
                                      </p:cBhvr>
                                    </p:animEffect>
                                  </p:childTnLst>
                                </p:cTn>
                              </p:par>
                            </p:childTnLst>
                          </p:cTn>
                        </p:par>
                        <p:par>
                          <p:cTn id="20" fill="hold">
                            <p:stCondLst>
                              <p:cond delay="2000"/>
                            </p:stCondLst>
                            <p:childTnLst>
                              <p:par>
                                <p:cTn id="21" presetID="53" presetClass="entr" presetSubtype="0" fill="hold" nodeType="afterEffect">
                                  <p:stCondLst>
                                    <p:cond delay="0"/>
                                  </p:stCondLst>
                                  <p:childTnLst>
                                    <p:set>
                                      <p:cBhvr>
                                        <p:cTn id="22" dur="1" fill="hold">
                                          <p:stCondLst>
                                            <p:cond delay="0"/>
                                          </p:stCondLst>
                                        </p:cTn>
                                        <p:tgtEl>
                                          <p:spTgt spid="56324"/>
                                        </p:tgtEl>
                                        <p:attrNameLst>
                                          <p:attrName>style.visibility</p:attrName>
                                        </p:attrNameLst>
                                      </p:cBhvr>
                                      <p:to>
                                        <p:strVal val="visible"/>
                                      </p:to>
                                    </p:set>
                                    <p:anim calcmode="lin" valueType="num">
                                      <p:cBhvr>
                                        <p:cTn id="23" dur="2000" fill="hold"/>
                                        <p:tgtEl>
                                          <p:spTgt spid="56324"/>
                                        </p:tgtEl>
                                        <p:attrNameLst>
                                          <p:attrName>ppt_w</p:attrName>
                                        </p:attrNameLst>
                                      </p:cBhvr>
                                      <p:tavLst>
                                        <p:tav tm="0">
                                          <p:val>
                                            <p:fltVal val="0"/>
                                          </p:val>
                                        </p:tav>
                                        <p:tav tm="100000">
                                          <p:val>
                                            <p:strVal val="#ppt_w"/>
                                          </p:val>
                                        </p:tav>
                                      </p:tavLst>
                                    </p:anim>
                                    <p:anim calcmode="lin" valueType="num">
                                      <p:cBhvr>
                                        <p:cTn id="24" dur="2000" fill="hold"/>
                                        <p:tgtEl>
                                          <p:spTgt spid="56324"/>
                                        </p:tgtEl>
                                        <p:attrNameLst>
                                          <p:attrName>ppt_h</p:attrName>
                                        </p:attrNameLst>
                                      </p:cBhvr>
                                      <p:tavLst>
                                        <p:tav tm="0">
                                          <p:val>
                                            <p:fltVal val="0"/>
                                          </p:val>
                                        </p:tav>
                                        <p:tav tm="100000">
                                          <p:val>
                                            <p:strVal val="#ppt_h"/>
                                          </p:val>
                                        </p:tav>
                                      </p:tavLst>
                                    </p:anim>
                                    <p:animEffect transition="in" filter="fade">
                                      <p:cBhvr>
                                        <p:cTn id="25" dur="2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8610"/>
          </a:xfrm>
        </p:spPr>
        <p:txBody>
          <a:bodyPr>
            <a:normAutofit fontScale="90000"/>
          </a:bodyPr>
          <a:lstStyle/>
          <a:p>
            <a:r>
              <a:rPr lang="ru-RU" b="1" dirty="0" smtClean="0"/>
              <a:t>Сёстры милосердия героически трудились на полях сражений во время всех войн, которые приходилось вести России.</a:t>
            </a:r>
            <a:br>
              <a:rPr lang="ru-RU" b="1" dirty="0" smtClean="0"/>
            </a:br>
            <a:endParaRPr lang="ru-RU" dirty="0"/>
          </a:p>
        </p:txBody>
      </p:sp>
      <p:pic>
        <p:nvPicPr>
          <p:cNvPr id="5124" name="Рисунок 3" descr="IMG_0003.jpg"/>
          <p:cNvPicPr>
            <a:picLocks noChangeAspect="1"/>
          </p:cNvPicPr>
          <p:nvPr/>
        </p:nvPicPr>
        <p:blipFill>
          <a:blip r:embed="rId2" cstate="email"/>
          <a:srcRect l="9142" t="22655" r="8589" b="9380"/>
          <a:stretch>
            <a:fillRect/>
          </a:stretch>
        </p:blipFill>
        <p:spPr bwMode="auto">
          <a:xfrm>
            <a:off x="1643042" y="2714620"/>
            <a:ext cx="5500726" cy="4033867"/>
          </a:xfrm>
          <a:prstGeom prst="rect">
            <a:avLst/>
          </a:prstGeom>
          <a:ln>
            <a:noFill/>
          </a:ln>
          <a:effectLst>
            <a:softEdge rad="112500"/>
          </a:effectLst>
        </p:spPr>
      </p:pic>
      <p:grpSp>
        <p:nvGrpSpPr>
          <p:cNvPr id="2051" name="Группа 4"/>
          <p:cNvGrpSpPr>
            <a:grpSpLocks/>
          </p:cNvGrpSpPr>
          <p:nvPr/>
        </p:nvGrpSpPr>
        <p:grpSpPr bwMode="auto">
          <a:xfrm>
            <a:off x="7429520" y="1571612"/>
            <a:ext cx="1517650" cy="1274762"/>
            <a:chOff x="6572250" y="857250"/>
            <a:chExt cx="1517650" cy="1274763"/>
          </a:xfrm>
        </p:grpSpPr>
        <p:pic>
          <p:nvPicPr>
            <p:cNvPr id="2052" name="Рисунок 3" descr="PE01160_.WMF"/>
            <p:cNvPicPr>
              <a:picLocks noChangeAspect="1"/>
            </p:cNvPicPr>
            <p:nvPr/>
          </p:nvPicPr>
          <p:blipFill>
            <a:blip r:embed="rId3" cstate="email"/>
            <a:srcRect/>
            <a:stretch>
              <a:fillRect/>
            </a:stretch>
          </p:blipFill>
          <p:spPr bwMode="auto">
            <a:xfrm>
              <a:off x="6572250" y="857250"/>
              <a:ext cx="1517650" cy="1274763"/>
            </a:xfrm>
            <a:prstGeom prst="rect">
              <a:avLst/>
            </a:prstGeom>
            <a:noFill/>
            <a:ln w="9525">
              <a:noFill/>
              <a:miter lim="800000"/>
              <a:headEnd/>
              <a:tailEnd/>
            </a:ln>
          </p:spPr>
        </p:pic>
        <p:sp>
          <p:nvSpPr>
            <p:cNvPr id="10" name="Крест 9"/>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p:cTn id="11" dur="2000" fill="hold"/>
                                        <p:tgtEl>
                                          <p:spTgt spid="5124"/>
                                        </p:tgtEl>
                                        <p:attrNameLst>
                                          <p:attrName>ppt_w</p:attrName>
                                        </p:attrNameLst>
                                      </p:cBhvr>
                                      <p:tavLst>
                                        <p:tav tm="0">
                                          <p:val>
                                            <p:fltVal val="0"/>
                                          </p:val>
                                        </p:tav>
                                        <p:tav tm="100000">
                                          <p:val>
                                            <p:strVal val="#ppt_w"/>
                                          </p:val>
                                        </p:tav>
                                      </p:tavLst>
                                    </p:anim>
                                    <p:anim calcmode="lin" valueType="num">
                                      <p:cBhvr>
                                        <p:cTn id="12" dur="2000" fill="hold"/>
                                        <p:tgtEl>
                                          <p:spTgt spid="5124"/>
                                        </p:tgtEl>
                                        <p:attrNameLst>
                                          <p:attrName>ppt_h</p:attrName>
                                        </p:attrNameLst>
                                      </p:cBhvr>
                                      <p:tavLst>
                                        <p:tav tm="0">
                                          <p:val>
                                            <p:fltVal val="0"/>
                                          </p:val>
                                        </p:tav>
                                        <p:tav tm="100000">
                                          <p:val>
                                            <p:strVal val="#ppt_h"/>
                                          </p:val>
                                        </p:tav>
                                      </p:tavLst>
                                    </p:anim>
                                    <p:animEffect transition="in" filter="fade">
                                      <p:cBhvr>
                                        <p:cTn id="13"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285992"/>
          </a:xfrm>
        </p:spPr>
        <p:txBody>
          <a:bodyPr>
            <a:normAutofit fontScale="90000"/>
          </a:bodyPr>
          <a:lstStyle/>
          <a:p>
            <a:r>
              <a:rPr lang="ru-RU" sz="4000" dirty="0" smtClean="0">
                <a:solidFill>
                  <a:srgbClr val="C00000"/>
                </a:solidFill>
              </a:rPr>
              <a:t>Во время Великой Отечественной войны</a:t>
            </a:r>
            <a:br>
              <a:rPr lang="ru-RU" sz="4000" dirty="0" smtClean="0">
                <a:solidFill>
                  <a:srgbClr val="C00000"/>
                </a:solidFill>
              </a:rPr>
            </a:br>
            <a:r>
              <a:rPr lang="ru-RU" sz="4000" dirty="0" smtClean="0">
                <a:solidFill>
                  <a:srgbClr val="C00000"/>
                </a:solidFill>
              </a:rPr>
              <a:t> (1941 – 1945 </a:t>
            </a:r>
            <a:r>
              <a:rPr lang="ru-RU" sz="4000" dirty="0" err="1" smtClean="0">
                <a:solidFill>
                  <a:srgbClr val="C00000"/>
                </a:solidFill>
              </a:rPr>
              <a:t>гг</a:t>
            </a:r>
            <a:r>
              <a:rPr lang="ru-RU" sz="4000" dirty="0" smtClean="0">
                <a:solidFill>
                  <a:srgbClr val="C00000"/>
                </a:solidFill>
              </a:rPr>
              <a:t>)</a:t>
            </a:r>
            <a:br>
              <a:rPr lang="ru-RU" sz="4000" dirty="0" smtClean="0">
                <a:solidFill>
                  <a:srgbClr val="C00000"/>
                </a:solidFill>
              </a:rPr>
            </a:br>
            <a:r>
              <a:rPr lang="ru-RU" sz="4000" dirty="0" smtClean="0">
                <a:solidFill>
                  <a:srgbClr val="C00000"/>
                </a:solidFill>
              </a:rPr>
              <a:t> были подготовлены</a:t>
            </a:r>
            <a:r>
              <a:rPr lang="ru-RU" dirty="0" smtClean="0"/>
              <a:t/>
            </a:r>
            <a:br>
              <a:rPr lang="ru-RU" dirty="0" smtClean="0"/>
            </a:br>
            <a:endParaRPr lang="ru-RU" dirty="0"/>
          </a:p>
        </p:txBody>
      </p:sp>
      <p:sp>
        <p:nvSpPr>
          <p:cNvPr id="3" name="Содержимое 2"/>
          <p:cNvSpPr>
            <a:spLocks noGrp="1"/>
          </p:cNvSpPr>
          <p:nvPr>
            <p:ph sz="half" idx="1"/>
          </p:nvPr>
        </p:nvSpPr>
        <p:spPr>
          <a:xfrm>
            <a:off x="457200" y="2928934"/>
            <a:ext cx="2400288" cy="3197229"/>
          </a:xfrm>
        </p:spPr>
        <p:txBody>
          <a:bodyPr>
            <a:normAutofit fontScale="77500" lnSpcReduction="20000"/>
          </a:bodyPr>
          <a:lstStyle/>
          <a:p>
            <a:endParaRPr lang="ru-RU" dirty="0"/>
          </a:p>
        </p:txBody>
      </p:sp>
      <p:sp>
        <p:nvSpPr>
          <p:cNvPr id="4" name="Содержимое 3"/>
          <p:cNvSpPr>
            <a:spLocks noGrp="1"/>
          </p:cNvSpPr>
          <p:nvPr>
            <p:ph sz="half" idx="2"/>
          </p:nvPr>
        </p:nvSpPr>
        <p:spPr>
          <a:xfrm>
            <a:off x="4286248" y="1600200"/>
            <a:ext cx="4400552" cy="5114948"/>
          </a:xfrm>
        </p:spPr>
        <p:txBody>
          <a:bodyPr>
            <a:normAutofit fontScale="77500" lnSpcReduction="20000"/>
          </a:bodyPr>
          <a:lstStyle/>
          <a:p>
            <a:endParaRPr lang="ru-RU" sz="3600" b="1" dirty="0" smtClean="0"/>
          </a:p>
          <a:p>
            <a:r>
              <a:rPr lang="ru-RU" sz="3600" b="1" dirty="0" smtClean="0"/>
              <a:t>263 669 медсестёр,</a:t>
            </a:r>
          </a:p>
          <a:p>
            <a:endParaRPr lang="ru-RU" sz="3600" b="1" dirty="0" smtClean="0"/>
          </a:p>
          <a:p>
            <a:r>
              <a:rPr lang="ru-RU" sz="3600" b="1" dirty="0" smtClean="0"/>
              <a:t>457 286 дружинниц и санинструкторов,</a:t>
            </a:r>
          </a:p>
          <a:p>
            <a:endParaRPr lang="ru-RU" sz="3600" b="1" dirty="0" smtClean="0"/>
          </a:p>
          <a:p>
            <a:r>
              <a:rPr lang="ru-RU" sz="3600" b="1" dirty="0" smtClean="0"/>
              <a:t>39 956 санитаров.</a:t>
            </a:r>
            <a:endParaRPr lang="ru-RU" b="1" dirty="0" smtClean="0"/>
          </a:p>
          <a:p>
            <a:pPr>
              <a:buNone/>
            </a:pPr>
            <a:r>
              <a:rPr lang="ru-RU" sz="3100" b="1" dirty="0" smtClean="0"/>
              <a:t>     Тысячи раненых солдат были спасены и возвращены в строй благодаря героическому труду медицинских сестёр в годы Великой Отечественной войны.</a:t>
            </a:r>
          </a:p>
          <a:p>
            <a:endParaRPr lang="ru-RU" dirty="0"/>
          </a:p>
        </p:txBody>
      </p:sp>
      <p:pic>
        <p:nvPicPr>
          <p:cNvPr id="8" name="Рисунок 2" descr="IMG_0002.jpg"/>
          <p:cNvPicPr>
            <a:picLocks noChangeAspect="1"/>
          </p:cNvPicPr>
          <p:nvPr/>
        </p:nvPicPr>
        <p:blipFill>
          <a:blip r:embed="rId2" cstate="email"/>
          <a:srcRect/>
          <a:stretch>
            <a:fillRect/>
          </a:stretch>
        </p:blipFill>
        <p:spPr bwMode="auto">
          <a:xfrm>
            <a:off x="500034" y="1673803"/>
            <a:ext cx="3143272" cy="4933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078" name="Группа 4"/>
          <p:cNvGrpSpPr>
            <a:grpSpLocks/>
          </p:cNvGrpSpPr>
          <p:nvPr/>
        </p:nvGrpSpPr>
        <p:grpSpPr bwMode="auto">
          <a:xfrm>
            <a:off x="7143750" y="642938"/>
            <a:ext cx="1517650" cy="1274762"/>
            <a:chOff x="6572250" y="857250"/>
            <a:chExt cx="1517650" cy="1274763"/>
          </a:xfrm>
        </p:grpSpPr>
        <p:pic>
          <p:nvPicPr>
            <p:cNvPr id="3079" name="Рисунок 3" descr="PE01160_.WMF"/>
            <p:cNvPicPr>
              <a:picLocks noChangeAspect="1"/>
            </p:cNvPicPr>
            <p:nvPr/>
          </p:nvPicPr>
          <p:blipFill>
            <a:blip r:embed="rId3" cstate="email"/>
            <a:srcRect/>
            <a:stretch>
              <a:fillRect/>
            </a:stretch>
          </p:blipFill>
          <p:spPr bwMode="auto">
            <a:xfrm>
              <a:off x="6572250" y="857250"/>
              <a:ext cx="1517650" cy="1274763"/>
            </a:xfrm>
            <a:prstGeom prst="rect">
              <a:avLst/>
            </a:prstGeom>
            <a:noFill/>
            <a:ln w="9525">
              <a:noFill/>
              <a:miter lim="800000"/>
              <a:headEnd/>
              <a:tailEnd/>
            </a:ln>
          </p:spPr>
        </p:pic>
        <p:sp>
          <p:nvSpPr>
            <p:cNvPr id="9" name="Крест 9"/>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p:val>
                                            <p:fltVal val="0"/>
                                          </p:val>
                                        </p:tav>
                                        <p:tav tm="100000">
                                          <p:val>
                                            <p:strVal val="#ppt_w"/>
                                          </p:val>
                                        </p:tav>
                                      </p:tavLst>
                                    </p:anim>
                                    <p:anim calcmode="lin" valueType="num">
                                      <p:cBhvr>
                                        <p:cTn id="12" dur="2000" fill="hold"/>
                                        <p:tgtEl>
                                          <p:spTgt spid="8"/>
                                        </p:tgtEl>
                                        <p:attrNameLst>
                                          <p:attrName>ppt_h</p:attrName>
                                        </p:attrNameLst>
                                      </p:cBhvr>
                                      <p:tavLst>
                                        <p:tav tm="0">
                                          <p:val>
                                            <p:fltVal val="0"/>
                                          </p:val>
                                        </p:tav>
                                        <p:tav tm="100000">
                                          <p:val>
                                            <p:strVal val="#ppt_h"/>
                                          </p:val>
                                        </p:tav>
                                      </p:tavLst>
                                    </p:anim>
                                    <p:animEffect transition="in" filter="fade">
                                      <p:cBhvr>
                                        <p:cTn id="13" dur="2000"/>
                                        <p:tgtEl>
                                          <p:spTgt spid="8"/>
                                        </p:tgtEl>
                                      </p:cBhvr>
                                    </p:animEffect>
                                  </p:childTnLst>
                                </p:cTn>
                              </p:par>
                              <p:par>
                                <p:cTn id="14" presetID="8" presetClass="entr" presetSubtype="16"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diamond(in)">
                                      <p:cBhvr>
                                        <p:cTn id="16" dur="2000"/>
                                        <p:tgtEl>
                                          <p:spTgt spid="4">
                                            <p:txEl>
                                              <p:pRg st="1" end="1"/>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amond(in)">
                                      <p:cBhvr>
                                        <p:cTn id="19" dur="2000"/>
                                        <p:tgtEl>
                                          <p:spTgt spid="4">
                                            <p:txEl>
                                              <p:pRg st="3" end="3"/>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amond(in)">
                                      <p:cBhvr>
                                        <p:cTn id="22" dur="2000"/>
                                        <p:tgtEl>
                                          <p:spTgt spid="4">
                                            <p:txEl>
                                              <p:pRg st="5" end="5"/>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diamond(in)">
                                      <p:cBhvr>
                                        <p:cTn id="25"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Валерия Гнаровская (1923 - 1943).mp4">
            <a:hlinkClick r:id="" action="ppaction://media"/>
          </p:cNvPr>
          <p:cNvPicPr>
            <a:picLocks noRot="1" noChangeAspect="1"/>
          </p:cNvPicPr>
          <p:nvPr>
            <a:videoFile r:link="rId1"/>
          </p:nvPr>
        </p:nvPicPr>
        <p:blipFill>
          <a:blip r:embed="rId3" cstate="email"/>
          <a:stretch>
            <a:fillRect/>
          </a:stretch>
        </p:blipFill>
        <p:spPr>
          <a:xfrm>
            <a:off x="0" y="0"/>
            <a:ext cx="9144000" cy="6858000"/>
          </a:xfrm>
          <a:prstGeom prst="rect">
            <a:avLst/>
          </a:prstGeom>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1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2725734"/>
          </a:xfrm>
        </p:spPr>
        <p:txBody>
          <a:bodyPr>
            <a:normAutofit/>
          </a:bodyPr>
          <a:lstStyle/>
          <a:p>
            <a:r>
              <a:rPr lang="ru-RU" sz="4800" dirty="0" smtClean="0">
                <a:solidFill>
                  <a:srgbClr val="FF0000"/>
                </a:solidFill>
              </a:rPr>
              <a:t>Подвиг сестёр милосердия в годы Великой Отечественной войны</a:t>
            </a:r>
            <a:endParaRPr lang="ru-RU" sz="4800" dirty="0">
              <a:solidFill>
                <a:srgbClr val="FF0000"/>
              </a:solidFill>
            </a:endParaRPr>
          </a:p>
        </p:txBody>
      </p:sp>
      <p:sp>
        <p:nvSpPr>
          <p:cNvPr id="6" name="Содержимое 5"/>
          <p:cNvSpPr>
            <a:spLocks noGrp="1"/>
          </p:cNvSpPr>
          <p:nvPr>
            <p:ph idx="1"/>
          </p:nvPr>
        </p:nvSpPr>
        <p:spPr>
          <a:xfrm>
            <a:off x="457200" y="3286124"/>
            <a:ext cx="8229600" cy="2840039"/>
          </a:xfrm>
        </p:spPr>
        <p:txBody>
          <a:bodyPr>
            <a:normAutofit/>
          </a:bodyPr>
          <a:lstStyle/>
          <a:p>
            <a:pPr>
              <a:buNone/>
            </a:pPr>
            <a:r>
              <a:rPr lang="ru-RU" sz="6000" dirty="0" smtClean="0"/>
              <a:t>     Станция Коноша.             </a:t>
            </a:r>
          </a:p>
          <a:p>
            <a:pPr>
              <a:buNone/>
            </a:pPr>
            <a:r>
              <a:rPr lang="ru-RU" sz="6000" dirty="0" smtClean="0"/>
              <a:t>     Эвакогоспитали.</a:t>
            </a:r>
            <a:endParaRPr lang="ru-RU" sz="6000" dirty="0"/>
          </a:p>
        </p:txBody>
      </p:sp>
      <p:grpSp>
        <p:nvGrpSpPr>
          <p:cNvPr id="8" name="Группа 4"/>
          <p:cNvGrpSpPr>
            <a:grpSpLocks/>
          </p:cNvGrpSpPr>
          <p:nvPr/>
        </p:nvGrpSpPr>
        <p:grpSpPr bwMode="auto">
          <a:xfrm>
            <a:off x="7286644" y="2357430"/>
            <a:ext cx="1517650" cy="1274762"/>
            <a:chOff x="6572250" y="857250"/>
            <a:chExt cx="1517650" cy="1274763"/>
          </a:xfrm>
        </p:grpSpPr>
        <p:pic>
          <p:nvPicPr>
            <p:cNvPr id="9" name="Рисунок 3" descr="PE01160_.WMF"/>
            <p:cNvPicPr>
              <a:picLocks noChangeAspect="1"/>
            </p:cNvPicPr>
            <p:nvPr/>
          </p:nvPicPr>
          <p:blipFill>
            <a:blip r:embed="rId2" cstate="email"/>
            <a:srcRect/>
            <a:stretch>
              <a:fillRect/>
            </a:stretch>
          </p:blipFill>
          <p:spPr bwMode="auto">
            <a:xfrm>
              <a:off x="6572250" y="857250"/>
              <a:ext cx="1517650" cy="1274763"/>
            </a:xfrm>
            <a:prstGeom prst="rect">
              <a:avLst/>
            </a:prstGeom>
            <a:noFill/>
            <a:ln w="9525">
              <a:noFill/>
              <a:miter lim="800000"/>
              <a:headEnd/>
              <a:tailEnd/>
            </a:ln>
          </p:spPr>
        </p:pic>
        <p:sp>
          <p:nvSpPr>
            <p:cNvPr id="10" name="Крест 9"/>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amond(in)">
                                      <p:cBhvr>
                                        <p:cTn id="10" dur="2000"/>
                                        <p:tgtEl>
                                          <p:spTgt spid="6">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diamond(in)">
                                      <p:cBhvr>
                                        <p:cTn id="13"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solidFill>
                  <a:srgbClr val="C00000"/>
                </a:solidFill>
              </a:rPr>
              <a:t>Эвакогоспиталь в Коноше 2536 </a:t>
            </a:r>
            <a:br>
              <a:rPr lang="ru-RU" dirty="0" smtClean="0">
                <a:solidFill>
                  <a:srgbClr val="C00000"/>
                </a:solidFill>
              </a:rPr>
            </a:br>
            <a:r>
              <a:rPr lang="ru-RU" dirty="0" smtClean="0">
                <a:solidFill>
                  <a:srgbClr val="C00000"/>
                </a:solidFill>
              </a:rPr>
              <a:t>июль 1941г.</a:t>
            </a:r>
            <a:endParaRPr lang="ru-RU" dirty="0">
              <a:solidFill>
                <a:srgbClr val="C00000"/>
              </a:solidFill>
            </a:endParaRPr>
          </a:p>
        </p:txBody>
      </p:sp>
      <p:sp>
        <p:nvSpPr>
          <p:cNvPr id="6" name="Содержимое 5"/>
          <p:cNvSpPr>
            <a:spLocks noGrp="1"/>
          </p:cNvSpPr>
          <p:nvPr>
            <p:ph idx="1"/>
          </p:nvPr>
        </p:nvSpPr>
        <p:spPr/>
        <p:txBody>
          <a:bodyPr>
            <a:normAutofit lnSpcReduction="10000"/>
          </a:bodyPr>
          <a:lstStyle/>
          <a:p>
            <a:pPr>
              <a:buNone/>
            </a:pPr>
            <a:endParaRPr lang="ru-RU" sz="3600" b="1" dirty="0" smtClean="0"/>
          </a:p>
          <a:p>
            <a:pPr>
              <a:buNone/>
            </a:pPr>
            <a:r>
              <a:rPr lang="ru-RU" sz="3600" dirty="0" smtClean="0"/>
              <a:t>        Из протокола заседания РИК: «Отвести под эвакогоспиталь три здания </a:t>
            </a:r>
            <a:r>
              <a:rPr lang="ru-RU" sz="3600" dirty="0" err="1" smtClean="0"/>
              <a:t>Коношеозерской</a:t>
            </a:r>
            <a:r>
              <a:rPr lang="ru-RU" sz="3600" dirty="0" smtClean="0"/>
              <a:t> неполной средней школы и все постройки, находящиеся в ведении школы передать эвакогоспиталю для полного их обеспечения».</a:t>
            </a:r>
            <a:endParaRPr lang="ru-RU" sz="3600" dirty="0"/>
          </a:p>
        </p:txBody>
      </p:sp>
      <p:grpSp>
        <p:nvGrpSpPr>
          <p:cNvPr id="4098" name="Группа 4"/>
          <p:cNvGrpSpPr>
            <a:grpSpLocks/>
          </p:cNvGrpSpPr>
          <p:nvPr/>
        </p:nvGrpSpPr>
        <p:grpSpPr bwMode="auto">
          <a:xfrm>
            <a:off x="7358082" y="928670"/>
            <a:ext cx="1517650" cy="1274762"/>
            <a:chOff x="6572250" y="857250"/>
            <a:chExt cx="1517650" cy="1274763"/>
          </a:xfrm>
        </p:grpSpPr>
        <p:pic>
          <p:nvPicPr>
            <p:cNvPr id="4099" name="Рисунок 3" descr="PE01160_.WMF"/>
            <p:cNvPicPr>
              <a:picLocks noChangeAspect="1"/>
            </p:cNvPicPr>
            <p:nvPr/>
          </p:nvPicPr>
          <p:blipFill>
            <a:blip r:embed="rId2" cstate="email"/>
            <a:srcRect/>
            <a:stretch>
              <a:fillRect/>
            </a:stretch>
          </p:blipFill>
          <p:spPr bwMode="auto">
            <a:xfrm>
              <a:off x="6572250" y="857250"/>
              <a:ext cx="1517650" cy="1274763"/>
            </a:xfrm>
            <a:prstGeom prst="rect">
              <a:avLst/>
            </a:prstGeom>
            <a:noFill/>
            <a:ln w="9525">
              <a:noFill/>
              <a:miter lim="800000"/>
              <a:headEnd/>
              <a:tailEnd/>
            </a:ln>
          </p:spPr>
        </p:pic>
        <p:sp>
          <p:nvSpPr>
            <p:cNvPr id="10" name="Крест 9"/>
            <p:cNvSpPr/>
            <p:nvPr/>
          </p:nvSpPr>
          <p:spPr>
            <a:xfrm>
              <a:off x="7286625" y="1143000"/>
              <a:ext cx="428625" cy="357187"/>
            </a:xfrm>
            <a:prstGeom prst="pl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amond(in)">
                                      <p:cBhvr>
                                        <p:cTn id="11"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Патриоты России">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Патриоты России</Template>
  <TotalTime>458</TotalTime>
  <Words>767</Words>
  <Application>Microsoft Office PowerPoint</Application>
  <PresentationFormat>Экран (4:3)</PresentationFormat>
  <Paragraphs>69</Paragraphs>
  <Slides>33</Slides>
  <Notes>1</Notes>
  <HiddenSlides>0</HiddenSlides>
  <MMClips>2</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Патриоты России</vt:lpstr>
      <vt:lpstr>Под знаком красного креста</vt:lpstr>
      <vt:lpstr>По зову сердца</vt:lpstr>
      <vt:lpstr>Милосердие</vt:lpstr>
      <vt:lpstr>Сестра милосердия</vt:lpstr>
      <vt:lpstr>Сёстры милосердия героически трудились на полях сражений во время всех войн, которые приходилось вести России. </vt:lpstr>
      <vt:lpstr>Во время Великой Отечественной войны  (1941 – 1945 гг)  были подготовлены </vt:lpstr>
      <vt:lpstr>Слайд 7</vt:lpstr>
      <vt:lpstr>Подвиг сестёр милосердия в годы Великой Отечественной войны</vt:lpstr>
      <vt:lpstr>Эвакогоспиталь в Коноше 2536  июль 1941г.</vt:lpstr>
      <vt:lpstr>Сестра, сестрёнка, сестричка…</vt:lpstr>
      <vt:lpstr>Эвакогоспиталь 1172</vt:lpstr>
      <vt:lpstr>Эвакогоспиталь 1601 - август 1942 г.</vt:lpstr>
      <vt:lpstr>Ты , сестричка в медсамбате, не печалься Бога ради, мы до свадьбы доживём ещё с тобой.</vt:lpstr>
      <vt:lpstr>Не стареют душой ветераны</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Вечная память</vt:lpstr>
      <vt:lpstr>Вениамин Афанасьевич Корытов</vt:lpstr>
      <vt:lpstr>Слайд 29</vt:lpstr>
      <vt:lpstr>1975 год – воинское захоронение</vt:lpstr>
      <vt:lpstr>Слайд 31</vt:lpstr>
      <vt:lpstr>Мы помним</vt:lpstr>
      <vt:lpstr>1970 год – школьный краеведческий музей.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победа</dc:title>
  <dc:creator>Марина</dc:creator>
  <cp:lastModifiedBy>Пользователь</cp:lastModifiedBy>
  <cp:revision>49</cp:revision>
  <dcterms:created xsi:type="dcterms:W3CDTF">2010-04-15T18:21:10Z</dcterms:created>
  <dcterms:modified xsi:type="dcterms:W3CDTF">2016-01-31T22:20:24Z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TC300095391049</vt:lpwstr>
  </property>
</Properties>
</file>