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65" r:id="rId5"/>
    <p:sldId id="258" r:id="rId6"/>
    <p:sldId id="269" r:id="rId7"/>
    <p:sldId id="266" r:id="rId8"/>
    <p:sldId id="259" r:id="rId9"/>
    <p:sldId id="270" r:id="rId10"/>
    <p:sldId id="267" r:id="rId11"/>
    <p:sldId id="260" r:id="rId12"/>
    <p:sldId id="271" r:id="rId13"/>
    <p:sldId id="272" r:id="rId14"/>
    <p:sldId id="261" r:id="rId15"/>
    <p:sldId id="273" r:id="rId16"/>
    <p:sldId id="274" r:id="rId17"/>
    <p:sldId id="262" r:id="rId18"/>
    <p:sldId id="275" r:id="rId19"/>
    <p:sldId id="276" r:id="rId20"/>
    <p:sldId id="278" r:id="rId21"/>
    <p:sldId id="263" r:id="rId22"/>
    <p:sldId id="277" r:id="rId23"/>
    <p:sldId id="279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8" autoAdjust="0"/>
  </p:normalViewPr>
  <p:slideViewPr>
    <p:cSldViewPr>
      <p:cViewPr varScale="1">
        <p:scale>
          <a:sx n="51" d="100"/>
          <a:sy n="51" d="100"/>
        </p:scale>
        <p:origin x="-1018" y="-8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34" y="87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4081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0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xfrm>
            <a:off x="4198144" y="3769187"/>
            <a:ext cx="4194200" cy="1389236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The Quiz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xfrm>
            <a:off x="3262040" y="5452864"/>
            <a:ext cx="8518624" cy="9948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sz="4400" b="1" dirty="0" smtClean="0"/>
              <a:t>Saint Petersburg</a:t>
            </a:r>
            <a:endParaRPr sz="4400" b="1" dirty="0"/>
          </a:p>
        </p:txBody>
      </p:sp>
      <p:pic>
        <p:nvPicPr>
          <p:cNvPr id="133" name="_MG_8802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95" y="1275886"/>
            <a:ext cx="3739495" cy="2493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Учитель\Desktop\203-616-230-776-2358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6" y="6494437"/>
            <a:ext cx="3902075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3767126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" y="6494437"/>
            <a:ext cx="4541837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читель\Desktop\0_85b2a_b2a40229_X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2" y="89195"/>
            <a:ext cx="4247779" cy="28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23026" y="340296"/>
            <a:ext cx="11988800" cy="8494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3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Where is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Vasilyevsky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Island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situated?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in the delta of the Neva River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 the source of the Neva River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in the middle of the Neva River</a:t>
            </a:r>
          </a:p>
        </p:txBody>
      </p:sp>
    </p:spTree>
    <p:extLst>
      <p:ext uri="{BB962C8B-B14F-4D97-AF65-F5344CB8AC3E}">
        <p14:creationId xmlns:p14="http://schemas.microsoft.com/office/powerpoint/2010/main" val="294674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597744" y="628328"/>
            <a:ext cx="11988800" cy="856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1.	When was Peter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and Paul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Fortress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built?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in 1705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 1703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en-US" sz="5400" b="1" dirty="0">
                <a:solidFill>
                  <a:srgbClr val="0070C0"/>
                </a:solidFill>
              </a:rPr>
              <a:t>c in 1712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720" y="653019"/>
            <a:ext cx="68480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PETER AND PAUL FORTRESS </a:t>
            </a:r>
          </a:p>
        </p:txBody>
      </p:sp>
      <p:pic>
        <p:nvPicPr>
          <p:cNvPr id="5" name="Picture 2" descr="C:\Users\Учитель\Desktop\508979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36" y="4732784"/>
            <a:ext cx="3810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508000" y="196280"/>
            <a:ext cx="11988800" cy="856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2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6000" b="1" dirty="0"/>
              <a:t>	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Who was the architect of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Peter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and Paul Fortress?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Domenico </a:t>
            </a:r>
            <a:r>
              <a:rPr lang="en-US" sz="5400" b="1" dirty="0" err="1">
                <a:solidFill>
                  <a:srgbClr val="002060"/>
                </a:solidFill>
              </a:rPr>
              <a:t>Trezzini</a:t>
            </a:r>
            <a:endParaRPr lang="en-US" sz="5400" b="1" dirty="0">
              <a:solidFill>
                <a:srgbClr val="002060"/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Rastrelli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>
                <a:solidFill>
                  <a:srgbClr val="0070C0"/>
                </a:solidFill>
              </a:rPr>
              <a:t>Felten</a:t>
            </a:r>
            <a:endParaRPr lang="en-US" sz="5400" b="1" dirty="0">
              <a:solidFill>
                <a:srgbClr val="0070C0"/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</a:t>
            </a:r>
            <a:endParaRPr lang="en-US" sz="5400" b="1" dirty="0"/>
          </a:p>
        </p:txBody>
      </p:sp>
      <p:pic>
        <p:nvPicPr>
          <p:cNvPr id="8194" name="Picture 2" descr="C:\Users\Учитель\Desktop\0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4" y="4660776"/>
            <a:ext cx="12259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78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508000" y="196280"/>
            <a:ext cx="11988800" cy="856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3.	What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is the height of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Peter and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Paul Cathedral?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                                  a </a:t>
            </a:r>
            <a:r>
              <a:rPr lang="en-US" sz="5400" b="1" dirty="0">
                <a:solidFill>
                  <a:srgbClr val="002060"/>
                </a:solidFill>
              </a:rPr>
              <a:t>132.5 m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  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b 82.5 m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       </a:t>
            </a:r>
            <a:r>
              <a:rPr lang="en-US" sz="5400" b="1" dirty="0">
                <a:solidFill>
                  <a:srgbClr val="0070C0"/>
                </a:solidFill>
              </a:rPr>
              <a:t>c 122.5 m</a:t>
            </a:r>
          </a:p>
        </p:txBody>
      </p:sp>
      <p:pic>
        <p:nvPicPr>
          <p:cNvPr id="9218" name="Picture 2" descr="C:\Users\Учитель\Desktop\0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12" y="5020816"/>
            <a:ext cx="3751037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79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508000" y="268288"/>
            <a:ext cx="11988800" cy="8494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1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What palace gave the name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to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the square?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rgbClr val="002060"/>
                </a:solidFill>
              </a:rPr>
              <a:t>a the Winter </a:t>
            </a:r>
            <a:r>
              <a:rPr lang="en-US" sz="5400" b="1" dirty="0">
                <a:solidFill>
                  <a:srgbClr val="002060"/>
                </a:solidFill>
              </a:rPr>
              <a:t>Palace </a:t>
            </a:r>
            <a:r>
              <a:rPr lang="en-US" sz="5400" b="1" dirty="0" smtClean="0">
                <a:solidFill>
                  <a:srgbClr val="002060"/>
                </a:solidFill>
              </a:rPr>
              <a:t>             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the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Anichkov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Palace                        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/>
              <a:t> </a:t>
            </a:r>
            <a:r>
              <a:rPr lang="en-US" sz="5400" b="1" dirty="0" smtClean="0"/>
              <a:t>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the </a:t>
            </a:r>
            <a:r>
              <a:rPr lang="en-US" sz="5400" b="1" dirty="0" err="1" smtClean="0">
                <a:solidFill>
                  <a:srgbClr val="0070C0"/>
                </a:solidFill>
              </a:rPr>
              <a:t>Usupov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>
                <a:solidFill>
                  <a:srgbClr val="0070C0"/>
                </a:solidFill>
              </a:rPr>
              <a:t>Palace</a:t>
            </a: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550" y="700336"/>
            <a:ext cx="41293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PALACE SQUARE </a:t>
            </a:r>
          </a:p>
        </p:txBody>
      </p:sp>
      <p:pic>
        <p:nvPicPr>
          <p:cNvPr id="10242" name="Picture 2" descr="C:\Users\Учитель\Desktop\0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16" y="6809204"/>
            <a:ext cx="21602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508000" y="268288"/>
            <a:ext cx="11988800" cy="8494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2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What was the architect of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the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Alexander Column?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 err="1">
                <a:solidFill>
                  <a:srgbClr val="002060"/>
                </a:solidFill>
              </a:rPr>
              <a:t>Rastrelli</a:t>
            </a:r>
            <a:endParaRPr lang="en-US" sz="5400" b="1" dirty="0">
              <a:solidFill>
                <a:srgbClr val="002060"/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Trezini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>
                <a:solidFill>
                  <a:srgbClr val="0070C0"/>
                </a:solidFill>
              </a:rPr>
              <a:t>Auguste</a:t>
            </a:r>
            <a:r>
              <a:rPr lang="en-US" sz="5400" b="1" dirty="0">
                <a:solidFill>
                  <a:srgbClr val="0070C0"/>
                </a:solidFill>
              </a:rPr>
              <a:t> de </a:t>
            </a:r>
            <a:r>
              <a:rPr lang="en-US" sz="5400" b="1" dirty="0" err="1">
                <a:solidFill>
                  <a:srgbClr val="0070C0"/>
                </a:solidFill>
              </a:rPr>
              <a:t>Montferrand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dirty="0"/>
          </a:p>
        </p:txBody>
      </p:sp>
      <p:pic>
        <p:nvPicPr>
          <p:cNvPr id="11266" name="Picture 2" descr="C:\Users\Учитель\Desktop\0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6965032"/>
            <a:ext cx="1484362" cy="21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5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508000" y="268288"/>
            <a:ext cx="11988800" cy="8494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       3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What is the height of the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Alexander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Column?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 34.5 m</a:t>
            </a:r>
            <a:endParaRPr lang="en-US" sz="5400" b="1" dirty="0">
              <a:solidFill>
                <a:srgbClr val="002060"/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47.5 m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                                       c 51.5 m</a:t>
            </a:r>
            <a:endParaRPr lang="en-US" sz="5400" b="1" dirty="0">
              <a:solidFill>
                <a:srgbClr val="0070C0"/>
              </a:solidFill>
            </a:endParaRP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dirty="0"/>
          </a:p>
        </p:txBody>
      </p:sp>
      <p:pic>
        <p:nvPicPr>
          <p:cNvPr id="12290" name="Picture 2" descr="C:\Users\Учитель\Desktop\0_64618_4d0332f5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80" y="4804792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7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08000" y="1708448"/>
            <a:ext cx="11988800" cy="7054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    1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Who planned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</a:rPr>
              <a:t>Nevsky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Prospect?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</a:t>
            </a:r>
            <a:r>
              <a:rPr lang="en-US" sz="5400" b="1" dirty="0" smtClean="0">
                <a:solidFill>
                  <a:srgbClr val="002060"/>
                </a:solidFill>
              </a:rPr>
              <a:t>a  </a:t>
            </a:r>
            <a:r>
              <a:rPr lang="en-US" sz="5400" b="1" dirty="0">
                <a:solidFill>
                  <a:srgbClr val="002060"/>
                </a:solidFill>
              </a:rPr>
              <a:t>Catherine the Second </a:t>
            </a:r>
            <a:r>
              <a:rPr lang="en-US" sz="5400" b="1" dirty="0" smtClean="0">
                <a:solidFill>
                  <a:srgbClr val="002060"/>
                </a:solidFill>
              </a:rPr>
              <a:t>           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/>
              <a:t> </a:t>
            </a:r>
            <a:r>
              <a:rPr lang="en-US" sz="5400" b="1" dirty="0" smtClean="0"/>
              <a:t>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Peter the Great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>
                <a:solidFill>
                  <a:srgbClr val="0070C0"/>
                </a:solidFill>
              </a:rPr>
              <a:t>Auguste</a:t>
            </a:r>
            <a:r>
              <a:rPr lang="en-US" sz="5400" b="1" dirty="0">
                <a:solidFill>
                  <a:srgbClr val="0070C0"/>
                </a:solidFill>
              </a:rPr>
              <a:t> de </a:t>
            </a:r>
            <a:r>
              <a:rPr lang="en-US" sz="5400" b="1" dirty="0" err="1">
                <a:solidFill>
                  <a:srgbClr val="0070C0"/>
                </a:solidFill>
              </a:rPr>
              <a:t>Montferrand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36" y="628328"/>
            <a:ext cx="47705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NEVSKY PROSPECT </a:t>
            </a:r>
          </a:p>
        </p:txBody>
      </p:sp>
      <p:pic>
        <p:nvPicPr>
          <p:cNvPr id="13315" name="Picture 3" descr="C:\Users\Учитель\Desktop\0_645eb_28244b6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88" y="628328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741760" y="340296"/>
            <a:ext cx="11988800" cy="86387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800" b="1" dirty="0"/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    2.How </a:t>
            </a:r>
            <a:r>
              <a:rPr lang="en-US" sz="6500" b="1" dirty="0">
                <a:solidFill>
                  <a:schemeClr val="accent3">
                    <a:lumMod val="50000"/>
                  </a:schemeClr>
                </a:solidFill>
              </a:rPr>
              <a:t>was </a:t>
            </a:r>
            <a:r>
              <a:rPr lang="en-US" sz="6500" b="1" dirty="0" err="1">
                <a:solidFill>
                  <a:schemeClr val="accent3">
                    <a:lumMod val="50000"/>
                  </a:schemeClr>
                </a:solidFill>
              </a:rPr>
              <a:t>Nevsky</a:t>
            </a:r>
            <a:r>
              <a:rPr lang="en-US" sz="6500" b="1" dirty="0">
                <a:solidFill>
                  <a:schemeClr val="accent3">
                    <a:lumMod val="50000"/>
                  </a:schemeClr>
                </a:solidFill>
              </a:rPr>
              <a:t> Prospect </a:t>
            </a: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 named </a:t>
            </a:r>
            <a:r>
              <a:rPr lang="en-US" sz="6500" b="1" dirty="0">
                <a:solidFill>
                  <a:schemeClr val="accent3">
                    <a:lumMod val="50000"/>
                  </a:schemeClr>
                </a:solidFill>
              </a:rPr>
              <a:t>during the early Soviet </a:t>
            </a: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5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           years(1918–44</a:t>
            </a:r>
            <a:r>
              <a:rPr lang="en-US" sz="6500" b="1" dirty="0">
                <a:solidFill>
                  <a:schemeClr val="accent3">
                    <a:lumMod val="50000"/>
                  </a:schemeClr>
                </a:solidFill>
              </a:rPr>
              <a:t>)? </a:t>
            </a:r>
            <a:endParaRPr lang="en-US" sz="6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  a </a:t>
            </a:r>
            <a:r>
              <a:rPr lang="en-US" sz="5400" b="1" dirty="0">
                <a:solidFill>
                  <a:srgbClr val="002060"/>
                </a:solidFill>
              </a:rPr>
              <a:t>"</a:t>
            </a:r>
            <a:r>
              <a:rPr lang="en-US" sz="5400" b="1" dirty="0" err="1">
                <a:solidFill>
                  <a:srgbClr val="002060"/>
                </a:solidFill>
              </a:rPr>
              <a:t>Svetlanovsky</a:t>
            </a:r>
            <a:r>
              <a:rPr lang="en-US" sz="5400" b="1" dirty="0">
                <a:solidFill>
                  <a:srgbClr val="002060"/>
                </a:solidFill>
              </a:rPr>
              <a:t> Prospect", 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    "</a:t>
            </a:r>
            <a:r>
              <a:rPr lang="en-US" sz="5400" b="1" dirty="0">
                <a:solidFill>
                  <a:srgbClr val="002060"/>
                </a:solidFill>
              </a:rPr>
              <a:t>Avenue of the 17th of October"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" Avenue of the 25th of October ",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     "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Khudoznikov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Prospect"</a:t>
            </a:r>
            <a:r>
              <a:rPr lang="en-US" sz="5400" b="1" dirty="0"/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</a:t>
            </a:r>
            <a:r>
              <a:rPr lang="en-US" sz="5400" b="1" dirty="0">
                <a:solidFill>
                  <a:srgbClr val="0070C0"/>
                </a:solidFill>
              </a:rPr>
              <a:t>c  "</a:t>
            </a:r>
            <a:r>
              <a:rPr lang="en-US" sz="5400" b="1" dirty="0" err="1">
                <a:solidFill>
                  <a:srgbClr val="0070C0"/>
                </a:solidFill>
              </a:rPr>
              <a:t>Proletkult</a:t>
            </a:r>
            <a:r>
              <a:rPr lang="en-US" sz="5400" b="1" dirty="0">
                <a:solidFill>
                  <a:srgbClr val="0070C0"/>
                </a:solidFill>
              </a:rPr>
              <a:t> Street", 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                "</a:t>
            </a:r>
            <a:r>
              <a:rPr lang="en-US" sz="5400" b="1" dirty="0">
                <a:solidFill>
                  <a:srgbClr val="0070C0"/>
                </a:solidFill>
              </a:rPr>
              <a:t>Avenue of the 25th of October"  </a:t>
            </a:r>
          </a:p>
        </p:txBody>
      </p:sp>
    </p:spTree>
    <p:extLst>
      <p:ext uri="{BB962C8B-B14F-4D97-AF65-F5344CB8AC3E}">
        <p14:creationId xmlns:p14="http://schemas.microsoft.com/office/powerpoint/2010/main" val="2927680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08000" y="124272"/>
            <a:ext cx="11988800" cy="8638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3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What underground stations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serve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Nevsky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Prospect?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800" b="1" dirty="0" smtClean="0">
                <a:solidFill>
                  <a:srgbClr val="002060"/>
                </a:solidFill>
              </a:rPr>
              <a:t>a </a:t>
            </a:r>
            <a:r>
              <a:rPr lang="en-US" sz="4800" b="1" dirty="0" err="1">
                <a:solidFill>
                  <a:srgbClr val="002060"/>
                </a:solidFill>
              </a:rPr>
              <a:t>Admiralteyskaya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Nevsky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Prospect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Gostiny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Dvor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Mayakovskaya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Ploshchad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Vosstaniya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Viborgskaya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Lesnaya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Gostiny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Dvor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Admiralteyskaya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Mayakovskaya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800" b="1" dirty="0" smtClean="0">
                <a:solidFill>
                  <a:srgbClr val="0070C0"/>
                </a:solidFill>
              </a:rPr>
              <a:t>c </a:t>
            </a:r>
            <a:r>
              <a:rPr lang="en-US" sz="4800" b="1" dirty="0" err="1">
                <a:solidFill>
                  <a:srgbClr val="0070C0"/>
                </a:solidFill>
              </a:rPr>
              <a:t>Devyatkino</a:t>
            </a:r>
            <a:r>
              <a:rPr lang="en-US" sz="4800" b="1" dirty="0">
                <a:solidFill>
                  <a:srgbClr val="0070C0"/>
                </a:solidFill>
              </a:rPr>
              <a:t>, </a:t>
            </a:r>
            <a:r>
              <a:rPr lang="en-US" sz="4800" b="1" dirty="0" err="1">
                <a:solidFill>
                  <a:srgbClr val="0070C0"/>
                </a:solidFill>
              </a:rPr>
              <a:t>Kupchino</a:t>
            </a:r>
            <a:r>
              <a:rPr lang="en-US" sz="4800" b="1" dirty="0">
                <a:solidFill>
                  <a:srgbClr val="0070C0"/>
                </a:solidFill>
              </a:rPr>
              <a:t>,, </a:t>
            </a:r>
            <a:r>
              <a:rPr lang="en-US" sz="4800" b="1" dirty="0" err="1">
                <a:solidFill>
                  <a:srgbClr val="0070C0"/>
                </a:solidFill>
              </a:rPr>
              <a:t>Mayakovskaya</a:t>
            </a:r>
            <a:r>
              <a:rPr lang="en-US" sz="4800" b="1" dirty="0">
                <a:solidFill>
                  <a:srgbClr val="0070C0"/>
                </a:solidFill>
              </a:rPr>
              <a:t>, </a:t>
            </a:r>
            <a:r>
              <a:rPr lang="en-US" sz="4800" b="1" dirty="0" err="1">
                <a:solidFill>
                  <a:srgbClr val="0070C0"/>
                </a:solidFill>
              </a:rPr>
              <a:t>Ploshchad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Vosstaniya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1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25736" y="1132384"/>
            <a:ext cx="11988800" cy="76410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indent="-914400" defTabSz="239522">
              <a:spcBef>
                <a:spcPts val="1700"/>
              </a:spcBef>
              <a:buSzTx/>
              <a:buAutoNum type="arabicPeriod"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When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was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an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Eternal Flame lit?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b="1" dirty="0"/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in 1957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 1917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                                           c </a:t>
            </a:r>
            <a:r>
              <a:rPr lang="en-US" sz="5400" b="1" dirty="0">
                <a:solidFill>
                  <a:srgbClr val="0070C0"/>
                </a:solidFill>
              </a:rPr>
              <a:t>in </a:t>
            </a:r>
            <a:r>
              <a:rPr lang="en-US" sz="5400" b="1" dirty="0" smtClean="0">
                <a:solidFill>
                  <a:srgbClr val="0070C0"/>
                </a:solidFill>
              </a:rPr>
              <a:t>1981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53" y="556320"/>
            <a:ext cx="46935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FIELD OF MARS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525736" y="1636440"/>
            <a:ext cx="11988800" cy="7414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Where is Arts Square located?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between </a:t>
            </a:r>
            <a:r>
              <a:rPr lang="en-US" sz="5400" b="1" dirty="0" err="1">
                <a:solidFill>
                  <a:srgbClr val="002060"/>
                </a:solidFill>
              </a:rPr>
              <a:t>Nevsky</a:t>
            </a:r>
            <a:r>
              <a:rPr lang="en-US" sz="5400" b="1" dirty="0">
                <a:solidFill>
                  <a:srgbClr val="002060"/>
                </a:solidFill>
              </a:rPr>
              <a:t> Prospect and 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</a:rPr>
              <a:t>Sadovaya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>
                <a:solidFill>
                  <a:srgbClr val="002060"/>
                </a:solidFill>
              </a:rPr>
              <a:t>Street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between Malaya and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Bolshaya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Morskaya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Streets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between Engineering and Italian </a:t>
            </a:r>
            <a:r>
              <a:rPr lang="en-US" sz="5400" b="1" dirty="0" smtClean="0">
                <a:solidFill>
                  <a:srgbClr val="0070C0"/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  Streets</a:t>
            </a:r>
            <a:r>
              <a:rPr lang="en-US" sz="5400" b="1" dirty="0">
                <a:solidFill>
                  <a:srgbClr val="0070C0"/>
                </a:solidFill>
              </a:rPr>
              <a:t>.</a:t>
            </a: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69752" y="556320"/>
            <a:ext cx="34111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ARTS SQUARE</a:t>
            </a:r>
          </a:p>
        </p:txBody>
      </p:sp>
    </p:spTree>
    <p:extLst>
      <p:ext uri="{BB962C8B-B14F-4D97-AF65-F5344CB8AC3E}">
        <p14:creationId xmlns:p14="http://schemas.microsoft.com/office/powerpoint/2010/main" val="3041311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508000" y="196280"/>
            <a:ext cx="11988800" cy="856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2.What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monument is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in 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Arts Square?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 err="1">
                <a:solidFill>
                  <a:srgbClr val="002060"/>
                </a:solidFill>
              </a:rPr>
              <a:t>a</a:t>
            </a:r>
            <a:r>
              <a:rPr lang="en-US" sz="5400" b="1" dirty="0">
                <a:solidFill>
                  <a:srgbClr val="002060"/>
                </a:solidFill>
              </a:rPr>
              <a:t> monument to Peter the Great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a monument to A.S. Pushkin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70C0"/>
                </a:solidFill>
              </a:rPr>
              <a:t>        c </a:t>
            </a:r>
            <a:r>
              <a:rPr lang="en-US" sz="5400" b="1" dirty="0">
                <a:solidFill>
                  <a:srgbClr val="0070C0"/>
                </a:solidFill>
              </a:rPr>
              <a:t>a monument to </a:t>
            </a:r>
            <a:r>
              <a:rPr lang="en-US" sz="5400" b="1" dirty="0" err="1">
                <a:solidFill>
                  <a:srgbClr val="0070C0"/>
                </a:solidFill>
              </a:rPr>
              <a:t>Krilov</a:t>
            </a:r>
            <a:endParaRPr lang="en-US" sz="5400" b="1" dirty="0">
              <a:solidFill>
                <a:srgbClr val="0070C0"/>
              </a:solidFill>
            </a:endParaRP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508000" y="196280"/>
            <a:ext cx="11988800" cy="8566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3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	What was the initial name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of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Arts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Square?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 err="1">
                <a:solidFill>
                  <a:srgbClr val="002060"/>
                </a:solidFill>
              </a:rPr>
              <a:t>Mikhaylovskaya</a:t>
            </a:r>
            <a:r>
              <a:rPr lang="en-US" sz="5400" b="1" dirty="0">
                <a:solidFill>
                  <a:srgbClr val="002060"/>
                </a:solidFill>
              </a:rPr>
              <a:t> Square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     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Palace Square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    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>
                <a:solidFill>
                  <a:srgbClr val="0070C0"/>
                </a:solidFill>
              </a:rPr>
              <a:t>Rastrannaya</a:t>
            </a:r>
            <a:r>
              <a:rPr lang="en-US" sz="5400" b="1" dirty="0">
                <a:solidFill>
                  <a:srgbClr val="0070C0"/>
                </a:solidFill>
              </a:rPr>
              <a:t> Square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9014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THE END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Учитель\Desktop\0_645d9_693822d6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2" y="1060376"/>
            <a:ext cx="25279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Учитель\Desktop\1223222285_gifs_animau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00" y="594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22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25736" y="916360"/>
            <a:ext cx="11988800" cy="8001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indent="-914400" defTabSz="239522">
              <a:spcBef>
                <a:spcPts val="1700"/>
              </a:spcBef>
              <a:buSzTx/>
              <a:buAutoNum type="arabicPeriod" startAt="2"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What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was the first name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of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the Fields of Mars?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5400" b="1" dirty="0"/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Tsarina’s Meadow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the Great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Meadow 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the </a:t>
            </a:r>
            <a:r>
              <a:rPr lang="en-US" sz="5400" b="1" dirty="0" smtClean="0">
                <a:solidFill>
                  <a:srgbClr val="0070C0"/>
                </a:solidFill>
              </a:rPr>
              <a:t>Amusement Field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C:\Users\Учитель\Desktop\39480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1" y="7109048"/>
            <a:ext cx="2016224" cy="15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97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97744" y="412304"/>
            <a:ext cx="11988800" cy="83611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defTabSz="239522">
              <a:spcBef>
                <a:spcPts val="1700"/>
              </a:spcBef>
              <a:buSzTx/>
              <a:buAutoNum type="arabicPeriod" startAt="3"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When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was a monument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“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To Fighters of Revolution”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erected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in 1945-1947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in 2001-2002</a:t>
            </a:r>
          </a:p>
          <a:p>
            <a:pPr marL="0" indent="0" defTabSz="239522">
              <a:spcBef>
                <a:spcPts val="1700"/>
              </a:spcBef>
              <a:buSzTx/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in 1917-1919</a:t>
            </a:r>
          </a:p>
        </p:txBody>
      </p:sp>
      <p:pic>
        <p:nvPicPr>
          <p:cNvPr id="3075" name="Picture 3" descr="C:\Users\Учитель\Desktop\0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5308848"/>
            <a:ext cx="2160240" cy="24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09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08000" y="1060376"/>
            <a:ext cx="11988800" cy="7702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1 What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was the name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of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Saint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Isaac’s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Square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between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1923 and 1944?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 err="1">
                <a:solidFill>
                  <a:srgbClr val="002060"/>
                </a:solidFill>
              </a:rPr>
              <a:t>Krasivin</a:t>
            </a:r>
            <a:r>
              <a:rPr lang="en-US" sz="5400" b="1" dirty="0">
                <a:solidFill>
                  <a:srgbClr val="002060"/>
                </a:solidFill>
              </a:rPr>
              <a:t> Square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Vorovsky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Square</a:t>
            </a: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/>
              <a:t>              </a:t>
            </a:r>
            <a:r>
              <a:rPr lang="en-US" sz="5400" b="1" dirty="0" smtClean="0"/>
              <a:t>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>
                <a:solidFill>
                  <a:srgbClr val="0070C0"/>
                </a:solidFill>
              </a:rPr>
              <a:t>Ruzmatov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Square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80" y="628328"/>
            <a:ext cx="54630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SAINT ISAAC’S SQUARE</a:t>
            </a:r>
          </a:p>
        </p:txBody>
      </p:sp>
      <p:pic>
        <p:nvPicPr>
          <p:cNvPr id="6" name="Picture 9" descr="C:\Users\Учитель\Desktop\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13" y="5380856"/>
            <a:ext cx="1656184" cy="29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08000" y="340296"/>
            <a:ext cx="11988800" cy="8422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 What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famous Russian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Institute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situated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in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Saint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Isaac’s 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Square?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  a </a:t>
            </a:r>
            <a:r>
              <a:rPr lang="en-US" sz="5400" b="1" dirty="0">
                <a:solidFill>
                  <a:srgbClr val="002060"/>
                </a:solidFill>
              </a:rPr>
              <a:t>The first Medical Institute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b Saint-Petersburg State University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The Russian Institute </a:t>
            </a:r>
            <a:r>
              <a:rPr lang="en-US" sz="5400" b="1" dirty="0" smtClean="0">
                <a:solidFill>
                  <a:srgbClr val="0070C0"/>
                </a:solidFill>
              </a:rPr>
              <a:t>of </a:t>
            </a:r>
            <a:r>
              <a:rPr lang="en-US" sz="5400" b="1" dirty="0">
                <a:solidFill>
                  <a:srgbClr val="0070C0"/>
                </a:solidFill>
              </a:rPr>
              <a:t>Plant </a:t>
            </a:r>
            <a:r>
              <a:rPr lang="en-US" sz="5400" b="1" dirty="0" smtClean="0">
                <a:solidFill>
                  <a:srgbClr val="0070C0"/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</a:rPr>
              <a:t>    Breeding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Учитель\Desktop\p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98" y="7901136"/>
            <a:ext cx="1428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77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08000" y="556320"/>
            <a:ext cx="11988800" cy="8206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3.	What is the name of the cathedral situated in Saint Isaac’s Square?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a Saint Isaac's Cathedral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Kazan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Cathedral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 err="1" smtClean="0">
                <a:solidFill>
                  <a:srgbClr val="0070C0"/>
                </a:solidFill>
              </a:rPr>
              <a:t>Smolny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>
                <a:solidFill>
                  <a:srgbClr val="0070C0"/>
                </a:solidFill>
              </a:rPr>
              <a:t>C</a:t>
            </a:r>
            <a:r>
              <a:rPr lang="en-US" sz="5400" b="1" dirty="0" smtClean="0">
                <a:solidFill>
                  <a:srgbClr val="0070C0"/>
                </a:solidFill>
              </a:rPr>
              <a:t>athedral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7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23026" y="340296"/>
            <a:ext cx="11988800" cy="8494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1 How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many parts does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</a:rPr>
              <a:t>Vasilyevsky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Island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consist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geographically?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     a </a:t>
            </a:r>
            <a:r>
              <a:rPr lang="en-US" sz="5400" b="1" dirty="0">
                <a:solidFill>
                  <a:srgbClr val="002060"/>
                </a:solidFill>
              </a:rPr>
              <a:t>three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two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    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four</a:t>
            </a:r>
          </a:p>
          <a:p>
            <a:pPr marL="171830" indent="-171830" defTabSz="239522">
              <a:spcBef>
                <a:spcPts val="1700"/>
              </a:spcBef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3088" y="520830"/>
            <a:ext cx="505266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VASILYEVSKY ISLAND</a:t>
            </a:r>
          </a:p>
        </p:txBody>
      </p:sp>
      <p:pic>
        <p:nvPicPr>
          <p:cNvPr id="6147" name="Picture 3" descr="C:\Users\Учитель\Desktop\0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0" y="5740896"/>
            <a:ext cx="19442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23026" y="340296"/>
            <a:ext cx="11988800" cy="8494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2800" b="1" dirty="0"/>
              <a:t> </a:t>
            </a:r>
            <a:r>
              <a:rPr lang="en-US" sz="2800" b="1" dirty="0" smtClean="0"/>
              <a:t>         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2.	When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did the present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Russian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history of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Vasilyevsky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Island begin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>
                <a:solidFill>
                  <a:srgbClr val="002060"/>
                </a:solidFill>
              </a:rPr>
              <a:t>a </a:t>
            </a:r>
            <a:r>
              <a:rPr lang="en-US" sz="5400" b="1" dirty="0">
                <a:solidFill>
                  <a:srgbClr val="002060"/>
                </a:solidFill>
              </a:rPr>
              <a:t>after the First World War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after the Great Patriotic War </a:t>
            </a:r>
          </a:p>
          <a:p>
            <a:pPr marL="0" indent="0" defTabSz="239522">
              <a:spcBef>
                <a:spcPts val="1700"/>
              </a:spcBef>
              <a:buNone/>
              <a:defRPr sz="2337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5400" b="1" dirty="0" smtClean="0"/>
              <a:t>        </a:t>
            </a:r>
            <a:r>
              <a:rPr lang="en-US" sz="5400" b="1" dirty="0" smtClean="0">
                <a:solidFill>
                  <a:srgbClr val="0070C0"/>
                </a:solidFill>
              </a:rPr>
              <a:t>c </a:t>
            </a:r>
            <a:r>
              <a:rPr lang="en-US" sz="5400" b="1" dirty="0">
                <a:solidFill>
                  <a:srgbClr val="0070C0"/>
                </a:solidFill>
              </a:rPr>
              <a:t>after the Great Northern </a:t>
            </a:r>
            <a:r>
              <a:rPr lang="en-US" sz="5400" b="1" dirty="0" smtClean="0">
                <a:solidFill>
                  <a:srgbClr val="0070C0"/>
                </a:solidFill>
              </a:rPr>
              <a:t>War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0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310</Words>
  <Application>Microsoft Office PowerPoint</Application>
  <PresentationFormat>Произвольный</PresentationFormat>
  <Paragraphs>133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New_Template3</vt:lpstr>
      <vt:lpstr>The Quiz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Quiz</dc:title>
  <dc:creator>Учитель</dc:creator>
  <cp:lastModifiedBy>Учитель</cp:lastModifiedBy>
  <cp:revision>59</cp:revision>
  <dcterms:modified xsi:type="dcterms:W3CDTF">2016-02-12T10:05:48Z</dcterms:modified>
</cp:coreProperties>
</file>