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2565-2C12-4C62-BF55-A16863FA290A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2565-2C12-4C62-BF55-A16863FA290A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2565-2C12-4C62-BF55-A16863FA290A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2565-2C12-4C62-BF55-A16863FA290A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2565-2C12-4C62-BF55-A16863FA290A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2565-2C12-4C62-BF55-A16863FA290A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2565-2C12-4C62-BF55-A16863FA290A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2565-2C12-4C62-BF55-A16863FA290A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2565-2C12-4C62-BF55-A16863FA290A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2565-2C12-4C62-BF55-A16863FA290A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2565-2C12-4C62-BF55-A16863FA290A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52565-2C12-4C62-BF55-A16863FA290A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928794" y="2357430"/>
            <a:ext cx="6643734" cy="2958538"/>
            <a:chOff x="1115616" y="2146448"/>
            <a:chExt cx="7165477" cy="335792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152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5085184"/>
              <a:ext cx="5084703" cy="4191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63688" y="1856954"/>
            <a:ext cx="67687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на тему: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«Уравнение. Решение уравнений». 5 класс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933056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Семенова Е.Ю. учитель математики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Житнинская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r>
              <a:rPr lang="ru-RU" dirty="0" smtClean="0"/>
              <a:t>Из </a:t>
            </a:r>
            <a:r>
              <a:rPr lang="ru-RU" dirty="0" smtClean="0"/>
              <a:t>истории уравнений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907704" y="1484784"/>
            <a:ext cx="5554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Обезьянок резвых стая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Всласть поевши, развлекалась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Их в квадрате часть восьмая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поляне забавлялась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двенадцать по лианам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Стали прыгать, повисая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Сколько ж было обезьянок,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Ты скажи мне, в этой стае?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8" name="Picture 4" descr="http://www.naklejkascienna.pl/ori-naklejka-cienna-dla-dzieci-malpka-5575_124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980728"/>
            <a:ext cx="2071526" cy="2088232"/>
          </a:xfrm>
          <a:prstGeom prst="rect">
            <a:avLst/>
          </a:prstGeom>
          <a:noFill/>
        </p:spPr>
      </p:pic>
      <p:pic>
        <p:nvPicPr>
          <p:cNvPr id="7" name="Picture 4" descr="http://www.naklejkascienna.pl/ori-naklejka-cienna-dla-dzieci-malpka-5575_124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2924944"/>
            <a:ext cx="2071526" cy="2088232"/>
          </a:xfrm>
          <a:prstGeom prst="rect">
            <a:avLst/>
          </a:prstGeom>
          <a:noFill/>
        </p:spPr>
      </p:pic>
      <p:pic>
        <p:nvPicPr>
          <p:cNvPr id="8" name="Picture 4" descr="http://www.naklejkascienna.pl/ori-naklejka-cienna-dla-dzieci-malpka-5575_124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4509120"/>
            <a:ext cx="2016224" cy="2032484"/>
          </a:xfrm>
          <a:prstGeom prst="rect">
            <a:avLst/>
          </a:prstGeom>
          <a:noFill/>
        </p:spPr>
      </p:pic>
      <p:pic>
        <p:nvPicPr>
          <p:cNvPr id="9" name="Picture 4" descr="http://www.naklejkascienna.pl/ori-naklejka-cienna-dla-dzieci-malpka-5575_124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2708920"/>
            <a:ext cx="2016224" cy="2032484"/>
          </a:xfrm>
          <a:prstGeom prst="rect">
            <a:avLst/>
          </a:prstGeom>
          <a:noFill/>
        </p:spPr>
      </p:pic>
      <p:pic>
        <p:nvPicPr>
          <p:cNvPr id="10" name="Picture 2" descr="http://www.bestreferat.ru/images/paper/84/37/720378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5661248"/>
            <a:ext cx="1842501" cy="970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268761"/>
            <a:ext cx="6491064" cy="230425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Я узнал…</a:t>
            </a:r>
          </a:p>
          <a:p>
            <a:pPr>
              <a:buNone/>
            </a:pPr>
            <a:r>
              <a:rPr lang="ru-RU" dirty="0" smtClean="0"/>
              <a:t>Я научился…</a:t>
            </a:r>
          </a:p>
          <a:p>
            <a:pPr>
              <a:buNone/>
            </a:pPr>
            <a:r>
              <a:rPr lang="ru-RU" dirty="0" smtClean="0"/>
              <a:t>Мне понравилось…</a:t>
            </a:r>
          </a:p>
          <a:p>
            <a:pPr>
              <a:buNone/>
            </a:pPr>
            <a:r>
              <a:rPr lang="ru-RU" dirty="0" smtClean="0"/>
              <a:t>Я затруднялся…</a:t>
            </a:r>
          </a:p>
          <a:p>
            <a:endParaRPr lang="ru-RU" dirty="0"/>
          </a:p>
        </p:txBody>
      </p:sp>
      <p:pic>
        <p:nvPicPr>
          <p:cNvPr id="25602" name="Picture 2" descr="http://uslide.ru/images/12/19093/960/img10.jpg"/>
          <p:cNvPicPr>
            <a:picLocks noChangeAspect="1" noChangeArrowheads="1"/>
          </p:cNvPicPr>
          <p:nvPr/>
        </p:nvPicPr>
        <p:blipFill>
          <a:blip r:embed="rId2" cstate="print"/>
          <a:srcRect l="1575" t="19950" r="9439" b="3401"/>
          <a:stretch>
            <a:fillRect/>
          </a:stretch>
        </p:blipFill>
        <p:spPr bwMode="auto">
          <a:xfrm>
            <a:off x="1691680" y="3429000"/>
            <a:ext cx="7128792" cy="3136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1600201"/>
            <a:ext cx="6347048" cy="6766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§10, вопросы 1-5, №268,270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6628" name="Picture 4" descr="http://5klass.net/datas/literatura/Voprosy-po-proizvedenijam/0010-010-Spasibo-za-ur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348880"/>
            <a:ext cx="5184576" cy="3888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200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Счет и вычисления - основа порядка в голове. (Песталоцци)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234888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8" name="Рисунок 7" descr="ar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772816"/>
            <a:ext cx="2123090" cy="1995704"/>
          </a:xfrm>
          <a:prstGeom prst="rect">
            <a:avLst/>
          </a:prstGeom>
        </p:spPr>
      </p:pic>
      <p:pic>
        <p:nvPicPr>
          <p:cNvPr id="10" name="Рисунок 9" descr="vrac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3573016"/>
            <a:ext cx="2123728" cy="2847028"/>
          </a:xfrm>
          <a:prstGeom prst="rect">
            <a:avLst/>
          </a:prstGeom>
        </p:spPr>
      </p:pic>
      <p:pic>
        <p:nvPicPr>
          <p:cNvPr id="11" name="Picture 2" descr="PE01741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221088"/>
            <a:ext cx="1884505" cy="199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11-0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4077072"/>
            <a:ext cx="2304256" cy="198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http://download.photo-sj.ru/images/%D1%81%D0%BA%D0%B0%D1%87%D0%B0%D1%82%D1%8C%20%D0%B1%D0%B5%D1%81%D0%BF%D0%BB%D0%B0%D1%82%D0%BD%D0%BE%20%D0%BA%D0%B0%D1%80%D1%82%D0%B8%D0%BD%D0%BA%D0%B8%20%D0%BF%D1%80%D0%BE%D1%84%D0%B5%D1%81%D1%81%D0%B8%D0%B8/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1556792"/>
            <a:ext cx="2664296" cy="1998222"/>
          </a:xfrm>
          <a:prstGeom prst="rect">
            <a:avLst/>
          </a:prstGeom>
          <a:noFill/>
        </p:spPr>
      </p:pic>
      <p:pic>
        <p:nvPicPr>
          <p:cNvPr id="4108" name="Picture 12" descr="http://www.idioms4you.com/img/angif-bite-off-more-than-you-can-chew-scen01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1844824"/>
            <a:ext cx="2529529" cy="1832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 с неизвестными компонентами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5733256"/>
            <a:ext cx="2232248" cy="46491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/>
              <a:t>X + 2 = 3</a:t>
            </a:r>
            <a:endParaRPr lang="ru-RU" sz="36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1691680" y="1772816"/>
            <a:ext cx="704587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 с неизвестными компонентами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t="1982"/>
          <a:stretch>
            <a:fillRect/>
          </a:stretch>
        </p:blipFill>
        <p:spPr bwMode="auto">
          <a:xfrm>
            <a:off x="1763688" y="1700808"/>
            <a:ext cx="696491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067944" y="5733256"/>
            <a:ext cx="2232248" cy="46491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/>
              <a:t>X + 2 = 5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 с неизвестными компонентами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779912" y="5733256"/>
            <a:ext cx="2952328" cy="464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+ 5 = X + 1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1763687" y="1628800"/>
            <a:ext cx="699972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1691681" y="1772816"/>
            <a:ext cx="7075112" cy="360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067944" y="5733256"/>
            <a:ext cx="2592288" cy="46491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/>
              <a:t>4 + 2 = 1 + x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/>
        </p:nvGraphicFramePr>
        <p:xfrm>
          <a:off x="1619676" y="1484784"/>
          <a:ext cx="7524328" cy="4968549"/>
        </p:xfrm>
        <a:graphic>
          <a:graphicData uri="http://schemas.openxmlformats.org/drawingml/2006/table">
            <a:tbl>
              <a:tblPr/>
              <a:tblGrid>
                <a:gridCol w="537452"/>
                <a:gridCol w="537452"/>
                <a:gridCol w="537452"/>
                <a:gridCol w="537452"/>
                <a:gridCol w="537452"/>
                <a:gridCol w="537452"/>
                <a:gridCol w="537452"/>
                <a:gridCol w="537452"/>
                <a:gridCol w="537452"/>
                <a:gridCol w="537452"/>
                <a:gridCol w="537452"/>
                <a:gridCol w="537452"/>
                <a:gridCol w="537452"/>
                <a:gridCol w="537452"/>
              </a:tblGrid>
              <a:tr h="5520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/>
        </p:nvGraphicFramePr>
        <p:xfrm>
          <a:off x="1619676" y="1484784"/>
          <a:ext cx="7524328" cy="5065525"/>
        </p:xfrm>
        <a:graphic>
          <a:graphicData uri="http://schemas.openxmlformats.org/drawingml/2006/table">
            <a:tbl>
              <a:tblPr/>
              <a:tblGrid>
                <a:gridCol w="537452"/>
                <a:gridCol w="537452"/>
                <a:gridCol w="537452"/>
                <a:gridCol w="537452"/>
                <a:gridCol w="537452"/>
                <a:gridCol w="537452"/>
                <a:gridCol w="537452"/>
                <a:gridCol w="537452"/>
                <a:gridCol w="537452"/>
                <a:gridCol w="537452"/>
                <a:gridCol w="537452"/>
                <a:gridCol w="537452"/>
                <a:gridCol w="537452"/>
                <a:gridCol w="537452"/>
              </a:tblGrid>
              <a:tr h="5520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51" marR="3351" marT="3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620688"/>
            <a:ext cx="3312368" cy="536145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000" dirty="0" smtClean="0"/>
              <a:t>346 + 554 </a:t>
            </a:r>
          </a:p>
          <a:p>
            <a:pPr>
              <a:buNone/>
            </a:pPr>
            <a:r>
              <a:rPr lang="ru-RU" sz="3000" dirty="0" smtClean="0"/>
              <a:t>х+94=144 </a:t>
            </a:r>
          </a:p>
          <a:p>
            <a:pPr>
              <a:buNone/>
            </a:pPr>
            <a:r>
              <a:rPr lang="ru-RU" sz="3000" dirty="0" smtClean="0"/>
              <a:t>а+134+23</a:t>
            </a:r>
          </a:p>
          <a:p>
            <a:pPr>
              <a:buNone/>
            </a:pPr>
            <a:r>
              <a:rPr lang="ru-RU" sz="3000" dirty="0" smtClean="0"/>
              <a:t>х+37=851 </a:t>
            </a:r>
          </a:p>
          <a:p>
            <a:pPr>
              <a:buNone/>
            </a:pPr>
            <a:r>
              <a:rPr lang="ru-RU" sz="3000" dirty="0" smtClean="0"/>
              <a:t>(57 + 25) + 5  </a:t>
            </a:r>
          </a:p>
          <a:p>
            <a:pPr>
              <a:buNone/>
            </a:pPr>
            <a:r>
              <a:rPr lang="ru-RU" sz="3000" dirty="0" smtClean="0"/>
              <a:t>0 + 45 </a:t>
            </a:r>
          </a:p>
          <a:p>
            <a:pPr>
              <a:buNone/>
            </a:pPr>
            <a:r>
              <a:rPr lang="ru-RU" sz="3000" dirty="0" smtClean="0"/>
              <a:t>2х-215=115 </a:t>
            </a:r>
          </a:p>
          <a:p>
            <a:pPr>
              <a:buNone/>
            </a:pPr>
            <a:r>
              <a:rPr lang="ru-RU" sz="3000" dirty="0" smtClean="0"/>
              <a:t>519 – (19 + 180) </a:t>
            </a:r>
          </a:p>
          <a:p>
            <a:pPr>
              <a:buNone/>
            </a:pPr>
            <a:r>
              <a:rPr lang="ru-RU" sz="3000" dirty="0" smtClean="0"/>
              <a:t>х-347=247</a:t>
            </a:r>
          </a:p>
          <a:p>
            <a:pPr>
              <a:buNone/>
            </a:pPr>
            <a:r>
              <a:rPr lang="ru-RU" sz="3000" dirty="0" smtClean="0"/>
              <a:t>(27 + 435) – 115</a:t>
            </a:r>
          </a:p>
          <a:p>
            <a:pPr>
              <a:buNone/>
            </a:pPr>
            <a:r>
              <a:rPr lang="ru-RU" sz="3000" dirty="0" smtClean="0"/>
              <a:t>х+315=887</a:t>
            </a:r>
          </a:p>
          <a:p>
            <a:endParaRPr lang="ru-RU" sz="2400" dirty="0"/>
          </a:p>
        </p:txBody>
      </p:sp>
      <p:sp>
        <p:nvSpPr>
          <p:cNvPr id="4" name="Овал 3"/>
          <p:cNvSpPr/>
          <p:nvPr/>
        </p:nvSpPr>
        <p:spPr>
          <a:xfrm>
            <a:off x="5868144" y="620688"/>
            <a:ext cx="2520280" cy="129614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Числовые</a:t>
            </a:r>
            <a:endParaRPr lang="ru-RU" sz="3000" dirty="0"/>
          </a:p>
        </p:txBody>
      </p:sp>
      <p:sp>
        <p:nvSpPr>
          <p:cNvPr id="5" name="Овал 4"/>
          <p:cNvSpPr/>
          <p:nvPr/>
        </p:nvSpPr>
        <p:spPr>
          <a:xfrm>
            <a:off x="6228184" y="2564904"/>
            <a:ext cx="2448272" cy="14401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Буквенные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012160" y="4509120"/>
            <a:ext cx="2520280" cy="151216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Равенства с переменной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491880" y="908720"/>
            <a:ext cx="2232248" cy="144016"/>
          </a:xfrm>
          <a:prstGeom prst="straightConnector1">
            <a:avLst/>
          </a:prstGeom>
          <a:ln w="2222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923928" y="1628800"/>
            <a:ext cx="1872208" cy="1368152"/>
          </a:xfrm>
          <a:prstGeom prst="straightConnector1">
            <a:avLst/>
          </a:prstGeom>
          <a:ln w="2222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563888" y="1844824"/>
            <a:ext cx="2448272" cy="1800200"/>
          </a:xfrm>
          <a:prstGeom prst="straightConnector1">
            <a:avLst/>
          </a:prstGeom>
          <a:ln w="2222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355976" y="1988840"/>
            <a:ext cx="2088232" cy="2736304"/>
          </a:xfrm>
          <a:prstGeom prst="straightConnector1">
            <a:avLst/>
          </a:prstGeom>
          <a:ln w="2222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427984" y="2060848"/>
            <a:ext cx="2232248" cy="3744416"/>
          </a:xfrm>
          <a:prstGeom prst="straightConnector1">
            <a:avLst/>
          </a:prstGeom>
          <a:ln w="2222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347864" y="2132856"/>
            <a:ext cx="2880320" cy="936104"/>
          </a:xfrm>
          <a:prstGeom prst="straightConnector1">
            <a:avLst/>
          </a:prstGeom>
          <a:ln w="2222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347864" y="1556792"/>
            <a:ext cx="2880320" cy="3168352"/>
          </a:xfrm>
          <a:prstGeom prst="straightConnector1">
            <a:avLst/>
          </a:prstGeom>
          <a:ln w="2222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419872" y="2564904"/>
            <a:ext cx="2592288" cy="2376264"/>
          </a:xfrm>
          <a:prstGeom prst="straightConnector1">
            <a:avLst/>
          </a:prstGeom>
          <a:ln w="2222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6" idx="2"/>
          </p:cNvCxnSpPr>
          <p:nvPr/>
        </p:nvCxnSpPr>
        <p:spPr>
          <a:xfrm>
            <a:off x="3707904" y="4149080"/>
            <a:ext cx="2304256" cy="1116124"/>
          </a:xfrm>
          <a:prstGeom prst="straightConnector1">
            <a:avLst/>
          </a:prstGeom>
          <a:ln w="2222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563888" y="5301208"/>
            <a:ext cx="2376264" cy="144016"/>
          </a:xfrm>
          <a:prstGeom prst="straightConnector1">
            <a:avLst/>
          </a:prstGeom>
          <a:ln w="2222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635896" y="5661248"/>
            <a:ext cx="2448272" cy="720080"/>
          </a:xfrm>
          <a:prstGeom prst="straightConnector1">
            <a:avLst/>
          </a:prstGeom>
          <a:ln w="2222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7F7F7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235</Words>
  <Application>Microsoft Office PowerPoint</Application>
  <PresentationFormat>Экран (4:3)</PresentationFormat>
  <Paragraphs>182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Счет и вычисления - основа порядка в голове. (Песталоцци) </vt:lpstr>
      <vt:lpstr>Задачи с неизвестными компонентами</vt:lpstr>
      <vt:lpstr>Задачи с неизвестными компонентами</vt:lpstr>
      <vt:lpstr>Задачи с неизвестными компонентами</vt:lpstr>
      <vt:lpstr>Слайд 6</vt:lpstr>
      <vt:lpstr>Слайд 7</vt:lpstr>
      <vt:lpstr>Слайд 8</vt:lpstr>
      <vt:lpstr>Слайд 9</vt:lpstr>
      <vt:lpstr>Из истории уравнений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Дом</cp:lastModifiedBy>
  <cp:revision>14</cp:revision>
  <dcterms:created xsi:type="dcterms:W3CDTF">2014-07-09T12:43:29Z</dcterms:created>
  <dcterms:modified xsi:type="dcterms:W3CDTF">2016-02-25T20:18:49Z</dcterms:modified>
</cp:coreProperties>
</file>