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88" r:id="rId2"/>
  </p:sldMasterIdLst>
  <p:notesMasterIdLst>
    <p:notesMasterId r:id="rId13"/>
  </p:notesMasterIdLst>
  <p:sldIdLst>
    <p:sldId id="260" r:id="rId3"/>
    <p:sldId id="360" r:id="rId4"/>
    <p:sldId id="348" r:id="rId5"/>
    <p:sldId id="361" r:id="rId6"/>
    <p:sldId id="356" r:id="rId7"/>
    <p:sldId id="372" r:id="rId8"/>
    <p:sldId id="359" r:id="rId9"/>
    <p:sldId id="373" r:id="rId10"/>
    <p:sldId id="368" r:id="rId11"/>
    <p:sldId id="374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78937"/>
    <a:srgbClr val="E43126"/>
    <a:srgbClr val="2F596C"/>
    <a:srgbClr val="D62265"/>
    <a:srgbClr val="1880A2"/>
    <a:srgbClr val="177FA0"/>
    <a:srgbClr val="187FA0"/>
    <a:srgbClr val="D91F63"/>
    <a:srgbClr val="1A7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-156" y="-630"/>
      </p:cViewPr>
      <p:guideLst>
        <p:guide orient="horz" pos="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EF607768-C863-43E1-BC2A-DAA0423DD4E2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AF4B9D5D-65DE-41E0-BF99-AA837B45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1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5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28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40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6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8" y="2618915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2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1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5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31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69296" y="-33873"/>
            <a:ext cx="10795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 в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кратковременного 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пребывания в условиях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психологического 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5757" y="5073228"/>
            <a:ext cx="6803902" cy="1631216"/>
          </a:xfrm>
          <a:prstGeom prst="rect">
            <a:avLst/>
          </a:prstGeom>
          <a:solidFill>
            <a:schemeClr val="bg1">
              <a:alpha val="44000"/>
            </a:schemeClr>
          </a:solidFill>
          <a:ln cmpd="dbl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Авторы: Воробьева Мария Геннадиевна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Петрова Ольга Владимировна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педагог-психолог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Сердюкова Оксана Владимировна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педагог-психолог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Кондакова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Наталья Анатольевна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педагог-психолог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Черенкова Евдокия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Ярополковна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</p:txBody>
      </p:sp>
      <p:pic>
        <p:nvPicPr>
          <p:cNvPr id="1026" name="Picture 2" descr="C:\Users\user\Desktop\cebbf23491f2d915f024d20f110c1ce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" r="100000">
                        <a14:foregroundMark x1="62700" y1="47942" x2="62700" y2="47942"/>
                        <a14:foregroundMark x1="87200" y1="49801" x2="87200" y2="49801"/>
                        <a14:foregroundMark x1="82100" y1="67862" x2="82100" y2="67862"/>
                        <a14:foregroundMark x1="78700" y1="73971" x2="78700" y2="73971"/>
                        <a14:foregroundMark x1="79700" y1="79416" x2="79700" y2="79416"/>
                        <a14:foregroundMark x1="73900" y1="93891" x2="73900" y2="93891"/>
                        <a14:foregroundMark x1="84000" y1="95219" x2="84000" y2="95219"/>
                        <a14:foregroundMark x1="52300" y1="97078" x2="52300" y2="97078"/>
                        <a14:foregroundMark x1="62700" y1="95750" x2="62700" y2="95750"/>
                        <a14:foregroundMark x1="98300" y1="54050" x2="98300" y2="54050"/>
                        <a14:foregroundMark x1="86000" y1="64675" x2="86000" y2="64675"/>
                        <a14:foregroundMark x1="14500" y1="79416" x2="14500" y2="79416"/>
                        <a14:foregroundMark x1="8700" y1="90704" x2="8700" y2="90704"/>
                        <a14:foregroundMark x1="21300" y1="96813" x2="21300" y2="96813"/>
                        <a14:foregroundMark x1="20800" y1="90704" x2="20800" y2="90704"/>
                        <a14:foregroundMark x1="14500" y1="88048" x2="14500" y2="88048"/>
                        <a14:foregroundMark x1="17400" y1="87118" x2="17400" y2="87118"/>
                        <a14:foregroundMark x1="18300" y1="80345" x2="18300" y2="80345"/>
                        <a14:foregroundMark x1="20900" y1="85259" x2="20900" y2="85259"/>
                        <a14:foregroundMark x1="15500" y1="88712" x2="15500" y2="88712"/>
                        <a14:foregroundMark x1="12700" y1="88048" x2="12700" y2="88048"/>
                        <a14:foregroundMark x1="55000" y1="78220" x2="55000" y2="78220"/>
                        <a14:foregroundMark x1="61800" y1="81408" x2="61800" y2="81408"/>
                        <a14:foregroundMark x1="61700" y1="89110" x2="61700" y2="89110"/>
                        <a14:foregroundMark x1="56000" y1="90040" x2="56000" y2="90040"/>
                        <a14:foregroundMark x1="55400" y1="84595" x2="55400" y2="84595"/>
                        <a14:foregroundMark x1="55000" y1="80876" x2="55000" y2="80876"/>
                        <a14:foregroundMark x1="55700" y1="87118" x2="55700" y2="87118"/>
                        <a14:foregroundMark x1="55400" y1="82470" x2="55400" y2="82470"/>
                        <a14:foregroundMark x1="55000" y1="79283" x2="55000" y2="79283"/>
                        <a14:foregroundMark x1="77200" y1="89376" x2="77200" y2="89376"/>
                        <a14:foregroundMark x1="77800" y1="86720" x2="77800" y2="86720"/>
                        <a14:foregroundMark x1="86400" y1="87118" x2="86400" y2="87118"/>
                        <a14:foregroundMark x1="92900" y1="58167" x2="92900" y2="58167"/>
                        <a14:foregroundMark x1="72800" y1="58300" x2="72800" y2="58300"/>
                        <a14:foregroundMark x1="71600" y1="57503" x2="71600" y2="57503"/>
                        <a14:foregroundMark x1="84000" y1="65604" x2="84000" y2="65604"/>
                        <a14:foregroundMark x1="55200" y1="30146" x2="55200" y2="30146"/>
                        <a14:foregroundMark x1="90400" y1="59628" x2="90400" y2="59628"/>
                        <a14:foregroundMark x1="33400" y1="28420" x2="33400" y2="28420"/>
                        <a14:foregroundMark x1="91800" y1="59230" x2="91800" y2="59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534880"/>
            <a:ext cx="4699000" cy="35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WPHJQYH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3"/>
          <a:stretch/>
        </p:blipFill>
        <p:spPr bwMode="auto">
          <a:xfrm>
            <a:off x="0" y="0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780" y="5534660"/>
            <a:ext cx="10027920" cy="98044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9900"/>
                </a:solidFill>
                <a:latin typeface="Arial Black" pitchFamily="34" charset="0"/>
              </a:rPr>
              <a:t>Спасибо за внимание</a:t>
            </a:r>
            <a:endParaRPr lang="ru-RU" sz="54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СЕМЬЕЙ В ГКП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овая папка\it2t24ub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0" r="100000">
                        <a14:foregroundMark x1="34035" y1="92007" x2="34035" y2="92007"/>
                        <a14:foregroundMark x1="66491" y1="88095" x2="66491" y2="88095"/>
                        <a14:foregroundMark x1="45088" y1="92857" x2="45088" y2="92857"/>
                        <a14:foregroundMark x1="46491" y1="84694" x2="46491" y2="84694"/>
                        <a14:foregroundMark x1="92632" y1="88095" x2="92632" y2="8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/>
          <a:stretch/>
        </p:blipFill>
        <p:spPr bwMode="auto">
          <a:xfrm>
            <a:off x="9629882" y="353943"/>
            <a:ext cx="2447614" cy="24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0" y="449580"/>
            <a:ext cx="12191999" cy="468478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alt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Индивидуальные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alt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Групповые</a:t>
            </a:r>
            <a:endParaRPr lang="ru-RU" altLang="ru-RU" sz="24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alt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Дистанционные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12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Индивидуальные:</a:t>
            </a:r>
          </a:p>
          <a:p>
            <a:pPr indent="-76200">
              <a:lnSpc>
                <a:spcPct val="110000"/>
              </a:lnSpc>
              <a:spcBef>
                <a:spcPts val="0"/>
              </a:spcBef>
            </a:pPr>
            <a:r>
              <a:rPr lang="ru-RU" alt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Ежедневные беседы с каждым родителем по вопросам эмоционального состояния ребенка и его достижений в освоении программы и взаимодействия с другими детьми: 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alt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Специальные консультации по вопросам развития и воспитания ребенка.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alt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Консультация семейного психолога по вопросам детско-родительских  отношений.</a:t>
            </a:r>
          </a:p>
          <a:p>
            <a:pPr marL="0" indent="0">
              <a:buNone/>
            </a:pP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425" y="287973"/>
            <a:ext cx="11953874" cy="658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 подход в работе с родителями 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ГКП</a:t>
            </a:r>
            <a:r>
              <a:rPr lang="ru-RU" sz="3600" b="1" i="1" dirty="0">
                <a:solidFill>
                  <a:schemeClr val="bg1"/>
                </a:solidFill>
              </a:rPr>
              <a:t/>
            </a:r>
            <a:br>
              <a:rPr lang="ru-RU" sz="3600" b="1" i="1" dirty="0">
                <a:solidFill>
                  <a:schemeClr val="bg1"/>
                </a:solidFill>
              </a:rPr>
            </a:b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791219" y="639765"/>
            <a:ext cx="10337281" cy="45243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работы: </a:t>
            </a: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условий для гармоничного развития ребенка, формирование общего «воспитательного» поля вокруг ребенка, обеспечивающего согласованность воздействий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взрослых.</a:t>
            </a:r>
            <a:endParaRPr lang="ru-RU" sz="9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повышение родительской компетентности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рофилактика нарушений детско-родительских отношений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единой воспитательной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среды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мотивации к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сотрудничеству, установление </a:t>
            </a: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доверительных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отношений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ru-RU" sz="24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ru-RU" sz="2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56a5572d96c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91" l="19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558800"/>
            <a:ext cx="6233593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4361" y="129166"/>
            <a:ext cx="10929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СЕМЬЕЙ В ГКП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719089" y="845072"/>
            <a:ext cx="6396712" cy="42251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Групповая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Родительские собрания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семинары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Круглые столы, мастер-классы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Открытые занятия с привлечением родителей</a:t>
            </a: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 работа с родительским комитетом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Досуговые мероприятия</a:t>
            </a:r>
          </a:p>
          <a:p>
            <a:pPr marL="0" indent="0">
              <a:buNone/>
            </a:pPr>
            <a:endParaRPr lang="ru-RU" b="0" dirty="0"/>
          </a:p>
          <a:p>
            <a:pPr marL="0" indent="0">
              <a:buNone/>
            </a:pPr>
            <a:endParaRPr lang="ru-RU" sz="2000" b="0" dirty="0" smtClean="0"/>
          </a:p>
          <a:p>
            <a:pPr marL="0" indent="0">
              <a:buNone/>
            </a:pPr>
            <a:endParaRPr lang="ru-RU" sz="2000" b="0" dirty="0" smtClean="0"/>
          </a:p>
          <a:p>
            <a:pPr marL="0" indent="0">
              <a:buNone/>
            </a:pPr>
            <a:endParaRPr lang="ru-RU" sz="2000" b="0" dirty="0"/>
          </a:p>
          <a:p>
            <a:pPr marL="0" indent="0">
              <a:buNone/>
            </a:pPr>
            <a:endParaRPr lang="ru-RU" sz="2000" b="0" dirty="0" smtClean="0"/>
          </a:p>
          <a:p>
            <a:pPr marL="0" indent="0">
              <a:buNone/>
            </a:pPr>
            <a:endParaRPr lang="ru-RU" sz="2000" b="0" dirty="0"/>
          </a:p>
          <a:p>
            <a:pPr marL="0" indent="0">
              <a:buNone/>
            </a:pPr>
            <a:endParaRPr lang="ru-RU" sz="2000" b="0" dirty="0" smtClean="0"/>
          </a:p>
          <a:p>
            <a:pPr marL="0" indent="0">
              <a:buNone/>
            </a:pPr>
            <a:endParaRPr lang="ru-RU" sz="2000" b="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3751" y="791531"/>
            <a:ext cx="5083611" cy="4428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истанционная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Стенды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Опросники, анкеты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Отчеты о работе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Электронные ресурсы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Домашние задания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Библиотека для родителей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user\Desktop\491743_html_594d46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29" y="5080227"/>
            <a:ext cx="7493871" cy="17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089" y="131101"/>
            <a:ext cx="11664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ДОСУГОВОЙ ДЕЯТЕЛЬНОСТИ В ГКП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62132" y="949984"/>
            <a:ext cx="7902368" cy="465071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Формы досуговой деятельности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Праздники, мюзиклы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детско-родительские мастер-классы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КВНы, викторины, выставки, конкурсы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Спортивно-оздоровительные мероприятия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Субботники</a:t>
            </a: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Дни рождения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Домашние визиты</a:t>
            </a:r>
          </a:p>
        </p:txBody>
      </p:sp>
      <p:pic>
        <p:nvPicPr>
          <p:cNvPr id="5" name="Рисунок 4" descr="C:\Users\HOME\Desktop\фото работы Оксаны\DSC001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54" y="2759960"/>
            <a:ext cx="4586903" cy="3528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56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101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ДОСУГОВОЙ ДЕЯТЕЛЬНОСТИ В ГКП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47650" y="1119937"/>
            <a:ext cx="10449231" cy="5738063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у родителей  уверенности в собственных педагогических возможностях, умение знать и понимать своих детей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Обогащение совместного эмоционального опыта членов семьи, обучение навыкам взаимодействия между ними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интереса к совместному времяпровождению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Сплочение родителей и детей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79" y="3723948"/>
            <a:ext cx="4533720" cy="26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1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384" y="121968"/>
            <a:ext cx="11768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ДОСУГОВОЙ ДЕЯТЕЛЬНОСТИ В ГКП</a:t>
            </a:r>
          </a:p>
          <a:p>
            <a:pPr lvl="0"/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125384" y="812800"/>
            <a:ext cx="11847541" cy="4203699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600"/>
              </a:spcBef>
            </a:pP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работы на учебный год: </a:t>
            </a:r>
          </a:p>
          <a:p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Мюзикл «С Новым годом!»</a:t>
            </a:r>
          </a:p>
          <a:p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Мюзикл «8 марта»</a:t>
            </a:r>
          </a:p>
          <a:p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Выставка детских рисунков «Мамочка моя»</a:t>
            </a:r>
          </a:p>
          <a:p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Мастер-класс «Русская кукла», «Русская кухня»</a:t>
            </a:r>
          </a:p>
          <a:p>
            <a:r>
              <a:rPr lang="ru-RU" sz="25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Народный праздник «Широкая масленица»</a:t>
            </a:r>
          </a:p>
          <a:p>
            <a:r>
              <a:rPr lang="ru-RU" sz="25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Выставки творческих работ «Русские узоры», «Русские традиции», «Космос»</a:t>
            </a:r>
          </a:p>
          <a:p>
            <a:pPr marL="0" indent="12700"/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Праздник-концерт «дружные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ребята» театрализованные </a:t>
            </a: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представления «по дорогам русских сказок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13440290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99" y="809711"/>
            <a:ext cx="5061093" cy="329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37100" y="744099"/>
            <a:ext cx="8872009" cy="451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работы </a:t>
            </a:r>
            <a:r>
              <a:rPr lang="ru-RU" sz="3600" b="1" cap="none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6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3600" b="1" cap="none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36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чебный </a:t>
            </a:r>
            <a:r>
              <a:rPr lang="ru-RU" sz="3600" b="1" cap="none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36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од: 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Спортивно-оздоровительные мероприятия </a:t>
            </a:r>
            <a:b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«мама, папа, Я – спортивная семья»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Семейный праздник «дочки-сыночки»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Праздник-концерт «Песни военных лет»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Семейные творческие работы: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«Эмблема Центра»,</a:t>
            </a:r>
            <a:b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«Новогодние марки»,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sz="2500" cap="non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отоальбом «В кругу семьи»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ru-RU" sz="2500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Чаепитие-посиделки</a:t>
            </a:r>
            <a:endParaRPr lang="ru-RU" sz="2500" cap="non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2F596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384" y="121968"/>
            <a:ext cx="11768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ДОСУГОВОЙ ДЕЯТЕЛЬНОСТИ В ГКП</a:t>
            </a:r>
          </a:p>
          <a:p>
            <a:pPr lvl="0"/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5" name="Picture 3" descr="C:\Users\user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" b="97507" l="361" r="99495">
                        <a14:foregroundMark x1="25487" y1="13460" x2="25487" y2="13460"/>
                        <a14:foregroundMark x1="18195" y1="20538" x2="18195" y2="20538"/>
                        <a14:foregroundMark x1="12058" y1="29212" x2="12058" y2="29212"/>
                        <a14:foregroundMark x1="27798" y1="27617" x2="27798" y2="27617"/>
                        <a14:foregroundMark x1="52419" y1="45563" x2="52419" y2="45563"/>
                        <a14:foregroundMark x1="53069" y1="45264" x2="53069" y2="45264"/>
                        <a14:foregroundMark x1="25126" y1="29511" x2="25126" y2="29511"/>
                        <a14:foregroundMark x1="50253" y1="49452" x2="50253" y2="49452"/>
                        <a14:foregroundMark x1="51336" y1="48056" x2="51336" y2="48056"/>
                        <a14:foregroundMark x1="46715" y1="53440" x2="46715" y2="53440"/>
                        <a14:foregroundMark x1="48809" y1="51147" x2="48809" y2="51147"/>
                        <a14:foregroundMark x1="49531" y1="50349" x2="49531" y2="50349"/>
                        <a14:foregroundMark x1="44043" y1="56630" x2="44043" y2="56630"/>
                        <a14:foregroundMark x1="43032" y1="54935" x2="43032" y2="54935"/>
                        <a14:foregroundMark x1="47653" y1="48056" x2="47653" y2="48056"/>
                        <a14:foregroundMark x1="48375" y1="46560" x2="48375" y2="46560"/>
                        <a14:foregroundMark x1="44404" y1="49452" x2="44404" y2="49452"/>
                        <a14:foregroundMark x1="42238" y1="53838" x2="42238" y2="53838"/>
                        <a14:foregroundMark x1="24404" y1="39482" x2="24404" y2="39482"/>
                        <a14:foregroundMark x1="24910" y1="37488" x2="24910" y2="37488"/>
                        <a14:foregroundMark x1="25126" y1="36590" x2="25126" y2="36590"/>
                        <a14:foregroundMark x1="23394" y1="15354" x2="23394" y2="15354"/>
                        <a14:foregroundMark x1="27798" y1="13161" x2="27798" y2="13161"/>
                        <a14:foregroundMark x1="23105" y1="20339" x2="23105" y2="20339"/>
                        <a14:foregroundMark x1="22094" y1="27517" x2="22094" y2="27517"/>
                        <a14:foregroundMark x1="21227" y1="33799" x2="21227" y2="33799"/>
                        <a14:foregroundMark x1="17978" y1="30608" x2="17978" y2="30608"/>
                        <a14:foregroundMark x1="18628" y1="38784" x2="18628" y2="38784"/>
                        <a14:foregroundMark x1="15884" y1="40778" x2="15884" y2="40778"/>
                        <a14:foregroundMark x1="26570" y1="10668" x2="26570" y2="10668"/>
                        <a14:foregroundMark x1="17834" y1="44965" x2="17834" y2="44965"/>
                        <a14:foregroundMark x1="16968" y1="42871" x2="16968" y2="42871"/>
                        <a14:foregroundMark x1="14946" y1="38784" x2="14946" y2="38784"/>
                        <a14:foregroundMark x1="21588" y1="30209" x2="21588" y2="30209"/>
                        <a14:foregroundMark x1="17040" y1="63210" x2="17040" y2="63210"/>
                        <a14:foregroundMark x1="15884" y1="58624" x2="15884" y2="58624"/>
                        <a14:foregroundMark x1="34432" y1="43311" x2="34432" y2="43311"/>
                        <a14:foregroundMark x1="15074" y1="59978" x2="15074" y2="59978"/>
                        <a14:foregroundMark x1="11614" y1="33882" x2="11614" y2="33882"/>
                        <a14:foregroundMark x1="9555" y1="34539" x2="9555" y2="3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08" y="1364638"/>
            <a:ext cx="5052204" cy="37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2916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ДОСУГОВОЙ ДЕЯТЕЛЬНОСТИ В ГКП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53065" y="990601"/>
            <a:ext cx="7941014" cy="3949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E43126"/>
                </a:solidFill>
                <a:latin typeface="Franklin Gothic Book (Основной текст)"/>
              </a:rPr>
              <a:t>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Гаранты эффективности работы с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родителями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77800">
              <a:buNone/>
            </a:pP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Установка </a:t>
            </a:r>
            <a:r>
              <a:rPr lang="ru-RU" sz="25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работу с </a:t>
            </a:r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родителями, </a:t>
            </a:r>
            <a:r>
              <a:rPr lang="ru-RU" sz="25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на работу с </a:t>
            </a:r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единомышленниками</a:t>
            </a:r>
            <a:endParaRPr lang="ru-RU" sz="25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77800">
              <a:buNone/>
            </a:pPr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Доброжелательное </a:t>
            </a:r>
            <a:r>
              <a:rPr lang="ru-RU" sz="25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отношение к ребенку и </a:t>
            </a:r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родителю</a:t>
            </a:r>
            <a:endParaRPr lang="ru-RU" sz="25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77800">
              <a:buNone/>
            </a:pPr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Заинтересованность </a:t>
            </a:r>
            <a:r>
              <a:rPr lang="ru-RU" sz="25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педагога в решении проблемы ребенка</a:t>
            </a:r>
          </a:p>
          <a:p>
            <a:pPr marL="266700" indent="-177800">
              <a:buNone/>
            </a:pPr>
            <a:r>
              <a:rPr lang="ru-RU" sz="25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Системный </a:t>
            </a:r>
            <a:r>
              <a:rPr lang="ru-RU" sz="25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характер работы с родителями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" y="942319"/>
            <a:ext cx="3806227" cy="254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2" y="3895106"/>
            <a:ext cx="3791183" cy="252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23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</TotalTime>
  <Words>384</Words>
  <Application>Microsoft Office PowerPoint</Application>
  <PresentationFormat>Произвольный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1_Углы</vt:lpstr>
      <vt:lpstr>Углы</vt:lpstr>
      <vt:lpstr>Презентация PowerPoint</vt:lpstr>
      <vt:lpstr>Презентация PowerPoint</vt:lpstr>
      <vt:lpstr>Системный подход в работе с родителями в ГКП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 Пронская</cp:lastModifiedBy>
  <cp:revision>247</cp:revision>
  <cp:lastPrinted>2016-02-11T11:15:14Z</cp:lastPrinted>
  <dcterms:created xsi:type="dcterms:W3CDTF">2015-08-25T07:26:16Z</dcterms:created>
  <dcterms:modified xsi:type="dcterms:W3CDTF">2016-09-09T09:42:49Z</dcterms:modified>
</cp:coreProperties>
</file>